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77" d="100"/>
          <a:sy n="77" d="100"/>
        </p:scale>
        <p:origin x="78" y="6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A054-EFEA-489D-BDA6-3A8BB98E7DB3}" type="datetimeFigureOut">
              <a:rPr lang="ru-RU" smtClean="0"/>
              <a:t>14.09.2020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688DA-44ED-467E-A0DE-584DC7C8FE4A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61408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A054-EFEA-489D-BDA6-3A8BB98E7DB3}" type="datetimeFigureOut">
              <a:rPr lang="ru-RU" smtClean="0"/>
              <a:t>14.09.2020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688DA-44ED-467E-A0DE-584DC7C8FE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695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A054-EFEA-489D-BDA6-3A8BB98E7DB3}" type="datetimeFigureOut">
              <a:rPr lang="ru-RU" smtClean="0"/>
              <a:t>14.09.2020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688DA-44ED-467E-A0DE-584DC7C8FE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15190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A054-EFEA-489D-BDA6-3A8BB98E7DB3}" type="datetimeFigureOut">
              <a:rPr lang="ru-RU" smtClean="0"/>
              <a:t>14.09.2020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688DA-44ED-467E-A0DE-584DC7C8FE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4886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A054-EFEA-489D-BDA6-3A8BB98E7DB3}" type="datetimeFigureOut">
              <a:rPr lang="ru-RU" smtClean="0"/>
              <a:t>14.09.2020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688DA-44ED-467E-A0DE-584DC7C8FE4A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82140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A054-EFEA-489D-BDA6-3A8BB98E7DB3}" type="datetimeFigureOut">
              <a:rPr lang="ru-RU" smtClean="0"/>
              <a:t>14.09.2020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688DA-44ED-467E-A0DE-584DC7C8FE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23687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A054-EFEA-489D-BDA6-3A8BB98E7DB3}" type="datetimeFigureOut">
              <a:rPr lang="ru-RU" smtClean="0"/>
              <a:t>14.09.2020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688DA-44ED-467E-A0DE-584DC7C8FE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70869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A054-EFEA-489D-BDA6-3A8BB98E7DB3}" type="datetimeFigureOut">
              <a:rPr lang="ru-RU" smtClean="0"/>
              <a:t>14.09.2020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688DA-44ED-467E-A0DE-584DC7C8FE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99688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A054-EFEA-489D-BDA6-3A8BB98E7DB3}" type="datetimeFigureOut">
              <a:rPr lang="ru-RU" smtClean="0"/>
              <a:t>14.09.2020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688DA-44ED-467E-A0DE-584DC7C8FE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4829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4E8FA054-EFEA-489D-BDA6-3A8BB98E7DB3}" type="datetimeFigureOut">
              <a:rPr lang="ru-RU" smtClean="0"/>
              <a:t>14.09.2020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39688DA-44ED-467E-A0DE-584DC7C8FE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66310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A054-EFEA-489D-BDA6-3A8BB98E7DB3}" type="datetimeFigureOut">
              <a:rPr lang="ru-RU" smtClean="0"/>
              <a:t>14.09.2020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688DA-44ED-467E-A0DE-584DC7C8FE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059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4E8FA054-EFEA-489D-BDA6-3A8BB98E7DB3}" type="datetimeFigureOut">
              <a:rPr lang="ru-RU" smtClean="0"/>
              <a:t>14.09.2020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639688DA-44ED-467E-A0DE-584DC7C8FE4A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1001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DD8A4FE-2015-46D7-8DE8-9B85F1E687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750325"/>
            <a:ext cx="9144000" cy="2387600"/>
          </a:xfrm>
        </p:spPr>
        <p:txBody>
          <a:bodyPr>
            <a:normAutofit/>
          </a:bodyPr>
          <a:lstStyle/>
          <a:p>
            <a:pPr algn="ctr"/>
            <a:r>
              <a:rPr lang="ru-RU" sz="36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«Создание в общеобразовательных организациях классов </a:t>
            </a:r>
            <a:br>
              <a:rPr lang="ru-RU" sz="36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ru-RU" sz="36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физкультурно-спортивного профиля и организация их работы»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0813067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77DCBFBF-E413-48F5-9637-D6A9EF6388F4}"/>
              </a:ext>
            </a:extLst>
          </p:cNvPr>
          <p:cNvSpPr txBox="1"/>
          <p:nvPr/>
        </p:nvSpPr>
        <p:spPr>
          <a:xfrm>
            <a:off x="0" y="0"/>
            <a:ext cx="12192000" cy="62118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Для выявления оценки и уровня учебных достижений обучающихся рекомендуется использовать следующие компоненты:</a:t>
            </a:r>
            <a:endParaRPr lang="ru-RU" sz="1400" b="0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endParaRPr lang="ru-RU" sz="1400" b="0" i="0" u="none" strike="noStrike" baseline="0" dirty="0">
              <a:latin typeface="Times New Roman" panose="02020603050405020304" pitchFamily="18" charset="0"/>
            </a:endParaRP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ru-RU" sz="1800" b="0" i="0" u="none" strike="noStrike" baseline="0" dirty="0">
                <a:latin typeface="Times New Roman" panose="02020603050405020304" pitchFamily="18" charset="0"/>
              </a:rPr>
              <a:t>Оценку сформированности устойчивой мотивационно-ценностной ориентации к занятиям физкультурой и спортом; 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ru-RU" sz="1800" b="0" i="0" u="none" strike="noStrike" baseline="0" dirty="0">
                <a:latin typeface="Times New Roman" panose="02020603050405020304" pitchFamily="18" charset="0"/>
              </a:rPr>
              <a:t>Определение объема и качества предметных теоретических знаний в части информационной компетентности; 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ru-RU" sz="1800" b="0" i="0" u="none" strike="noStrike" baseline="0" dirty="0">
                <a:latin typeface="Times New Roman" panose="02020603050405020304" pitchFamily="18" charset="0"/>
              </a:rPr>
              <a:t>Определение объема и качественных характеристик метапредметных компетенций; 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ru-RU" sz="1800" b="0" i="0" u="none" strike="noStrike" baseline="0" dirty="0">
                <a:latin typeface="Times New Roman" panose="02020603050405020304" pitchFamily="18" charset="0"/>
              </a:rPr>
              <a:t>Определение объема и качественных характеристик предметных компетенций по осуществлению физкультурно-спортивной деятельности; 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ru-RU" sz="1800" b="0" i="0" u="none" strike="noStrike" baseline="0" dirty="0">
                <a:latin typeface="Times New Roman" panose="02020603050405020304" pitchFamily="18" charset="0"/>
              </a:rPr>
              <a:t>Обеспечение комплексного подхода к оценке результатов освоения учебного предмета, позволяющего вести оценку предметных, метапредметных и личностных результатов; 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ru-RU" sz="1800" b="0" i="0" u="none" strike="noStrike" baseline="0" dirty="0">
                <a:latin typeface="Times New Roman" panose="02020603050405020304" pitchFamily="18" charset="0"/>
              </a:rPr>
              <a:t>Обеспечение оценки динамики индивидуальных достижений обучающихся (количественных и качественных) в процессе освоения учебного предмета; 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ru-RU" sz="1800" b="0" i="0" u="none" strike="noStrike" baseline="0" dirty="0">
                <a:latin typeface="Times New Roman" panose="02020603050405020304" pitchFamily="18" charset="0"/>
              </a:rPr>
              <a:t>Определение предпочтительных качеств и способностей (например, динамики развития объема и степени сформированности двигательных умений и навыков, динамики показателей физической подготовленности) в сравнении с предварительными (исходными) показателями, в том числе выполнения комплекса ГТО; 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ru-RU" sz="1800" b="0" i="0" u="none" strike="noStrike" baseline="0" dirty="0">
                <a:latin typeface="Times New Roman" panose="02020603050405020304" pitchFamily="18" charset="0"/>
              </a:rPr>
              <a:t>Определение требований по оцениванию освоения обучающимися техники двигательных умений и навыков, вариативных способов двигательной деятельности, в различных видах спорта и другое; 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ru-RU" sz="1800" b="0" i="0" u="none" strike="noStrike" baseline="0" dirty="0">
                <a:latin typeface="Times New Roman" panose="02020603050405020304" pitchFamily="18" charset="0"/>
              </a:rPr>
              <a:t>Оценку степени направленности личности на физическое совершенство, уровень сформированности готовности к самостоятельному осуществлению физкультурно-спортивной деятельности, познавательной деятельности выбранного профиля и другим видам деятельности в области физической культуры и спорта.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90770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E9AAFA15-0259-47EF-8F0C-DDCC5DD731C5}"/>
              </a:ext>
            </a:extLst>
          </p:cNvPr>
          <p:cNvSpPr txBox="1"/>
          <p:nvPr/>
        </p:nvSpPr>
        <p:spPr>
          <a:xfrm>
            <a:off x="0" y="0"/>
            <a:ext cx="12192000" cy="60172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В качестве форм проведения текущего контроля успеваемости и промежуточной аттестации могут быть использованы: </a:t>
            </a:r>
          </a:p>
          <a:p>
            <a:endParaRPr lang="ru-RU" sz="1800" b="0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ru-RU" sz="1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Мониторинг уровня физической подготовленности, сформированности основ знаний; 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ru-RU" sz="1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Сдача контрольных упражнений для отслеживания уровня усвоения того или иного изучаемого раздела рабочей программы учебного предмета «физическая культура», технического элемента или целой комбинации упражнений, самостоятельности тренировок в выполнении заданий различного уровня усвоения и сложности, систематизации знаний по физической культуре и спорту; 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ru-RU" sz="1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Зачет по результатам обучения обучающихся классов физкультурно-спортивного профиля по элективным курсам; 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ru-RU" sz="1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Аутентичное оценивание (портфолио); 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ru-RU" sz="1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Мониторинг участия обучающихся в физкультурно-спортивной деятельности (предметные недели, участие во всероссийской олимпиаде школьников по учебному предмету «физическая культура» (на школьном, муниципальном, региональном и заключительном этапах); 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ru-RU" sz="1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Участие в региональных, всероссийских и международных конкурсах физкультурно-спортивной направленности, спортивных фестивалях, акциях, соревнованиях, играх и программах; 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ru-RU" sz="1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Участие обучающихся в проектах физкультурно-спортивной направленности, проведение исследовательской и проектной деятельности с представлением ее результатов на научно-практических конференциях; 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ru-RU" sz="1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Зачет по итогам реализации образовательной программы.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79492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CCBE9307-5081-4847-8086-45401705D7DF}"/>
              </a:ext>
            </a:extLst>
          </p:cNvPr>
          <p:cNvSpPr txBox="1"/>
          <p:nvPr/>
        </p:nvSpPr>
        <p:spPr>
          <a:xfrm>
            <a:off x="0" y="144023"/>
            <a:ext cx="12192000" cy="5864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Общеобразовательная организация предоставляет обучающимся классов физкультурно-спортивного профиля возможность использования различных средств досуговой, внеклассной и развивающей деятельности, включающей в себя: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1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Внеклассную работу по учебным предметам, организуемую через предметные недели;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1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Всероссийскую олимпиаду школьников по учебному предмету «физическая культура» (школьный, муниципальный, региональный и заключительный этапы);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1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Программы дополнительного образования физкультурно-спортивной направленности, в том числе разноуровневые;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1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Систему экскурсий в профильные образовательные организации высшего образования, профессиональные образовательные организации, физкультурно-спортивные, научно-исследовательские и иные организации для ознакомления обучающихся со специальностями, по которым в них проводится подготовка, </a:t>
            </a:r>
            <a:r>
              <a:rPr lang="ru-RU" sz="1800" b="0" i="0" u="none" strike="noStrike" baseline="0" dirty="0">
                <a:latin typeface="Times New Roman" panose="02020603050405020304" pitchFamily="18" charset="0"/>
              </a:rPr>
              <a:t>и спецификой их работы;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1800" b="0" i="0" u="none" strike="noStrike" baseline="0" dirty="0">
                <a:latin typeface="Times New Roman" panose="02020603050405020304" pitchFamily="18" charset="0"/>
              </a:rPr>
              <a:t>Участие в региональных, всероссийских и международных конкурсах физкультурно-спортивной направленности, спортивных фестивалях, акциях, соревнованиях, играх и программах;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1800" b="0" i="0" u="none" strike="noStrike" baseline="0" dirty="0">
                <a:latin typeface="Times New Roman" panose="02020603050405020304" pitchFamily="18" charset="0"/>
              </a:rPr>
              <a:t>Участие обучающихся в проектах физкультурно-спортивной направленности и тематики, проведение исследовательской и проектной деятельности с представлением ее результатов на научно-практических конференциях от уровня общеобразовательной организации до международного уровня.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32594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7481BEAE-1758-4A45-AA91-E04D217347CB}"/>
              </a:ext>
            </a:extLst>
          </p:cNvPr>
          <p:cNvSpPr txBox="1"/>
          <p:nvPr/>
        </p:nvSpPr>
        <p:spPr>
          <a:xfrm>
            <a:off x="-1836" y="0"/>
            <a:ext cx="121938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Примерный учебный план (физкультурно-спортивный профиль) </a:t>
            </a:r>
            <a:endParaRPr lang="ru-RU"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84A6F813-AC0B-4A21-844A-6C5CDF773D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6475" y="700087"/>
            <a:ext cx="7639050" cy="5457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87607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4B5E562-BFBA-42CA-994B-E7B195894727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6334699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Указ Президента Российской Федерации от 7 мая 2018 г. № 204 «О национальных целях и стратегических задачах развития Российской Федерации на период до 2024 года»</a:t>
            </a:r>
            <a:endParaRPr lang="en-US" sz="18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ru-RU" sz="1800" b="0" i="1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Задача по формированию эффективной системы выявления, поддержки и развития способностей и талантов у детей и молодежи, основанной на принципах справедливости, всеобщности и направленной на самоопределение и профессиональную ориентацию всех обучающихся.</a:t>
            </a:r>
          </a:p>
          <a:p>
            <a:r>
              <a:rPr lang="ru-RU" sz="18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Концепция общенациональной системы выявления и развития молодых талантов на 2015-2020 годы (утверждена Президентом Российской Федерации 3 апреля 2012 г. № Пр-827) и Комплексом мер по ее реализации (утвержден Правительством Российской Федерации 27 мая 2015 г. № 3274п-П8)</a:t>
            </a:r>
          </a:p>
          <a:p>
            <a:r>
              <a:rPr lang="ru-RU" sz="1800" b="0" i="1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Создаются условия и используются современные ресурсы, способствующие выявлению и поддержке обучающихся, проявляющих выдающиеся способности в области физической культуры, формированию навыков образовательного и профессионального самоопределения соответствующей направленности.</a:t>
            </a:r>
          </a:p>
          <a:p>
            <a:r>
              <a:rPr lang="ru-RU" sz="18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Статья 66 Федерального закона от 29 декабря 2012 г. № 237-ФЗ «Об образовании в Российской Федерации»</a:t>
            </a:r>
          </a:p>
          <a:p>
            <a:r>
              <a:rPr lang="ru-RU" sz="1800" b="0" i="1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Дальнейшее становление и формирование личности обучающегося, развитие интереса к познанию и творческих способностей обучающегося, формирование навыков самостоятельной учебной деятельности на основе индивидуализации и профессиональной ориентации, подготовка обучающегося к жизни в обществе, самостоятельному жизненному выбору, продолжению образования и началу профессиональной деятельности</a:t>
            </a:r>
          </a:p>
          <a:p>
            <a:r>
              <a:rPr lang="ru-RU" sz="18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Статья 2 Федерального закона</a:t>
            </a:r>
          </a:p>
          <a:p>
            <a:r>
              <a:rPr lang="ru-RU" sz="1800" b="0" i="1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Выбор профиля ориентирует образовательную программу на конкретные области знания и (или) виды деятельности, определяет ее предметно-тематическое содержание, преобладающие виды учебной деятельности обучающегося и требования к результатам освоения образовательной программы </a:t>
            </a:r>
            <a:endParaRPr lang="ru-RU" sz="1800" b="1" i="1" dirty="0"/>
          </a:p>
        </p:txBody>
      </p:sp>
    </p:spTree>
    <p:extLst>
      <p:ext uri="{BB962C8B-B14F-4D97-AF65-F5344CB8AC3E}">
        <p14:creationId xmlns:p14="http://schemas.microsoft.com/office/powerpoint/2010/main" val="14361636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66CB9349-DF6B-4271-A66E-75DE3CCB089B}"/>
              </a:ext>
            </a:extLst>
          </p:cNvPr>
          <p:cNvSpPr txBox="1"/>
          <p:nvPr/>
        </p:nvSpPr>
        <p:spPr>
          <a:xfrm>
            <a:off x="262568" y="930368"/>
            <a:ext cx="11666863" cy="46130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8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Методические рекомендации будут способствовать </a:t>
            </a:r>
            <a:endParaRPr lang="ru-RU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своевременному выявлению, поддержке и самосовершенствованию обучающихся, проявивших выдающиеся способности в области физической культуры и спорта и мотивированных к самосовершенствованию в физкультурно-спортивной деятельности;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качественному оказанию обучающимся педагогической помощи при разработке индивидуальных учебных планов физкультурно-спортивной направленности и сопровождению процесса их реализации;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созданию вариативной образовательной среды, внедрению индивидуальных образовательных маршрутов для высокомотивированных обучающихся;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совершенствованию профессиональных компетенций педагогических работников по созданию комфортной образовательной среды для развития обучающихся, проявивших выдающиеся способности в области физической культуры и спорта и мотивированных к самосовершенствованию в физкультурно-спортивной деятельности. </a:t>
            </a:r>
          </a:p>
        </p:txBody>
      </p:sp>
    </p:spTree>
    <p:extLst>
      <p:ext uri="{BB962C8B-B14F-4D97-AF65-F5344CB8AC3E}">
        <p14:creationId xmlns:p14="http://schemas.microsoft.com/office/powerpoint/2010/main" val="19051011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1A61F598-DCAC-4637-A698-D49E29483093}"/>
              </a:ext>
            </a:extLst>
          </p:cNvPr>
          <p:cNvSpPr txBox="1"/>
          <p:nvPr/>
        </p:nvSpPr>
        <p:spPr>
          <a:xfrm>
            <a:off x="0" y="0"/>
            <a:ext cx="12192000" cy="62478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Целью создания классов физкультурно-спортивного профиля </a:t>
            </a:r>
            <a:r>
              <a:rPr lang="ru-RU" sz="1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является обеспечение непрерывного образования через интеграцию и преемственность общего образования и профессионального образования по развитию творческих, интеллектуальных и физических возможностей обучающихся; формирование устойчивой мотивации обучающихся на профессиональную деятельность в области физической культуры и спорта.</a:t>
            </a:r>
          </a:p>
          <a:p>
            <a:endParaRPr lang="ru-RU" sz="400" b="0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ru-RU" sz="18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Задачами профильного (физкультурно-спортивного) обучения </a:t>
            </a:r>
            <a:r>
              <a:rPr lang="ru-RU" sz="1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являются: 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ru-RU" sz="1800" b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Создание благоприятных условий для разностороннего развития и самореализации личности; 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ru-RU" sz="1800" b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Освоение системы знаний о физической культуре, навыков ведения здорового образа жизни и сохранении творческого и спортивного долголетия; 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ru-RU" sz="1800" b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Обеспечение углубленного изучения учебного предмета «Физическая культура»; 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ru-RU" sz="1800" b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Повышение общего уровня знаний обучающихся о средствах, методах и формах организации самостоятельных занятий физической культурой и спортом; 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ru-RU" sz="1800" b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Развитие физических качеств, повышение уровня физической подготовленности, совершенствование технико-тактических действий в избранном виде спорта, в том числе для подготовки к выполнению нормативов испытаний комплекса ГТО; 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ru-RU" sz="1800" b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овладение технологиями современных оздоровительных систем физической </a:t>
            </a:r>
            <a:r>
              <a:rPr lang="ru-RU" sz="1800" b="0" u="none" strike="noStrike" baseline="0" dirty="0">
                <a:latin typeface="Times New Roman" panose="02020603050405020304" pitchFamily="18" charset="0"/>
              </a:rPr>
              <a:t>культуры и прикладной физической подготовки; 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ru-RU" sz="1800" b="0" u="none" strike="noStrike" baseline="0" dirty="0">
                <a:latin typeface="Times New Roman" panose="02020603050405020304" pitchFamily="18" charset="0"/>
              </a:rPr>
              <a:t>Формирование компетентности в физкультурно-спортивной деятельности, приобретение творческого опыта в индивидуальных и коллективных формах занятий физическими упражнениями; 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ru-RU" sz="1800" b="0" u="none" strike="noStrike" baseline="0" dirty="0">
                <a:latin typeface="Times New Roman" panose="02020603050405020304" pitchFamily="18" charset="0"/>
              </a:rPr>
              <a:t>активизация потребности обучающихся к самостоятельному осуществлению познавательной деятельности в проектной, исследовательской и научной работе по выбранному профилю; 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ru-RU" sz="1800" b="0" u="none" strike="noStrike" baseline="0" dirty="0">
                <a:latin typeface="Times New Roman" panose="02020603050405020304" pitchFamily="18" charset="0"/>
              </a:rPr>
              <a:t>Наделение выпускников пониманием и навыками конкурентоспособности для успешного поступления в выбранные ими образовательные организации высшего образования и профессиональные образовательные организации.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55119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9D576264-BACA-44FC-A70E-2C93F686DD22}"/>
              </a:ext>
            </a:extLst>
          </p:cNvPr>
          <p:cNvSpPr txBox="1"/>
          <p:nvPr/>
        </p:nvSpPr>
        <p:spPr>
          <a:xfrm>
            <a:off x="-1836" y="0"/>
            <a:ext cx="12193836" cy="64633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Направления при </a:t>
            </a:r>
            <a:r>
              <a:rPr lang="ru-RU" sz="18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профильном физкультурно-спортивном обучении: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800" b="0" i="1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«Образование и педагогические науки». </a:t>
            </a:r>
            <a:r>
              <a:rPr lang="ru-RU" sz="1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Направление ориентировано на профессии «учитель физической культуры», «педагог дополнительного образования», «тренер-преподаватель», «менеджер в образовании»;</a:t>
            </a:r>
          </a:p>
          <a:p>
            <a:pPr algn="just"/>
            <a:r>
              <a:rPr lang="ru-RU" sz="1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Основным содержанием данного направления являются физкультурно-оздоровительная деятельность, ориентированная на укрепление и сохранение здоровья, увеличение продолжительности творческого и спортивного долголетия, организацию здорового образа жизни, использование современных оздоровительных систем физического воспитания, средств адаптивной физической культуры, направленных на работу с инвалидами и лицами с ограниченными возможностями здоровья;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800" b="0" i="1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«Здравоохранение и медицинские науки». </a:t>
            </a:r>
            <a:r>
              <a:rPr lang="ru-RU" sz="1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Направление ориентировано на профессии «спортивный психолог», «физический терапевт», «</a:t>
            </a:r>
            <a:r>
              <a:rPr lang="ru-RU" sz="1800" b="0" i="0" u="none" strike="noStrike" baseline="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эрготерапевт</a:t>
            </a:r>
            <a:r>
              <a:rPr lang="ru-RU" sz="1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» (социально-бытовые навыки), «логопед», «социальный работник».</a:t>
            </a:r>
          </a:p>
          <a:p>
            <a:r>
              <a:rPr lang="ru-RU" sz="1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Основным содержанием данного направления является физкультурно-спортивная </a:t>
            </a:r>
            <a:r>
              <a:rPr lang="ru-RU" sz="1800" b="0" i="0" u="none" strike="noStrike" baseline="0" dirty="0">
                <a:latin typeface="Times New Roman" panose="02020603050405020304" pitchFamily="18" charset="0"/>
              </a:rPr>
              <a:t>деятельность на основе знаний медицинских, биохимических, психических процессов, происходящих в организме человека при физических нагрузках, знаний о биомеханике двигательных действий;</a:t>
            </a:r>
            <a:endParaRPr lang="ru-RU" sz="1800" b="0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800" b="0" i="1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«Физическая культура и спорт». </a:t>
            </a:r>
            <a:r>
              <a:rPr lang="ru-RU" sz="1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Направление ориентировано на профессии «тренер», «судья по спорту», «спортивный журналист».</a:t>
            </a:r>
          </a:p>
          <a:p>
            <a:r>
              <a:rPr lang="ru-RU" sz="1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Основным содержанием данного направления являются спортивная деятельность, ориентированная на физическую подготовку, активное включение обучающихся в соревновательную деятельность, регулярные самостоятельные занятия в избранном виде спорта (востребованные и перспективные профессии индустрии спорта: консультант ЗОЖ, </a:t>
            </a:r>
            <a:r>
              <a:rPr lang="ru-RU" sz="1800" b="0" i="0" u="none" strike="noStrike" baseline="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валеолог</a:t>
            </a:r>
            <a:r>
              <a:rPr lang="ru-RU" sz="1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, </a:t>
            </a:r>
            <a:r>
              <a:rPr lang="ru-RU" sz="1800" b="0" i="0" u="none" strike="noStrike" baseline="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health</a:t>
            </a:r>
            <a:r>
              <a:rPr lang="ru-RU" sz="1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-инструктор, </a:t>
            </a:r>
            <a:r>
              <a:rPr lang="ru-RU" sz="1800" b="0" i="0" u="none" strike="noStrike" baseline="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vr</a:t>
            </a:r>
            <a:r>
              <a:rPr lang="ru-RU" sz="1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-тренер, врач персонифицированной медицины, дизайнер спортивной атрибутики, дизайнер экипировки, допинг-офицер, инструктор групповых программ, инструктор детского фитнеса, инструктор по лечебной физической культуре, инструктор по спортивному туризму, инструктор по </a:t>
            </a:r>
            <a:r>
              <a:rPr lang="ru-RU" sz="1800" b="0" i="0" u="none" strike="noStrike" baseline="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эрготерапии</a:t>
            </a:r>
            <a:r>
              <a:rPr lang="ru-RU" sz="1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, комментатор, комьюнити-менеджер, методист по физкультурно-оздоровительной работе, </a:t>
            </a:r>
            <a:r>
              <a:rPr lang="ru-RU" sz="1800" b="0" i="0" u="none" strike="noStrike" baseline="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нанодиетолог</a:t>
            </a:r>
            <a:r>
              <a:rPr lang="ru-RU" sz="1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, режиссер спортивных трансляций, спортивный психолог, тренер ГТО, физиолог и другие).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61175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3F6C2128-1A5B-4AE5-A53C-E61146A1A3FE}"/>
              </a:ext>
            </a:extLst>
          </p:cNvPr>
          <p:cNvSpPr txBox="1"/>
          <p:nvPr/>
        </p:nvSpPr>
        <p:spPr>
          <a:xfrm>
            <a:off x="-1836" y="11017"/>
            <a:ext cx="12193836" cy="61863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dirty="0"/>
              <a:t>Порядок формирования классов физкультурно-спортивного профиля</a:t>
            </a:r>
          </a:p>
          <a:p>
            <a:pPr algn="just"/>
            <a:endParaRPr lang="ru-RU" dirty="0"/>
          </a:p>
          <a:p>
            <a:pPr indent="176213" algn="just"/>
            <a:r>
              <a:rPr lang="ru-RU" sz="1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Классы физкультурно-спортивного профиля формируются в соответствии с уставом общеобразовательной организации и Положением о формировании профильных классов, в том числе физкультурно-спортивного профиля. </a:t>
            </a:r>
          </a:p>
          <a:p>
            <a:pPr indent="176213" algn="just"/>
            <a:endParaRPr lang="ru-RU" sz="1800" b="0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indent="176213" algn="just"/>
            <a:r>
              <a:rPr lang="ru-RU" sz="1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При принятии решения о комплектовании классов физкультурно- спортивного профиля необходимо учитывать запросы и возможности участников образовательных отношений по созданию классов физкультурно-спортивного профиля, материально-техническое и кадровое обеспечение общеобразовательной организации, а также наличие соответствующего программно-методического обеспечения и взаимодействия с другими учреждениями и организациями.</a:t>
            </a:r>
          </a:p>
          <a:p>
            <a:pPr indent="176213" algn="just"/>
            <a:r>
              <a:rPr lang="ru-RU" sz="1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</a:p>
          <a:p>
            <a:pPr indent="176213" algn="just"/>
            <a:r>
              <a:rPr lang="ru-RU" sz="1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Открытие классов физкультурно-спортивного профиля рекомендуется на уровне среднего общего образования с общим количеством обучающихся </a:t>
            </a:r>
            <a:r>
              <a:rPr lang="ru-RU" sz="1800" b="0" i="0" u="none" strike="noStrike" baseline="0" dirty="0">
                <a:latin typeface="Times New Roman" panose="02020603050405020304" pitchFamily="18" charset="0"/>
              </a:rPr>
              <a:t>в указанных классах до 25 человек.</a:t>
            </a:r>
          </a:p>
          <a:p>
            <a:pPr indent="176213" algn="just"/>
            <a:endParaRPr lang="ru-RU" sz="1800" b="0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indent="176213" algn="just"/>
            <a:r>
              <a:rPr lang="ru-RU" sz="1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С целью формирования классов физкультурно-спортивного профиля распорядительным актом общеобразовательной организации создается </a:t>
            </a:r>
            <a:r>
              <a:rPr lang="ru-RU" sz="18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комиссия</a:t>
            </a:r>
            <a:r>
              <a:rPr lang="ru-RU" sz="1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, в состав которой входят представители общеобразовательной организации, организаций дополнительного образования, образовательных организаций высшего образования, представители других учреждений и организаций (далее – комиссия). </a:t>
            </a:r>
          </a:p>
          <a:p>
            <a:pPr indent="176213" algn="just"/>
            <a:endParaRPr lang="ru-RU" sz="1800" b="0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indent="176213" algn="just"/>
            <a:r>
              <a:rPr lang="ru-RU" sz="1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Председателем комиссии является руководитель (заместитель руководителя) общеобразовательной организации.</a:t>
            </a:r>
          </a:p>
          <a:p>
            <a:pPr indent="176213" algn="just"/>
            <a:endParaRPr lang="ru-RU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indent="176213" algn="just"/>
            <a:r>
              <a:rPr lang="ru-RU" sz="1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Основанием для открытия классов физкультурно-спортивного профиля является </a:t>
            </a:r>
            <a:r>
              <a:rPr lang="ru-RU" sz="18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распорядительный акт </a:t>
            </a:r>
            <a:r>
              <a:rPr lang="ru-RU" sz="1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общеобразовательной организации, который издается на основании решения комиссии.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83800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BE34C5B2-A848-476B-B157-DF2A550C28AD}"/>
              </a:ext>
            </a:extLst>
          </p:cNvPr>
          <p:cNvSpPr txBox="1"/>
          <p:nvPr/>
        </p:nvSpPr>
        <p:spPr>
          <a:xfrm>
            <a:off x="0" y="308472"/>
            <a:ext cx="12192000" cy="59410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При формировании данных классов со II полугодия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учебного </a:t>
            </a:r>
            <a:r>
              <a:rPr lang="ru-RU" sz="1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года 8 классов или с I полугодия учебного года 9 классов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1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необходимо: 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ru-RU" sz="1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Проанализировать образовательные потребности и интересы обучающихся в области физической культуры и спорта; 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ru-RU" sz="1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Проанализировать возможности общеобразовательной организации по созданию условий для открытия классов физкультурно-спортивного профиля; 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ru-RU" sz="1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Провести презентацию востребованных специальностей в области физической культуры и спорта для обучающихся и родителей (законных представителей); 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ru-RU" sz="1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Ознакомить обучающихся и родителей (законных представителей) с направлениями обучения в классах физкультурно-спортивного профиля; 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ru-RU" sz="1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Провести собеседование и </a:t>
            </a:r>
            <a:r>
              <a:rPr lang="ru-RU" sz="1800" b="0" i="0" u="none" strike="noStrike" baseline="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скринниг</a:t>
            </a:r>
            <a:r>
              <a:rPr lang="ru-RU" sz="1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-тестирование с обучающимися и их родителями (законными представителями) о предполагаемом выборе профессии обучающимися; 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ru-RU" sz="1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Провести опрос обучающихся и их родителей (законных представителей) о предпочтительной тематике курсов по выбору (элективных и факультативных курсов); 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ru-RU" sz="1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Проанализировать возможности обучающихся в области физической культуры и спорта, в том числе их индивидуально-психологические и физические особенности; 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ru-RU" sz="1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Обобщить результаты освоения обучающимися учебного предмета «физическая культура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ru-RU" sz="1800" b="0" i="0" u="none" strike="noStrike" baseline="0" dirty="0">
                <a:latin typeface="Times New Roman" panose="02020603050405020304" pitchFamily="18" charset="0"/>
              </a:rPr>
              <a:t>Проанализировать участие обучающихся в деятельности школьных спортивных клубов, организационной, волонтерской, проектной, исследовательской и научной деятельности в области физической культуры и спорта.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98742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16A75DE7-E7B9-4523-A0B9-532FBEF10057}"/>
              </a:ext>
            </a:extLst>
          </p:cNvPr>
          <p:cNvSpPr txBox="1"/>
          <p:nvPr/>
        </p:nvSpPr>
        <p:spPr>
          <a:xfrm>
            <a:off x="0" y="187287"/>
            <a:ext cx="12192000" cy="60939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Организация образовательной деятельности </a:t>
            </a:r>
          </a:p>
          <a:p>
            <a:pPr algn="ctr"/>
            <a:r>
              <a:rPr lang="ru-RU" sz="1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в классах физкультурно-спортивного профиля</a:t>
            </a:r>
          </a:p>
          <a:p>
            <a:pPr indent="363538" algn="just"/>
            <a:endParaRPr lang="ru-RU" sz="10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indent="363538" algn="just"/>
            <a:r>
              <a:rPr lang="ru-RU" sz="1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В соответствии с требованиями ФГОС среднего общего образования количество учебных занятий за 2 года на одного обучающегося составляет не менее </a:t>
            </a:r>
            <a:r>
              <a:rPr lang="ru-RU" sz="18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2170</a:t>
            </a:r>
            <a:r>
              <a:rPr lang="ru-RU" sz="1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 часов и не более </a:t>
            </a:r>
            <a:r>
              <a:rPr lang="ru-RU" sz="18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2590</a:t>
            </a:r>
            <a:r>
              <a:rPr lang="ru-RU" sz="1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 часов.</a:t>
            </a:r>
          </a:p>
          <a:p>
            <a:pPr indent="363538" algn="just"/>
            <a:endParaRPr lang="ru-RU" sz="10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indent="363538" algn="just"/>
            <a:r>
              <a:rPr lang="ru-RU" sz="1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При этом учебный план в классах физкультурно-спортивного профиля должен содержать не менее </a:t>
            </a:r>
            <a:r>
              <a:rPr lang="ru-RU" sz="18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3(4)</a:t>
            </a:r>
            <a:r>
              <a:rPr lang="ru-RU" sz="1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 учебных предметов на углубленном уровне изучения из соответствующей профилю обучения предметной области и (или) смежной с ней предметной области, расширяющих и углубляющих содержание образования по физической культуре, элективные и факультативные курсы, выполнение индивидуального проекта. </a:t>
            </a:r>
          </a:p>
          <a:p>
            <a:pPr indent="363538" algn="just"/>
            <a:endParaRPr lang="ru-RU" sz="10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indent="363538" algn="just"/>
            <a:r>
              <a:rPr lang="ru-RU" sz="1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Рекомендуется включение тем, способствующих развитию у обучающихся самостоятельности, освоение ими способов организации индивидуальных занятий в избранном виде спорта, а также тем, предназначенных для подготовки обучающихся к продолжению образования по различным специальностям в области физической культуры и спорта. </a:t>
            </a:r>
          </a:p>
          <a:p>
            <a:pPr indent="363538" algn="just"/>
            <a:r>
              <a:rPr lang="ru-RU" sz="1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Обучение в классах физкультурно-спортивного профиля раскрывается также через содержание учебных предметов и элективных курсов, соответствующих укрупненным группам специальностей и направлений подготовки (например, «Образование и педагогические науки», «Здравоохранение и медицинские науки», «Физическая культура и спорт» и другие).</a:t>
            </a:r>
          </a:p>
          <a:p>
            <a:pPr indent="363538" algn="just"/>
            <a:endParaRPr lang="ru-RU" sz="10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indent="363538" algn="just"/>
            <a:r>
              <a:rPr lang="ru-RU" sz="1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Элективные и факультативные курсы способствуют удовлетворению образовательных потребностей и интересов обучающихся и могут проводиться с привлечение специалистов из других учреждений и организаций. </a:t>
            </a:r>
          </a:p>
          <a:p>
            <a:pPr indent="363538" algn="just"/>
            <a:r>
              <a:rPr lang="ru-RU" sz="1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В качестве программно-методического обеспечения для классов физкультурно-спортивного профиля возможно использование учебников, включенных в федеральный перечень учебников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22569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B615F048-D8B8-445A-8254-ED927ED49E46}"/>
              </a:ext>
            </a:extLst>
          </p:cNvPr>
          <p:cNvSpPr txBox="1"/>
          <p:nvPr/>
        </p:nvSpPr>
        <p:spPr>
          <a:xfrm>
            <a:off x="-1" y="0"/>
            <a:ext cx="12192001" cy="58856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Для успешного освоения обучающимися учебного предмета «Физическая культура» рекомендуется проводить уроки физической культуры следующих направленностей: </a:t>
            </a:r>
          </a:p>
          <a:p>
            <a:endParaRPr lang="ru-RU" sz="1800" b="0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ru-RU" sz="1800" b="0" i="1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Уроки с образовательно-познавательной направленностью </a:t>
            </a:r>
            <a:r>
              <a:rPr lang="ru-RU" sz="1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(освоение способов и правил организации самостоятельных занятий и рекомендаций к недельному двигательному режиму с учетом комплекса ГТО; овладение технологиями современных оздоровительных систем физического воспитания, приобретение индивидуального опыта в выполнении специально-прикладных физических упражнений); 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ru-RU" sz="1800" b="0" i="1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Уроки с образовательно-предметной направленностью </a:t>
            </a:r>
            <a:r>
              <a:rPr lang="ru-RU" sz="1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(обучение практическому материалу разделов по видам спорта; освоение новых знаний, касающихся предмета обучения (например, название упражнений или описание техники их выполнения и другое); 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ru-RU" sz="1800" b="0" i="1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Уроки со спортивной направленностью </a:t>
            </a:r>
            <a:r>
              <a:rPr lang="ru-RU" sz="1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(развитие физических качеств с учетом основ спортивной тренировки; формирование у обучающихся представления о физической подготовке и физических качествах, физической нагрузке и ее влиянии на развитие систем организма); 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ru-RU" sz="1800" b="0" i="1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Теоретические уроки </a:t>
            </a:r>
            <a:r>
              <a:rPr lang="ru-RU" sz="1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(использование для формирования знаний в области теории и методики физической культуры основ физиологии мышечной деятельности, биомеханики, биохимии, спортивной метрологии); 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ru-RU" sz="1800" b="0" i="1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Профориентационные уроки </a:t>
            </a:r>
            <a:r>
              <a:rPr lang="ru-RU" sz="1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(уникальная площадка для ранней профориентации, повышения интереса к многообразию перспективных и востребованных профессий спортивной индустрии). 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ru-RU" sz="1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Также следует использовать </a:t>
            </a:r>
            <a:r>
              <a:rPr lang="ru-RU" sz="1800" b="0" i="1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практико-ориентированные уроки </a:t>
            </a:r>
            <a:r>
              <a:rPr lang="ru-RU" sz="1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(занятия),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9423772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55</TotalTime>
  <Words>2067</Words>
  <Application>Microsoft Office PowerPoint</Application>
  <PresentationFormat>Широкоэкранный</PresentationFormat>
  <Paragraphs>105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Ретро</vt:lpstr>
      <vt:lpstr>«Создание в общеобразовательных организациях классов  физкультурно-спортивного профиля и организация их работы»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«Создание в общеобразовательных организациях классов  физкультурно-спортивного профиля и организация их работы»</dc:title>
  <dc:creator>Home PC</dc:creator>
  <cp:lastModifiedBy>Учитель</cp:lastModifiedBy>
  <cp:revision>9</cp:revision>
  <dcterms:created xsi:type="dcterms:W3CDTF">2020-09-14T01:08:56Z</dcterms:created>
  <dcterms:modified xsi:type="dcterms:W3CDTF">2020-09-14T05:38:54Z</dcterms:modified>
</cp:coreProperties>
</file>