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4" r:id="rId3"/>
    <p:sldId id="258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2D7946E-793B-4436-8E9D-0C4142D9FB49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193206-8D7E-49C2-9602-A893B6C116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89512" y="260648"/>
            <a:ext cx="4830960" cy="2615444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tx1"/>
                </a:solidFill>
                <a:effectLst/>
              </a:rPr>
              <a:t>Выступление на педсовете</a:t>
            </a:r>
            <a:br>
              <a:rPr lang="ru-RU" b="0" dirty="0" smtClean="0">
                <a:solidFill>
                  <a:schemeClr val="tx1"/>
                </a:solidFill>
                <a:effectLst/>
              </a:rPr>
            </a:br>
            <a:r>
              <a:rPr lang="ru-RU" b="0" dirty="0" smtClean="0">
                <a:solidFill>
                  <a:schemeClr val="tx1"/>
                </a:solidFill>
                <a:effectLst/>
              </a:rPr>
              <a:t>на тему: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501008"/>
            <a:ext cx="8424936" cy="187220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«</a:t>
            </a:r>
            <a:r>
              <a:rPr lang="ru-RU" sz="5400" dirty="0" smtClean="0">
                <a:solidFill>
                  <a:srgbClr val="FF0000"/>
                </a:solidFill>
              </a:rPr>
              <a:t>Нормативный проект</a:t>
            </a:r>
            <a:r>
              <a:rPr lang="ru-RU" sz="5400" dirty="0">
                <a:solidFill>
                  <a:srgbClr val="FF0000"/>
                </a:solidFill>
              </a:rPr>
              <a:t>. </a:t>
            </a:r>
            <a:endParaRPr lang="ru-RU" sz="5400" dirty="0" smtClean="0">
              <a:solidFill>
                <a:srgbClr val="FF0000"/>
              </a:solidFill>
            </a:endParaRP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Этапы </a:t>
            </a:r>
            <a:r>
              <a:rPr lang="ru-RU" sz="5400" dirty="0">
                <a:solidFill>
                  <a:srgbClr val="FF0000"/>
                </a:solidFill>
              </a:rPr>
              <a:t>работы над проектом»</a:t>
            </a:r>
            <a:endParaRPr lang="ru-RU" sz="5200" dirty="0" smtClean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Lenovo\Desktop\hello_html_m3b2a96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458"/>
            <a:ext cx="38100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5733256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 Подготовила: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Воспитатель Мосолова А.А.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Москва 2021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6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99288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Нормативная </a:t>
            </a:r>
            <a:r>
              <a:rPr lang="ru-RU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проектная деятельность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– это проект по созданию свода правил, по которым должны жить дети в детском саду.</a:t>
            </a:r>
          </a:p>
          <a:p>
            <a:endParaRPr lang="ru-RU" dirty="0"/>
          </a:p>
        </p:txBody>
      </p:sp>
      <p:pic>
        <p:nvPicPr>
          <p:cNvPr id="3" name="Picture 2" descr="C:\Users\Lenovo\Desktop\detskiis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38550"/>
            <a:ext cx="381000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Lenovo\Desktop\ссора-детей-над-вектором-игрушки-изолированная-иллюстрация-руки-12789316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1" t="7071" b="6826"/>
          <a:stretch/>
        </p:blipFill>
        <p:spPr bwMode="auto">
          <a:xfrm>
            <a:off x="4932040" y="3284984"/>
            <a:ext cx="3888000" cy="337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4613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1602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Правила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оформляются в виде </a:t>
            </a:r>
            <a:r>
              <a:rPr lang="ru-RU" i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книжки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которая заполняется по мере выполнения нормативных проектов.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Проект всегда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инициируется педагогом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Проект предполагает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создание новой нормы,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регулирующей поведение детей в группе детского сада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Позиция воспитателя состоит в поддержке инициативы детей, что приводит к увеличению числа возможных вариантов поведения и  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созданию нового правила поведения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конфликтных ситуациях.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Особенности нормативного проекта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9885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 этап </a:t>
            </a:r>
            <a:r>
              <a:rPr lang="ru-RU" dirty="0" smtClean="0">
                <a:latin typeface="Arial Narrow" panose="020B0606020202030204" pitchFamily="34" charset="0"/>
              </a:rPr>
              <a:t>- воспитатель выделяет </a:t>
            </a:r>
            <a:r>
              <a:rPr lang="ru-RU" b="1" i="1" dirty="0" smtClean="0">
                <a:latin typeface="Arial Narrow" panose="020B0606020202030204" pitchFamily="34" charset="0"/>
              </a:rPr>
              <a:t>такие ситуации, в которых проявляются нежелательные формы поведения детей </a:t>
            </a:r>
            <a:r>
              <a:rPr lang="ru-RU" dirty="0" smtClean="0">
                <a:latin typeface="Arial Narrow" panose="020B0606020202030204" pitchFamily="34" charset="0"/>
              </a:rPr>
              <a:t>и которые повторяются достаточно часто.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2 этап </a:t>
            </a:r>
            <a:r>
              <a:rPr lang="ru-RU" dirty="0" smtClean="0">
                <a:latin typeface="Arial Narrow" panose="020B0606020202030204" pitchFamily="34" charset="0"/>
              </a:rPr>
              <a:t>– педагог </a:t>
            </a:r>
            <a:r>
              <a:rPr lang="ru-RU" b="1" i="1" dirty="0" smtClean="0">
                <a:latin typeface="Arial Narrow" panose="020B0606020202030204" pitchFamily="34" charset="0"/>
              </a:rPr>
              <a:t>инициирует обсуждение вариантов поведения</a:t>
            </a:r>
            <a:r>
              <a:rPr lang="ru-RU" dirty="0" smtClean="0">
                <a:latin typeface="Arial Narrow" panose="020B0606020202030204" pitchFamily="34" charset="0"/>
              </a:rPr>
              <a:t> в той или иной ситуации и тех нежелательных последствий, к которым они могут привести. 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 этап </a:t>
            </a:r>
            <a:r>
              <a:rPr lang="ru-RU" dirty="0" smtClean="0">
                <a:latin typeface="Arial Narrow" panose="020B0606020202030204" pitchFamily="34" charset="0"/>
              </a:rPr>
              <a:t>– педагог просит детей </a:t>
            </a:r>
            <a:r>
              <a:rPr lang="ru-RU" b="1" i="1" dirty="0" smtClean="0">
                <a:latin typeface="Arial Narrow" panose="020B0606020202030204" pitchFamily="34" charset="0"/>
              </a:rPr>
              <a:t>изобразить нежелательные последствия</a:t>
            </a:r>
            <a:r>
              <a:rPr lang="ru-RU" dirty="0" smtClean="0">
                <a:latin typeface="Arial Narrow" panose="020B0606020202030204" pitchFamily="34" charset="0"/>
              </a:rPr>
              <a:t> неприемлемого поведения. 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4 этап</a:t>
            </a:r>
            <a:r>
              <a:rPr lang="ru-RU" b="1" dirty="0" smtClean="0">
                <a:latin typeface="Arial Narrow" panose="020B0606020202030204" pitchFamily="34" charset="0"/>
              </a:rPr>
              <a:t> </a:t>
            </a:r>
            <a:r>
              <a:rPr lang="ru-RU" dirty="0" smtClean="0">
                <a:latin typeface="Arial Narrow" panose="020B0606020202030204" pitchFamily="34" charset="0"/>
              </a:rPr>
              <a:t>– воспитатель просит детей </a:t>
            </a:r>
            <a:r>
              <a:rPr lang="ru-RU" b="1" i="1" dirty="0" smtClean="0">
                <a:latin typeface="Arial Narrow" panose="020B0606020202030204" pitchFamily="34" charset="0"/>
              </a:rPr>
              <a:t>рассказать о своих рисунках и о тех последствиях</a:t>
            </a:r>
            <a:r>
              <a:rPr lang="ru-RU" dirty="0" smtClean="0">
                <a:latin typeface="Arial Narrow" panose="020B0606020202030204" pitchFamily="34" charset="0"/>
              </a:rPr>
              <a:t>, к которым может привести обсуждаемая ситуация.  В результате беседы у детей создается обобщенное эмоционально окрашенное представление о данной ситуации.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89640" cy="14401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нормативной проектной деятельности </a:t>
            </a:r>
            <a:r>
              <a:rPr lang="ru-RU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Веракса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Н.Е. выделяет следующие этапы:</a:t>
            </a:r>
            <a:endParaRPr lang="ru-RU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5608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8496944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5 этап </a:t>
            </a:r>
            <a:r>
              <a:rPr lang="ru-RU" sz="2300" dirty="0" smtClean="0">
                <a:latin typeface="Arial Narrow" panose="020B0606020202030204" pitchFamily="34" charset="0"/>
              </a:rPr>
              <a:t>– педагог предлагает детям подумать над тем, как нужно себя вести, чтобы избежать нежелательных последствий. После того как каждый ребенок выскажет сове мнение, воспитатель просит детей </a:t>
            </a:r>
            <a:r>
              <a:rPr lang="ru-RU" sz="2300" b="1" i="1" dirty="0" smtClean="0">
                <a:latin typeface="Arial Narrow" panose="020B0606020202030204" pitchFamily="34" charset="0"/>
              </a:rPr>
              <a:t>выбрать одно из предложений в качестве правила</a:t>
            </a:r>
            <a:r>
              <a:rPr lang="ru-RU" sz="23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23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6 этап</a:t>
            </a:r>
            <a:r>
              <a:rPr lang="ru-RU" sz="2300" dirty="0" smtClean="0">
                <a:latin typeface="Arial Narrow" panose="020B0606020202030204" pitchFamily="34" charset="0"/>
              </a:rPr>
              <a:t> – воспитатель просит детей </a:t>
            </a:r>
            <a:r>
              <a:rPr lang="ru-RU" sz="2300" b="1" i="1" dirty="0" smtClean="0">
                <a:latin typeface="Arial Narrow" panose="020B0606020202030204" pitchFamily="34" charset="0"/>
              </a:rPr>
              <a:t>зарисовать это правило </a:t>
            </a:r>
            <a:r>
              <a:rPr lang="ru-RU" sz="2300" dirty="0" smtClean="0">
                <a:latin typeface="Arial Narrow" panose="020B0606020202030204" pitchFamily="34" charset="0"/>
              </a:rPr>
              <a:t>так, чтобы оно было понятно всем.  При этом правило не должно быть запрещающим, иначе оно будет подавлять, а не побуждать инициативу детей.</a:t>
            </a:r>
          </a:p>
          <a:p>
            <a:r>
              <a:rPr lang="ru-RU" sz="23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7 этап </a:t>
            </a:r>
            <a:r>
              <a:rPr lang="ru-RU" sz="2300" dirty="0" smtClean="0">
                <a:latin typeface="Arial Narrow" panose="020B0606020202030204" pitchFamily="34" charset="0"/>
              </a:rPr>
              <a:t>– </a:t>
            </a:r>
            <a:r>
              <a:rPr lang="ru-RU" sz="2300" b="1" i="1" dirty="0" smtClean="0">
                <a:latin typeface="Arial Narrow" panose="020B0606020202030204" pitchFamily="34" charset="0"/>
              </a:rPr>
              <a:t>дети объясняют, что они нарисовали</a:t>
            </a:r>
            <a:r>
              <a:rPr lang="ru-RU" sz="2300" dirty="0" smtClean="0">
                <a:latin typeface="Arial Narrow" panose="020B0606020202030204" pitchFamily="34" charset="0"/>
              </a:rPr>
              <a:t>. В ходе обсуждения воспитатель акцентирует внимание дошкольников на необходимых деталях и предлагает на их основе создать «знак» правила. Этот </a:t>
            </a:r>
            <a:r>
              <a:rPr lang="ru-RU" sz="2300" b="1" i="1" dirty="0" smtClean="0">
                <a:latin typeface="Arial Narrow" panose="020B0606020202030204" pitchFamily="34" charset="0"/>
              </a:rPr>
              <a:t>«знак» должен содержать </a:t>
            </a:r>
            <a:r>
              <a:rPr lang="ru-RU" sz="2300" dirty="0" smtClean="0">
                <a:latin typeface="Arial Narrow" panose="020B0606020202030204" pitchFamily="34" charset="0"/>
              </a:rPr>
              <a:t>как минимум </a:t>
            </a:r>
            <a:r>
              <a:rPr lang="ru-RU" sz="2300" b="1" i="1" dirty="0" smtClean="0">
                <a:latin typeface="Arial Narrow" panose="020B0606020202030204" pitchFamily="34" charset="0"/>
              </a:rPr>
              <a:t>два компонента:</a:t>
            </a:r>
            <a:r>
              <a:rPr lang="ru-RU" sz="2300" dirty="0" smtClean="0">
                <a:latin typeface="Arial Narrow" panose="020B0606020202030204" pitchFamily="34" charset="0"/>
              </a:rPr>
              <a:t> 1 – указание на признак ситуации и 2- адекватный способ действия.</a:t>
            </a:r>
          </a:p>
          <a:p>
            <a:r>
              <a:rPr lang="ru-RU" sz="23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8 этап </a:t>
            </a:r>
            <a:r>
              <a:rPr lang="ru-RU" sz="2300" dirty="0" smtClean="0">
                <a:latin typeface="Arial Narrow" panose="020B0606020202030204" pitchFamily="34" charset="0"/>
              </a:rPr>
              <a:t>– связан с оформлением правила и внесением его в книгу правил. </a:t>
            </a:r>
            <a:r>
              <a:rPr lang="ru-RU" sz="2300" b="1" i="1" dirty="0" smtClean="0">
                <a:latin typeface="Arial Narrow" panose="020B0606020202030204" pitchFamily="34" charset="0"/>
              </a:rPr>
              <a:t>Дети изображают «знак» правила</a:t>
            </a:r>
            <a:r>
              <a:rPr lang="ru-RU" sz="2300" dirty="0" smtClean="0">
                <a:latin typeface="Arial Narrow" panose="020B0606020202030204" pitchFamily="34" charset="0"/>
              </a:rPr>
              <a:t>. Один рисунок вносится в книгу правил – альбом, а педагог подписывает под ним соответствующее правило. </a:t>
            </a:r>
            <a:endParaRPr lang="ru-RU" sz="23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460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 этап </a:t>
            </a:r>
            <a:r>
              <a:rPr lang="ru-RU" b="1" dirty="0" smtClean="0">
                <a:latin typeface="Arial Narrow" panose="020B0606020202030204" pitchFamily="34" charset="0"/>
              </a:rPr>
              <a:t>– В ходе занятий дети часто передвигаются по группе с ножницами (</a:t>
            </a:r>
            <a:r>
              <a:rPr lang="ru-RU" b="1" i="1" dirty="0" smtClean="0">
                <a:latin typeface="Arial Narrow" panose="020B0606020202030204" pitchFamily="34" charset="0"/>
              </a:rPr>
              <a:t>нежелательная форма поведения детей</a:t>
            </a:r>
            <a:r>
              <a:rPr lang="ru-RU" b="1" dirty="0" smtClean="0">
                <a:latin typeface="Arial Narrow" panose="020B0606020202030204" pitchFamily="34" charset="0"/>
              </a:rPr>
              <a:t>).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2 этап </a:t>
            </a:r>
            <a:r>
              <a:rPr lang="ru-RU" b="1" dirty="0" smtClean="0">
                <a:latin typeface="Arial Narrow" panose="020B0606020202030204" pitchFamily="34" charset="0"/>
              </a:rPr>
              <a:t>– Необходимо упражнять детей в умении анализировать ситуацию с точки зрения безопасности и сформировать правило пользования ножницами.  Воспитатель рассказывает детям историю. 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 этап </a:t>
            </a:r>
            <a:r>
              <a:rPr lang="ru-RU" b="1" dirty="0" smtClean="0">
                <a:latin typeface="Arial Narrow" panose="020B0606020202030204" pitchFamily="34" charset="0"/>
              </a:rPr>
              <a:t>– Педагог просит детей нарисовать эту историю. 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4 этап </a:t>
            </a:r>
            <a:r>
              <a:rPr lang="ru-RU" b="1" dirty="0" smtClean="0">
                <a:latin typeface="Arial Narrow" panose="020B0606020202030204" pitchFamily="34" charset="0"/>
              </a:rPr>
              <a:t>– Обсуждение дошкольниками рисунков и анализ эмоционального состояния героев истории.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5 этап </a:t>
            </a:r>
            <a:r>
              <a:rPr lang="ru-RU" b="1" dirty="0" smtClean="0">
                <a:latin typeface="Arial Narrow" panose="020B0606020202030204" pitchFamily="34" charset="0"/>
              </a:rPr>
              <a:t>– Воспитатель просит детей нарисовать, как должны были вести себя ребята в этой ситуации.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6 этап </a:t>
            </a:r>
            <a:r>
              <a:rPr lang="ru-RU" b="1" dirty="0" smtClean="0">
                <a:latin typeface="Arial Narrow" panose="020B0606020202030204" pitchFamily="34" charset="0"/>
              </a:rPr>
              <a:t>– Дети зарисовывают правило работы с ножницами.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7 этап </a:t>
            </a:r>
            <a:r>
              <a:rPr lang="ru-RU" b="1" dirty="0" smtClean="0">
                <a:latin typeface="Arial Narrow" panose="020B0606020202030204" pitchFamily="34" charset="0"/>
              </a:rPr>
              <a:t>– Вместе с детьми педагог рассматривает рисунки и формулирует правило: «С ножницами работай за столом, после работы клади их на место».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8 этап </a:t>
            </a:r>
            <a:r>
              <a:rPr lang="ru-RU" b="1" dirty="0" smtClean="0">
                <a:latin typeface="Arial Narrow" panose="020B0606020202030204" pitchFamily="34" charset="0"/>
              </a:rPr>
              <a:t>– Дети рисуют знак, который напоминал </a:t>
            </a:r>
          </a:p>
          <a:p>
            <a:pPr marL="109728" indent="0">
              <a:buNone/>
            </a:pPr>
            <a:r>
              <a:rPr lang="ru-RU" b="1" dirty="0" smtClean="0">
                <a:latin typeface="Arial Narrow" panose="020B0606020202030204" pitchFamily="34" charset="0"/>
              </a:rPr>
              <a:t>бы им это правило и вносят его в книгу правил.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 нормативного проекта </a:t>
            </a:r>
            <a:b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«Правила пользования ножницами»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Lenovo\Desktop\nozhnic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415837"/>
            <a:ext cx="2857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72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328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Книга правил выступает в роли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средства регуляции поведения дошкольников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 позволяет существенно снизить конфликтность между детьми, что способствует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улучшению психологического климата в группе.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Ценность нормативной проектной деятельности состоит в том, что она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основана на разрешении реальных конфликтных ситуаций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 представляет собой наглядный способ продуктивного выхода из них с сохранением детской инициативы.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Нормативный проект позволяет дошкольникам получить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опыт организации собственного поведения,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что является одним из основных компонентов готовности к школьному обучению.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Выводы: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1718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151</TotalTime>
  <Words>600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Выступление на педсовете на тему:</vt:lpstr>
      <vt:lpstr>Презентация PowerPoint</vt:lpstr>
      <vt:lpstr>Особенности нормативного проекта:</vt:lpstr>
      <vt:lpstr>В нормативной проектной деятельности Веракса Н.Е. выделяет следующие этапы:</vt:lpstr>
      <vt:lpstr>Презентация PowerPoint</vt:lpstr>
      <vt:lpstr>Пример нормативного проекта  «Правила пользования ножницами»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Нормативный проект.</dc:title>
  <dc:creator>Lenovo</dc:creator>
  <cp:lastModifiedBy>Lenovo</cp:lastModifiedBy>
  <cp:revision>25</cp:revision>
  <dcterms:created xsi:type="dcterms:W3CDTF">2020-12-01T17:02:26Z</dcterms:created>
  <dcterms:modified xsi:type="dcterms:W3CDTF">2022-09-05T18:13:15Z</dcterms:modified>
</cp:coreProperties>
</file>