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6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00"/>
    <a:srgbClr val="666633"/>
    <a:srgbClr val="DDDDDD"/>
    <a:srgbClr val="C0C0C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7388" y="260350"/>
            <a:ext cx="7772400" cy="1470025"/>
          </a:xfrm>
          <a:noFill/>
          <a:ln>
            <a:noFill/>
          </a:ln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508500"/>
            <a:ext cx="6400800" cy="1441450"/>
          </a:xfrm>
          <a:noFill/>
          <a:ln w="9525">
            <a:noFill/>
          </a:ln>
        </p:spPr>
        <p:txBody>
          <a:bodyPr/>
          <a:lstStyle>
            <a:lvl1pPr marL="0" indent="0" algn="ctr">
              <a:buFontTx/>
              <a:buNone/>
              <a:defRPr sz="25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716A4CB-E14A-43CB-BA51-3FA8D80F1E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870D4B-9951-4FD3-86B5-B9966AF64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9413" y="274638"/>
            <a:ext cx="209073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11981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80242E-B511-463F-A1A5-E090DDBDC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3616C2-E1F0-46D9-984D-494948004B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85BEDC-AE4C-4935-9B63-E2A7351FC9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00213"/>
            <a:ext cx="4105275" cy="4425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5" y="1700213"/>
            <a:ext cx="4105275" cy="4425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E32927-2E6E-4439-B0F0-6703BB12F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116EB4-DD72-4DB7-9915-AEED89F31B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F1C979-3E32-4732-A01D-3C6E1E451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591291-DFDA-4CBF-AFBF-B60D289B5B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7BDBBF-FB06-4781-B137-A4933D1B4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FA8A32-5F28-4DB6-9DCA-CD210FE835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92275" y="274638"/>
            <a:ext cx="7127875" cy="1143000"/>
          </a:xfrm>
          <a:prstGeom prst="rect">
            <a:avLst/>
          </a:prstGeom>
          <a:solidFill>
            <a:schemeClr val="bg1">
              <a:alpha val="8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00213"/>
            <a:ext cx="8362950" cy="4425950"/>
          </a:xfrm>
          <a:prstGeom prst="rect">
            <a:avLst/>
          </a:prstGeom>
          <a:solidFill>
            <a:schemeClr val="bg1">
              <a:alpha val="50000"/>
            </a:schemeClr>
          </a:solidFill>
          <a:ln w="3175">
            <a:solidFill>
              <a:srgbClr val="99CC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7716A4CB-E14A-43CB-BA51-3FA8D80F1E8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466725" y="115888"/>
            <a:ext cx="1152525" cy="1438275"/>
            <a:chOff x="113" y="1344"/>
            <a:chExt cx="726" cy="906"/>
          </a:xfrm>
        </p:grpSpPr>
        <p:sp>
          <p:nvSpPr>
            <p:cNvPr id="1034" name="AutoShape 10"/>
            <p:cNvSpPr>
              <a:spLocks noChangeArrowheads="1"/>
            </p:cNvSpPr>
            <p:nvPr userDrawn="1"/>
          </p:nvSpPr>
          <p:spPr bwMode="auto">
            <a:xfrm>
              <a:off x="113" y="1616"/>
              <a:ext cx="726" cy="499"/>
            </a:xfrm>
            <a:prstGeom prst="rtTriangle">
              <a:avLst/>
            </a:prstGeom>
            <a:solidFill>
              <a:schemeClr val="bg1"/>
            </a:solidFill>
            <a:ln w="12700">
              <a:solidFill>
                <a:srgbClr val="8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3" name="AutoShape 9"/>
            <p:cNvSpPr>
              <a:spLocks noChangeArrowheads="1"/>
            </p:cNvSpPr>
            <p:nvPr userDrawn="1"/>
          </p:nvSpPr>
          <p:spPr bwMode="auto">
            <a:xfrm rot="-1661596">
              <a:off x="113" y="1344"/>
              <a:ext cx="544" cy="408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2700">
              <a:solidFill>
                <a:srgbClr val="8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5" name="Oval 11"/>
            <p:cNvSpPr>
              <a:spLocks noChangeArrowheads="1"/>
            </p:cNvSpPr>
            <p:nvPr userDrawn="1"/>
          </p:nvSpPr>
          <p:spPr bwMode="auto">
            <a:xfrm>
              <a:off x="295" y="1842"/>
              <a:ext cx="453" cy="408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FFCC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folHlink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folHlink"/>
          </a:solidFill>
          <a:latin typeface="Century Gothic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folHlink"/>
          </a:solidFill>
          <a:latin typeface="Century Gothic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folHlink"/>
          </a:solidFill>
          <a:latin typeface="Century Gothic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folHlink"/>
          </a:solidFill>
          <a:latin typeface="Century Gothic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folHlink"/>
          </a:solidFill>
          <a:latin typeface="Century Gothic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folHlink"/>
          </a:solidFill>
          <a:latin typeface="Century Gothic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folHlink"/>
          </a:solidFill>
          <a:latin typeface="Century Gothic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folHlink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3333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3333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3333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333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333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333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333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333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333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                                        </a:t>
            </a:r>
            <a:r>
              <a:rPr lang="ru-RU" dirty="0" smtClean="0">
                <a:solidFill>
                  <a:schemeClr val="accent5">
                    <a:lumMod val="25000"/>
                  </a:schemeClr>
                </a:solidFill>
              </a:rPr>
              <a:t>Электризация тел. Взаимодействие заряженных тел.  2 рода зарядов.</a:t>
            </a:r>
            <a:endParaRPr lang="ru-RU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488" y="1000108"/>
            <a:ext cx="44907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Домашнее задание: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00232" y="1857364"/>
            <a:ext cx="6586803" cy="18466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п.25,26. Вопросы стр.60.</a:t>
            </a:r>
          </a:p>
          <a:p>
            <a:r>
              <a:rPr lang="ru-RU" sz="3200" dirty="0" err="1" smtClean="0"/>
              <a:t>Лукашик</a:t>
            </a:r>
            <a:r>
              <a:rPr lang="ru-RU" sz="3200" dirty="0" smtClean="0"/>
              <a:t> №1169,№1171.</a:t>
            </a:r>
          </a:p>
          <a:p>
            <a:r>
              <a:rPr lang="ru-RU" sz="3200" dirty="0" smtClean="0"/>
              <a:t>Дополнительное задание №1178.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8860" y="0"/>
            <a:ext cx="4572000" cy="70788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Задачи урока</a:t>
            </a:r>
            <a:r>
              <a:rPr lang="ru-RU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j-lt"/>
              </a:rPr>
              <a:t>. </a:t>
            </a:r>
            <a:endParaRPr lang="ru-RU" sz="4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1785926"/>
            <a:ext cx="664373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/>
              <a:t>Изучить явление электризации; Способы электризации тел 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2714620"/>
            <a:ext cx="607223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/>
              <a:t>Доказать, что существует 2 рода электрических зарядов, взаимодействие зарядов разного знака.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4572008"/>
            <a:ext cx="61436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/>
              <a:t>Применять знания об электризации в жизненных ситуациях. </a:t>
            </a:r>
            <a:endParaRPr lang="ru-RU" sz="2800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928802"/>
            <a:ext cx="85725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dirty="0" smtClean="0">
                <a:solidFill>
                  <a:srgbClr val="FF0000"/>
                </a:solidFill>
              </a:rPr>
              <a:t>Электризация</a:t>
            </a:r>
            <a:r>
              <a:rPr lang="ru-RU" sz="4000" dirty="0" smtClean="0"/>
              <a:t>- это явление , в котором </a:t>
            </a:r>
            <a:r>
              <a:rPr lang="ru-RU" sz="4000" dirty="0" err="1" smtClean="0"/>
              <a:t>тела,приобретают</a:t>
            </a:r>
            <a:r>
              <a:rPr lang="ru-RU" sz="4000" dirty="0" smtClean="0"/>
              <a:t> свойства притягивать другие тела.</a:t>
            </a:r>
            <a:endParaRPr lang="ru-RU" sz="4000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696" y="500042"/>
            <a:ext cx="7715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chemeClr val="accent6">
                    <a:lumMod val="75000"/>
                  </a:schemeClr>
                </a:solidFill>
              </a:rPr>
              <a:t>Э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лектризация происходит при:</a:t>
            </a:r>
            <a:endParaRPr lang="ru-RU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43042" y="207167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600" dirty="0" smtClean="0"/>
              <a:t>Трении;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3071810"/>
            <a:ext cx="45784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600" dirty="0" smtClean="0"/>
              <a:t>Соприкосновении</a:t>
            </a:r>
            <a:r>
              <a:rPr lang="ru-RU" sz="2800" dirty="0" smtClean="0"/>
              <a:t>. </a:t>
            </a:r>
            <a:endParaRPr lang="ru-RU" sz="2800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25" y="0"/>
            <a:ext cx="728667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Электрический заряд-</a:t>
            </a:r>
          </a:p>
          <a:p>
            <a:r>
              <a:rPr lang="ru-RU" sz="2400" dirty="0" smtClean="0"/>
              <a:t>это  мера свойства заряженных тел определённым образом взаимодействовать друг с другом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14546" y="2000240"/>
            <a:ext cx="43724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Электрический заряд.</a:t>
            </a:r>
            <a:endParaRPr lang="ru-RU" sz="3200" dirty="0">
              <a:solidFill>
                <a:srgbClr val="FF000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2321703" y="3178967"/>
            <a:ext cx="1357322" cy="7143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6200000" flipH="1">
            <a:off x="5036347" y="3107529"/>
            <a:ext cx="1357322" cy="7143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Прямоугольник 30"/>
          <p:cNvSpPr/>
          <p:nvPr/>
        </p:nvSpPr>
        <p:spPr>
          <a:xfrm>
            <a:off x="1285852" y="4572008"/>
            <a:ext cx="24998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Положительный</a:t>
            </a:r>
          </a:p>
          <a:p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        (+)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714876" y="4572008"/>
            <a:ext cx="24501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Отрицательный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          (-)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1428736"/>
            <a:ext cx="700092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Тела имеющие электрические заряды </a:t>
            </a:r>
            <a:r>
              <a:rPr lang="ru-RU" sz="3600" u="sng" dirty="0" smtClean="0"/>
              <a:t>одинакового знака,</a:t>
            </a:r>
          </a:p>
          <a:p>
            <a:r>
              <a:rPr lang="ru-RU" sz="3600" u="sng" dirty="0"/>
              <a:t>в</a:t>
            </a:r>
            <a:r>
              <a:rPr lang="ru-RU" sz="3600" u="sng" dirty="0" smtClean="0"/>
              <a:t>заимно отталкиваются</a:t>
            </a:r>
            <a:r>
              <a:rPr lang="ru-RU" sz="3600" dirty="0" smtClean="0"/>
              <a:t>, а тела имеющие заряды </a:t>
            </a:r>
            <a:r>
              <a:rPr lang="ru-RU" sz="3600" u="sng" dirty="0" smtClean="0"/>
              <a:t>противоположного </a:t>
            </a:r>
            <a:endParaRPr lang="ru-RU" sz="3600" u="sng" dirty="0"/>
          </a:p>
          <a:p>
            <a:r>
              <a:rPr lang="ru-RU" sz="3600" u="sng" dirty="0"/>
              <a:t>з</a:t>
            </a:r>
            <a:r>
              <a:rPr lang="ru-RU" sz="3600" u="sng" dirty="0" smtClean="0"/>
              <a:t>нака, взаимно притягиваются</a:t>
            </a:r>
            <a:r>
              <a:rPr lang="ru-RU" sz="3600" dirty="0" smtClean="0"/>
              <a:t>.</a:t>
            </a:r>
          </a:p>
          <a:p>
            <a:r>
              <a:rPr lang="ru-RU" sz="3600" dirty="0" smtClean="0"/>
              <a:t>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0"/>
            <a:ext cx="7127875" cy="1143000"/>
          </a:xfrm>
        </p:spPr>
        <p:txBody>
          <a:bodyPr/>
          <a:lstStyle/>
          <a:p>
            <a:r>
              <a:rPr lang="ru-RU" sz="2800" dirty="0" smtClean="0"/>
              <a:t>Тестовое задание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1000108"/>
            <a:ext cx="4105275" cy="5643602"/>
          </a:xfrm>
        </p:spPr>
        <p:txBody>
          <a:bodyPr/>
          <a:lstStyle/>
          <a:p>
            <a:pPr>
              <a:buNone/>
            </a:pPr>
            <a:r>
              <a:rPr lang="en-US" sz="1800" dirty="0" smtClean="0"/>
              <a:t>            </a:t>
            </a:r>
            <a:r>
              <a:rPr lang="ru-RU" sz="1800" dirty="0" smtClean="0"/>
              <a:t>               </a:t>
            </a:r>
            <a:r>
              <a:rPr lang="en-US" sz="1800" dirty="0" smtClean="0"/>
              <a:t> 1- </a:t>
            </a:r>
            <a:r>
              <a:rPr lang="ru-RU" sz="1800" dirty="0" smtClean="0"/>
              <a:t>В.</a:t>
            </a:r>
          </a:p>
          <a:p>
            <a:pPr>
              <a:buNone/>
            </a:pPr>
            <a:r>
              <a:rPr lang="ru-RU" sz="1200" dirty="0" smtClean="0"/>
              <a:t>1.Стекло при трении о шелк заряжается …,а шелк …</a:t>
            </a:r>
          </a:p>
          <a:p>
            <a:pPr>
              <a:buNone/>
            </a:pPr>
            <a:r>
              <a:rPr lang="ru-RU" sz="1200" dirty="0" smtClean="0"/>
              <a:t>а.)…положительно …отрицательно.</a:t>
            </a:r>
          </a:p>
          <a:p>
            <a:pPr>
              <a:buNone/>
            </a:pPr>
            <a:r>
              <a:rPr lang="ru-RU" sz="1200" dirty="0" smtClean="0"/>
              <a:t>б</a:t>
            </a:r>
            <a:r>
              <a:rPr lang="ru-RU" sz="1200" dirty="0" smtClean="0"/>
              <a:t>)…отрицательно…положительно .</a:t>
            </a:r>
          </a:p>
          <a:p>
            <a:pPr>
              <a:buNone/>
            </a:pPr>
            <a:r>
              <a:rPr lang="ru-RU" sz="1200" dirty="0" smtClean="0"/>
              <a:t>2. Если наэлектризованное тело отталкивается от эбонитовой палочки, натертой о </a:t>
            </a:r>
            <a:r>
              <a:rPr lang="ru-RU" sz="1200" dirty="0" err="1" smtClean="0"/>
              <a:t>мех,то</a:t>
            </a:r>
            <a:r>
              <a:rPr lang="ru-RU" sz="1200" dirty="0" smtClean="0"/>
              <a:t> оно заряжено…</a:t>
            </a:r>
          </a:p>
          <a:p>
            <a:pPr>
              <a:buNone/>
            </a:pPr>
            <a:r>
              <a:rPr lang="ru-RU" sz="1200" dirty="0" smtClean="0"/>
              <a:t>а)положительно.</a:t>
            </a:r>
          </a:p>
          <a:p>
            <a:pPr>
              <a:buNone/>
            </a:pPr>
            <a:r>
              <a:rPr lang="ru-RU" sz="1200" dirty="0" smtClean="0"/>
              <a:t>б)отрицательно.</a:t>
            </a:r>
          </a:p>
          <a:p>
            <a:pPr>
              <a:buNone/>
            </a:pPr>
            <a:r>
              <a:rPr lang="ru-RU" sz="1200" dirty="0" smtClean="0"/>
              <a:t>3.Можно ли наэлектризовать эбонитовую палочку трением об эбонитовую пластинку?</a:t>
            </a:r>
          </a:p>
          <a:p>
            <a:pPr>
              <a:buNone/>
            </a:pPr>
            <a:r>
              <a:rPr lang="ru-RU" sz="1200" dirty="0" smtClean="0"/>
              <a:t>а)да.</a:t>
            </a:r>
          </a:p>
          <a:p>
            <a:pPr>
              <a:buNone/>
            </a:pPr>
            <a:r>
              <a:rPr lang="ru-RU" sz="1200" dirty="0" smtClean="0"/>
              <a:t>б)нет.</a:t>
            </a:r>
          </a:p>
          <a:p>
            <a:pPr>
              <a:buNone/>
            </a:pPr>
            <a:r>
              <a:rPr lang="ru-RU" sz="1200" dirty="0" smtClean="0"/>
              <a:t>4. Можно ли при электризации трением зарядить только одно из соприкасающихся тел?</a:t>
            </a:r>
          </a:p>
          <a:p>
            <a:pPr>
              <a:buNone/>
            </a:pPr>
            <a:r>
              <a:rPr lang="ru-RU" sz="1200" dirty="0" smtClean="0"/>
              <a:t>а)да.</a:t>
            </a:r>
          </a:p>
          <a:p>
            <a:pPr>
              <a:buNone/>
            </a:pPr>
            <a:r>
              <a:rPr lang="ru-RU" sz="1200" dirty="0" smtClean="0"/>
              <a:t>б)нет.</a:t>
            </a:r>
          </a:p>
          <a:p>
            <a:pPr>
              <a:buNone/>
            </a:pPr>
            <a:r>
              <a:rPr lang="ru-RU" sz="1200" dirty="0" smtClean="0"/>
              <a:t>5.Для заземления цистерны бензовоза к ней прикреплена стальная </a:t>
            </a:r>
            <a:r>
              <a:rPr lang="ru-RU" sz="1200" dirty="0" err="1" smtClean="0"/>
              <a:t>цепь,нижний</a:t>
            </a:r>
            <a:r>
              <a:rPr lang="ru-RU" sz="1200" dirty="0" smtClean="0"/>
              <a:t> конец которой несколькими звеньями касается земли. Может ли не быть такой цепи у железнодорожной цистерны?</a:t>
            </a:r>
          </a:p>
          <a:p>
            <a:pPr>
              <a:buNone/>
            </a:pPr>
            <a:r>
              <a:rPr lang="ru-RU" sz="1200" dirty="0" smtClean="0"/>
              <a:t>а</a:t>
            </a:r>
            <a:r>
              <a:rPr lang="ru-RU" sz="1200" dirty="0" smtClean="0"/>
              <a:t>)да.</a:t>
            </a:r>
          </a:p>
          <a:p>
            <a:pPr>
              <a:buNone/>
            </a:pPr>
            <a:r>
              <a:rPr lang="ru-RU" sz="1200" dirty="0" smtClean="0"/>
              <a:t>б</a:t>
            </a:r>
            <a:r>
              <a:rPr lang="ru-RU" sz="1200" dirty="0" smtClean="0"/>
              <a:t>)нет.</a:t>
            </a:r>
          </a:p>
          <a:p>
            <a:pPr>
              <a:buNone/>
            </a:pPr>
            <a:endParaRPr lang="ru-RU" sz="1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6314" y="1000108"/>
            <a:ext cx="4105275" cy="5643602"/>
          </a:xfrm>
        </p:spPr>
        <p:txBody>
          <a:bodyPr/>
          <a:lstStyle/>
          <a:p>
            <a:pPr>
              <a:buNone/>
            </a:pPr>
            <a:r>
              <a:rPr lang="ru-RU" sz="1800" dirty="0" smtClean="0"/>
              <a:t>                           2-В.</a:t>
            </a:r>
          </a:p>
          <a:p>
            <a:pPr>
              <a:buNone/>
            </a:pPr>
            <a:r>
              <a:rPr lang="ru-RU" sz="1200" dirty="0" smtClean="0"/>
              <a:t>1Если резинку потереть о шерсть и коснуться ею некоторого тела, то тело наэлектризуется…</a:t>
            </a:r>
          </a:p>
          <a:p>
            <a:pPr>
              <a:buNone/>
            </a:pPr>
            <a:r>
              <a:rPr lang="ru-RU" sz="1200" dirty="0" smtClean="0"/>
              <a:t>а)Положительно.</a:t>
            </a:r>
          </a:p>
          <a:p>
            <a:pPr>
              <a:buNone/>
            </a:pPr>
            <a:r>
              <a:rPr lang="ru-RU" sz="1200" dirty="0" smtClean="0"/>
              <a:t>б)Отрицательно.</a:t>
            </a:r>
          </a:p>
          <a:p>
            <a:pPr>
              <a:buNone/>
            </a:pPr>
            <a:r>
              <a:rPr lang="ru-RU" sz="1200" dirty="0" smtClean="0"/>
              <a:t>2.Одноименно заряженные тела…,а разноименно заряженные…</a:t>
            </a:r>
          </a:p>
          <a:p>
            <a:pPr>
              <a:buNone/>
            </a:pPr>
            <a:r>
              <a:rPr lang="ru-RU" sz="1200" dirty="0" smtClean="0"/>
              <a:t>а</a:t>
            </a:r>
            <a:r>
              <a:rPr lang="ru-RU" sz="1200" dirty="0" smtClean="0"/>
              <a:t>)…отталкиваются,…притягиваются.</a:t>
            </a:r>
          </a:p>
          <a:p>
            <a:pPr>
              <a:buNone/>
            </a:pPr>
            <a:r>
              <a:rPr lang="ru-RU" sz="1200" dirty="0" smtClean="0"/>
              <a:t>б)</a:t>
            </a:r>
            <a:r>
              <a:rPr lang="ru-RU" sz="1200" dirty="0" smtClean="0"/>
              <a:t> </a:t>
            </a:r>
            <a:r>
              <a:rPr lang="ru-RU" sz="1200" dirty="0" smtClean="0"/>
              <a:t>притягиваются,…отталкиваются.</a:t>
            </a:r>
          </a:p>
          <a:p>
            <a:pPr>
              <a:buNone/>
            </a:pPr>
            <a:r>
              <a:rPr lang="ru-RU" sz="1200" dirty="0" smtClean="0"/>
              <a:t>3.Может ли одно и тоже например эбонитовая палочка ,при трении электризоваться то отрицательно, то положительно?</a:t>
            </a:r>
          </a:p>
          <a:p>
            <a:pPr>
              <a:buNone/>
            </a:pPr>
            <a:r>
              <a:rPr lang="ru-RU" sz="1200" dirty="0" smtClean="0"/>
              <a:t>а</a:t>
            </a:r>
            <a:r>
              <a:rPr lang="ru-RU" sz="1200" dirty="0" smtClean="0"/>
              <a:t>) да.</a:t>
            </a:r>
          </a:p>
          <a:p>
            <a:pPr>
              <a:buNone/>
            </a:pPr>
            <a:r>
              <a:rPr lang="ru-RU" sz="1200" dirty="0" smtClean="0"/>
              <a:t>б</a:t>
            </a:r>
            <a:r>
              <a:rPr lang="ru-RU" sz="1200" dirty="0" smtClean="0"/>
              <a:t>)нет.</a:t>
            </a:r>
          </a:p>
          <a:p>
            <a:pPr>
              <a:buNone/>
            </a:pPr>
            <a:r>
              <a:rPr lang="ru-RU" sz="1200" dirty="0" smtClean="0"/>
              <a:t>4.Если ножовкой распилить лист какого- </a:t>
            </a:r>
            <a:r>
              <a:rPr lang="ru-RU" sz="1200" dirty="0" err="1" smtClean="0"/>
              <a:t>нибудь</a:t>
            </a:r>
            <a:r>
              <a:rPr lang="ru-RU" sz="1200" dirty="0" smtClean="0"/>
              <a:t> полимера, то опилки прилипают к ножовке, к столу на котором закреплена обрабатываемая деталь ,и другим предметам. Чем это можно объяснить ?</a:t>
            </a:r>
          </a:p>
          <a:p>
            <a:pPr>
              <a:buNone/>
            </a:pPr>
            <a:r>
              <a:rPr lang="ru-RU" sz="1200" dirty="0" smtClean="0"/>
              <a:t>а)электризацией полимера.</a:t>
            </a:r>
          </a:p>
          <a:p>
            <a:pPr>
              <a:buNone/>
            </a:pPr>
            <a:r>
              <a:rPr lang="ru-RU" sz="1200" dirty="0" smtClean="0"/>
              <a:t>б</a:t>
            </a:r>
            <a:r>
              <a:rPr lang="ru-RU" sz="1200" dirty="0" smtClean="0"/>
              <a:t>) возникновением электрической искры.</a:t>
            </a:r>
          </a:p>
          <a:p>
            <a:pPr>
              <a:buNone/>
            </a:pPr>
            <a:r>
              <a:rPr lang="ru-RU" sz="1200" dirty="0" smtClean="0"/>
              <a:t>5.Можно ли при переливании бензина из одной цистерны в другую избежать воспламенения если не принять «Специальных мер предосторожности»?   </a:t>
            </a:r>
          </a:p>
          <a:p>
            <a:pPr>
              <a:buNone/>
            </a:pPr>
            <a:r>
              <a:rPr lang="ru-RU" sz="1200" dirty="0" smtClean="0"/>
              <a:t>а</a:t>
            </a:r>
            <a:r>
              <a:rPr lang="ru-RU" sz="1200" dirty="0" smtClean="0"/>
              <a:t>)да.            </a:t>
            </a:r>
          </a:p>
          <a:p>
            <a:pPr>
              <a:buNone/>
            </a:pPr>
            <a:r>
              <a:rPr lang="ru-RU" sz="1200" dirty="0" smtClean="0"/>
              <a:t>б</a:t>
            </a:r>
            <a:r>
              <a:rPr lang="ru-RU" sz="1200" dirty="0" smtClean="0"/>
              <a:t>)нет.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8926" y="0"/>
            <a:ext cx="32064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Ключ к тесту.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00166" y="1000108"/>
          <a:ext cx="6477024" cy="542929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59008"/>
                <a:gridCol w="2159008"/>
                <a:gridCol w="2159008"/>
              </a:tblGrid>
              <a:tr h="904882">
                <a:tc>
                  <a:txBody>
                    <a:bodyPr/>
                    <a:lstStyle/>
                    <a:p>
                      <a:r>
                        <a:rPr lang="ru-RU" dirty="0" smtClean="0"/>
                        <a:t>    №  Вопроса.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aseline="0" dirty="0" smtClean="0"/>
                        <a:t>            1-В.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2-В.</a:t>
                      </a:r>
                      <a:endParaRPr lang="ru-RU" dirty="0"/>
                    </a:p>
                  </a:txBody>
                  <a:tcPr/>
                </a:tc>
              </a:tr>
              <a:tr h="904882">
                <a:tc>
                  <a:txBody>
                    <a:bodyPr/>
                    <a:lstStyle/>
                    <a:p>
                      <a:r>
                        <a:rPr lang="ru-RU" dirty="0" smtClean="0"/>
                        <a:t>    Вопрос </a:t>
                      </a:r>
                    </a:p>
                    <a:p>
                      <a:r>
                        <a:rPr lang="ru-RU" dirty="0" smtClean="0"/>
                        <a:t>       №1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А</a:t>
                      </a:r>
                      <a:endParaRPr lang="ru-RU" dirty="0"/>
                    </a:p>
                  </a:txBody>
                  <a:tcPr/>
                </a:tc>
              </a:tr>
              <a:tr h="904882">
                <a:tc>
                  <a:txBody>
                    <a:bodyPr/>
                    <a:lstStyle/>
                    <a:p>
                      <a:r>
                        <a:rPr lang="ru-RU" dirty="0" smtClean="0"/>
                        <a:t>   Вопрос </a:t>
                      </a:r>
                    </a:p>
                    <a:p>
                      <a:r>
                        <a:rPr lang="ru-RU" dirty="0" smtClean="0"/>
                        <a:t>        №2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А</a:t>
                      </a:r>
                      <a:endParaRPr lang="ru-RU" dirty="0"/>
                    </a:p>
                  </a:txBody>
                  <a:tcPr/>
                </a:tc>
              </a:tr>
              <a:tr h="904882">
                <a:tc>
                  <a:txBody>
                    <a:bodyPr/>
                    <a:lstStyle/>
                    <a:p>
                      <a:r>
                        <a:rPr lang="ru-RU" dirty="0" smtClean="0"/>
                        <a:t>   Вопрос </a:t>
                      </a:r>
                    </a:p>
                    <a:p>
                      <a:r>
                        <a:rPr lang="ru-RU" dirty="0" smtClean="0"/>
                        <a:t>       №3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А</a:t>
                      </a:r>
                      <a:endParaRPr lang="ru-RU" dirty="0"/>
                    </a:p>
                  </a:txBody>
                  <a:tcPr/>
                </a:tc>
              </a:tr>
              <a:tr h="904882">
                <a:tc>
                  <a:txBody>
                    <a:bodyPr/>
                    <a:lstStyle/>
                    <a:p>
                      <a:r>
                        <a:rPr lang="ru-RU" dirty="0" smtClean="0"/>
                        <a:t>   Вопрос </a:t>
                      </a:r>
                    </a:p>
                    <a:p>
                      <a:r>
                        <a:rPr lang="ru-RU" dirty="0" smtClean="0"/>
                        <a:t>       №4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А </a:t>
                      </a:r>
                      <a:endParaRPr lang="ru-RU" dirty="0"/>
                    </a:p>
                  </a:txBody>
                  <a:tcPr/>
                </a:tc>
              </a:tr>
              <a:tr h="904882">
                <a:tc>
                  <a:txBody>
                    <a:bodyPr/>
                    <a:lstStyle/>
                    <a:p>
                      <a:r>
                        <a:rPr lang="ru-RU" dirty="0" smtClean="0"/>
                        <a:t>    Вопрос </a:t>
                      </a:r>
                    </a:p>
                    <a:p>
                      <a:r>
                        <a:rPr lang="ru-RU" dirty="0" smtClean="0"/>
                        <a:t>       №5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Б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36" y="285728"/>
            <a:ext cx="47879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Критерии оценивания.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24000" y="1000108"/>
          <a:ext cx="6405586" cy="528641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202793"/>
                <a:gridCol w="3202793"/>
              </a:tblGrid>
              <a:tr h="1321603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   Критерий.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        Оценка.</a:t>
                      </a:r>
                      <a:endParaRPr lang="ru-RU" sz="2800" dirty="0"/>
                    </a:p>
                  </a:txBody>
                  <a:tcPr/>
                </a:tc>
              </a:tr>
              <a:tr h="1321603">
                <a:tc>
                  <a:txBody>
                    <a:bodyPr/>
                    <a:lstStyle/>
                    <a:p>
                      <a:r>
                        <a:rPr lang="ru-RU" dirty="0" smtClean="0"/>
                        <a:t>Если допущена</a:t>
                      </a:r>
                      <a:r>
                        <a:rPr lang="ru-RU" baseline="0" dirty="0" smtClean="0"/>
                        <a:t> 1 </a:t>
                      </a:r>
                    </a:p>
                    <a:p>
                      <a:r>
                        <a:rPr lang="ru-RU" baseline="0" dirty="0" smtClean="0"/>
                        <a:t> ошибка ;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      </a:t>
                      </a:r>
                      <a:r>
                        <a:rPr lang="ru-RU" sz="3600" baseline="0" dirty="0" smtClean="0"/>
                        <a:t>«</a:t>
                      </a:r>
                      <a:r>
                        <a:rPr lang="ru-RU" sz="3600" dirty="0" smtClean="0"/>
                        <a:t>4</a:t>
                      </a:r>
                      <a:r>
                        <a:rPr lang="en-US" sz="3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» </a:t>
                      </a:r>
                      <a:r>
                        <a:rPr lang="ru-RU" sz="3600" dirty="0" smtClean="0"/>
                        <a:t> </a:t>
                      </a:r>
                    </a:p>
                    <a:p>
                      <a:r>
                        <a:rPr lang="ru-RU" sz="2400" dirty="0" smtClean="0"/>
                        <a:t>   </a:t>
                      </a:r>
                      <a:endParaRPr lang="ru-RU" sz="2400" dirty="0"/>
                    </a:p>
                  </a:txBody>
                  <a:tcPr/>
                </a:tc>
              </a:tr>
              <a:tr h="1321603">
                <a:tc>
                  <a:txBody>
                    <a:bodyPr/>
                    <a:lstStyle/>
                    <a:p>
                      <a:r>
                        <a:rPr lang="ru-RU" dirty="0" smtClean="0"/>
                        <a:t>Если допущено 2,3 </a:t>
                      </a:r>
                    </a:p>
                    <a:p>
                      <a:r>
                        <a:rPr lang="ru-RU" dirty="0" smtClean="0"/>
                        <a:t>Ошибки;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      «3»</a:t>
                      </a:r>
                      <a:endParaRPr lang="ru-RU" sz="3600" dirty="0"/>
                    </a:p>
                  </a:txBody>
                  <a:tcPr/>
                </a:tc>
              </a:tr>
              <a:tr h="1321603">
                <a:tc>
                  <a:txBody>
                    <a:bodyPr/>
                    <a:lstStyle/>
                    <a:p>
                      <a:r>
                        <a:rPr lang="ru-RU" dirty="0" smtClean="0"/>
                        <a:t>Если допущено больше двух ошибок;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      «2»</a:t>
                      </a:r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Edu olive lin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du olive lin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u olive lin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olive lin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olive lin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olive lin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olive lin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olive lin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olive lin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olive lin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olive lin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olive lin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olive lin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olive lin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119</TotalTime>
  <Words>464</Words>
  <Application>Microsoft Office PowerPoint</Application>
  <PresentationFormat>Экран (4:3)</PresentationFormat>
  <Paragraphs>93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Тема1</vt:lpstr>
      <vt:lpstr>                                                     Электризация тел. Взаимодействие заряженных тел.  2 рода зарядов.</vt:lpstr>
      <vt:lpstr>Слайд 2</vt:lpstr>
      <vt:lpstr>Слайд 3</vt:lpstr>
      <vt:lpstr>Слайд 4</vt:lpstr>
      <vt:lpstr>Слайд 5</vt:lpstr>
      <vt:lpstr>Слайд 6</vt:lpstr>
      <vt:lpstr>Тестовое задание</vt:lpstr>
      <vt:lpstr>Слайд 8</vt:lpstr>
      <vt:lpstr>Слайд 9</vt:lpstr>
      <vt:lpstr>Слайд 10</vt:lpstr>
    </vt:vector>
  </TitlesOfParts>
  <Company>WORKGROUP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                          Электризация тел. Взаимодействие заряженных тел.  2 рода зарядов.</dc:title>
  <dc:creator>UserXP</dc:creator>
  <cp:lastModifiedBy>UserXP</cp:lastModifiedBy>
  <cp:revision>13</cp:revision>
  <dcterms:created xsi:type="dcterms:W3CDTF">2011-12-08T15:35:10Z</dcterms:created>
  <dcterms:modified xsi:type="dcterms:W3CDTF">2011-12-09T13:06:13Z</dcterms:modified>
</cp:coreProperties>
</file>