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772816"/>
            <a:ext cx="5723468" cy="182809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Проектная работа</a:t>
            </a:r>
            <a:br>
              <a:rPr lang="ru-RU" sz="2400" b="1" dirty="0">
                <a:latin typeface="+mn-lt"/>
                <a:cs typeface="Times New Roman" panose="02020603050405020304" pitchFamily="18" charset="0"/>
              </a:rPr>
            </a:b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на тему:</a:t>
            </a:r>
            <a:br>
              <a:rPr lang="ru-RU" sz="2400" b="1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latin typeface="+mn-lt"/>
              </a:rPr>
              <a:t>Лексические трансформации в сказке «Маленький принц» А. де Сент-Экзюпери в переводе на татарский язык</a:t>
            </a:r>
            <a:endParaRPr lang="ru-RU" sz="2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73016"/>
            <a:ext cx="5712179" cy="1524000"/>
          </a:xfrm>
        </p:spPr>
        <p:txBody>
          <a:bodyPr>
            <a:no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АВТОР РАБОТЫ:</a:t>
            </a:r>
            <a:endParaRPr lang="ru-RU" sz="1600" dirty="0"/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ХАЗИЕВ КАРИМ РИФКАТОВИЧ, </a:t>
            </a:r>
            <a:endParaRPr lang="ru-RU" sz="1600" dirty="0"/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УЧЕНИК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9 Б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КЛАССА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/>
          </a:p>
          <a:p>
            <a:pPr algn="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КУРАТОР:</a:t>
            </a:r>
            <a:endParaRPr lang="ru-RU" sz="1600" dirty="0"/>
          </a:p>
          <a:p>
            <a:pPr algn="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ИСХАКОВА ГУЛЬНАЗ РЕНАТОВНА,</a:t>
            </a:r>
            <a:endParaRPr lang="ru-RU" sz="1600" dirty="0"/>
          </a:p>
          <a:p>
            <a:pPr algn="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УЧИТЕЛЬ РУССКОГО ЯЗЫКА И ЛИТЕРАТУРЫ </a:t>
            </a:r>
            <a:endParaRPr lang="ru-RU" sz="1600" dirty="0"/>
          </a:p>
          <a:p>
            <a:pPr algn="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ПЕРВОЙ КВАЛИФИКАЦИОННОЙ КАТЕГОРИИ</a:t>
            </a:r>
            <a:endParaRPr lang="ru-RU" sz="1600" dirty="0"/>
          </a:p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977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/>
              <a:t>Генерализация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/>
              <a:t>Генерализацией называется явление, обратное конкретизации — замена единицы </a:t>
            </a:r>
            <a:r>
              <a:rPr lang="tt-RU" dirty="0" smtClean="0"/>
              <a:t>исходного языка, </a:t>
            </a:r>
            <a:r>
              <a:rPr lang="tt-RU" dirty="0"/>
              <a:t>имеющей более узкое значение, единицей </a:t>
            </a:r>
            <a:r>
              <a:rPr lang="tt-RU" dirty="0" smtClean="0"/>
              <a:t>переводного языка </a:t>
            </a:r>
            <a:r>
              <a:rPr lang="tt-RU" dirty="0"/>
              <a:t>с более широким </a:t>
            </a:r>
            <a:r>
              <a:rPr lang="tt-RU" dirty="0" smtClean="0"/>
              <a:t>значением.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1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ru-RU" dirty="0" smtClean="0"/>
              <a:t>Генерализация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912768" cy="3878245"/>
          </a:xfrm>
        </p:spPr>
        <p:txBody>
          <a:bodyPr>
            <a:normAutofit/>
          </a:bodyPr>
          <a:lstStyle/>
          <a:p>
            <a:r>
              <a:rPr lang="tt-RU" dirty="0"/>
              <a:t>1)	</a:t>
            </a:r>
            <a:r>
              <a:rPr lang="tt-RU" dirty="0" smtClean="0"/>
              <a:t>…Удав </a:t>
            </a:r>
            <a:r>
              <a:rPr lang="tt-RU" dirty="0"/>
              <a:t>заглатывает свою жертву целиком, не жуя. - </a:t>
            </a:r>
            <a:r>
              <a:rPr lang="tt-RU" dirty="0" smtClean="0"/>
              <a:t>…Елан </a:t>
            </a:r>
            <a:r>
              <a:rPr lang="tt-RU" dirty="0"/>
              <a:t>үзенең корбанын чәйнәми-нитми бөтен килеш йота. </a:t>
            </a:r>
            <a:r>
              <a:rPr lang="tt-RU" i="1" dirty="0"/>
              <a:t>Удав</a:t>
            </a:r>
            <a:r>
              <a:rPr lang="tt-RU" dirty="0"/>
              <a:t> дается как </a:t>
            </a:r>
            <a:r>
              <a:rPr lang="tt-RU" i="1" dirty="0"/>
              <a:t>елан (змея) </a:t>
            </a:r>
            <a:r>
              <a:rPr lang="tt-RU" dirty="0"/>
              <a:t>в более широком смысле. Справедливости ради необходимо сказать, что переводчик при первом упоминании об удаве, дает точный перевод </a:t>
            </a:r>
            <a:r>
              <a:rPr lang="tt-RU" i="1" dirty="0"/>
              <a:t>– буар </a:t>
            </a:r>
            <a:r>
              <a:rPr lang="tt-RU" i="1" dirty="0" smtClean="0"/>
              <a:t>елан</a:t>
            </a:r>
            <a:r>
              <a:rPr lang="tt-RU" dirty="0" smtClean="0"/>
              <a:t>, </a:t>
            </a:r>
            <a:r>
              <a:rPr lang="tt-RU" dirty="0"/>
              <a:t>но потом решает ограничиться лишь упоминанием общего названия.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2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/>
              <a:t>Смысловое </a:t>
            </a:r>
            <a:r>
              <a:rPr lang="tt-RU" b="1" dirty="0" smtClean="0"/>
              <a:t>развитие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/>
              <a:t>Слово или словосочетание ИЯ может заменяться при переводе словом или словосочетанием ПЯ, которое по логическим связям обозначает причину действия или состояния, обозначенного переводимой единицей 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6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/>
              <a:t>Смысловое развитие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t-RU" dirty="0"/>
              <a:t>1)	Если же все это меня не оправдывает, я посвящу эту книжку тому мальчику, каким был когда-то мой взрослый друг. - Әгәр иңде шушы акланулар гына җитми икән, мин бу китапны дустымның бала чагына багышлыйм</a:t>
            </a:r>
            <a:r>
              <a:rPr lang="tt-RU" dirty="0" smtClean="0"/>
              <a:t>.</a:t>
            </a:r>
          </a:p>
          <a:p>
            <a:r>
              <a:rPr lang="tt-RU" dirty="0" smtClean="0"/>
              <a:t>2</a:t>
            </a:r>
            <a:r>
              <a:rPr lang="tt-RU" dirty="0"/>
              <a:t>)	И, наконец, он живет во Франции, а там сейчас голодно и холодно. - Аннары, ул Франциядә яши, ә анда хәзер тормыш бик авыр  көннәр суык, кешеләр ачлы-туклы.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/>
              <a:t>Добавления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Под </a:t>
            </a:r>
            <a:r>
              <a:rPr lang="tt-RU" dirty="0"/>
              <a:t>добавлением понимается введение дополнительных слов или конструкций в структуру предложения [Бархударов 1975: 15].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9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7128792" cy="3603812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 И, наконец, он живет во Франции, а там сейчас голодно и холодно. -  </a:t>
            </a:r>
            <a:r>
              <a:rPr lang="ru-RU" dirty="0" err="1"/>
              <a:t>Аннары</a:t>
            </a:r>
            <a:r>
              <a:rPr lang="ru-RU" dirty="0"/>
              <a:t>, </a:t>
            </a:r>
            <a:r>
              <a:rPr lang="ru-RU" dirty="0" err="1"/>
              <a:t>ул</a:t>
            </a:r>
            <a:r>
              <a:rPr lang="ru-RU" dirty="0"/>
              <a:t> </a:t>
            </a:r>
            <a:r>
              <a:rPr lang="ru-RU" dirty="0" err="1"/>
              <a:t>Франциядә</a:t>
            </a:r>
            <a:r>
              <a:rPr lang="ru-RU" dirty="0"/>
              <a:t> </a:t>
            </a:r>
            <a:r>
              <a:rPr lang="ru-RU" dirty="0" err="1"/>
              <a:t>яши</a:t>
            </a:r>
            <a:r>
              <a:rPr lang="ru-RU" dirty="0"/>
              <a:t>, ә </a:t>
            </a:r>
            <a:r>
              <a:rPr lang="ru-RU" dirty="0" err="1"/>
              <a:t>анда</a:t>
            </a:r>
            <a:r>
              <a:rPr lang="ru-RU" dirty="0"/>
              <a:t> </a:t>
            </a:r>
            <a:r>
              <a:rPr lang="ru-RU" dirty="0" err="1"/>
              <a:t>хәзер</a:t>
            </a:r>
            <a:r>
              <a:rPr lang="ru-RU" dirty="0"/>
              <a:t> </a:t>
            </a:r>
            <a:r>
              <a:rPr lang="ru-RU" dirty="0" err="1"/>
              <a:t>тормыш</a:t>
            </a:r>
            <a:r>
              <a:rPr lang="ru-RU" dirty="0"/>
              <a:t> </a:t>
            </a:r>
            <a:r>
              <a:rPr lang="ru-RU" dirty="0" err="1"/>
              <a:t>бик</a:t>
            </a:r>
            <a:r>
              <a:rPr lang="ru-RU" dirty="0"/>
              <a:t> </a:t>
            </a:r>
            <a:r>
              <a:rPr lang="ru-RU" dirty="0" err="1"/>
              <a:t>авыр</a:t>
            </a:r>
            <a:r>
              <a:rPr lang="ru-RU" dirty="0"/>
              <a:t>: </a:t>
            </a:r>
            <a:r>
              <a:rPr lang="ru-RU" dirty="0" err="1"/>
              <a:t>көннәр</a:t>
            </a:r>
            <a:r>
              <a:rPr lang="ru-RU" dirty="0"/>
              <a:t> </a:t>
            </a:r>
            <a:r>
              <a:rPr lang="ru-RU" dirty="0" err="1"/>
              <a:t>суык</a:t>
            </a:r>
            <a:r>
              <a:rPr lang="ru-RU" dirty="0"/>
              <a:t>, </a:t>
            </a:r>
            <a:r>
              <a:rPr lang="ru-RU" dirty="0" err="1"/>
              <a:t>кешеләр</a:t>
            </a:r>
            <a:r>
              <a:rPr lang="ru-RU" dirty="0"/>
              <a:t> </a:t>
            </a:r>
            <a:r>
              <a:rPr lang="ru-RU" dirty="0" err="1"/>
              <a:t>ачлы-туклы</a:t>
            </a:r>
            <a:r>
              <a:rPr lang="ru-RU" dirty="0"/>
              <a:t>.  </a:t>
            </a:r>
            <a:r>
              <a:rPr lang="ru-RU" i="1" dirty="0" err="1"/>
              <a:t>Тормыш</a:t>
            </a:r>
            <a:r>
              <a:rPr lang="ru-RU" i="1" dirty="0"/>
              <a:t> </a:t>
            </a:r>
            <a:r>
              <a:rPr lang="ru-RU" i="1" dirty="0" err="1"/>
              <a:t>бик</a:t>
            </a:r>
            <a:r>
              <a:rPr lang="ru-RU" i="1" dirty="0"/>
              <a:t> </a:t>
            </a:r>
            <a:r>
              <a:rPr lang="ru-RU" i="1" dirty="0" err="1"/>
              <a:t>авыр</a:t>
            </a:r>
            <a:r>
              <a:rPr lang="ru-RU" i="1" dirty="0"/>
              <a:t> </a:t>
            </a:r>
            <a:r>
              <a:rPr lang="ru-RU" dirty="0"/>
              <a:t>(жизнь очень тяжела) – добавление.</a:t>
            </a:r>
          </a:p>
          <a:p>
            <a:pPr lvl="0"/>
            <a:r>
              <a:rPr lang="ru-RU" dirty="0"/>
              <a:t>На картинке огромная змея — удав — глотала хищного зверя. - </a:t>
            </a:r>
            <a:r>
              <a:rPr lang="ru-RU" dirty="0" err="1"/>
              <a:t>Рәсемдә</a:t>
            </a:r>
            <a:r>
              <a:rPr lang="ru-RU" dirty="0"/>
              <a:t> </a:t>
            </a:r>
            <a:r>
              <a:rPr lang="ru-RU" dirty="0" err="1"/>
              <a:t>иләмсез</a:t>
            </a:r>
            <a:r>
              <a:rPr lang="ru-RU" dirty="0"/>
              <a:t> </a:t>
            </a:r>
            <a:r>
              <a:rPr lang="ru-RU" dirty="0" err="1"/>
              <a:t>зур</a:t>
            </a:r>
            <a:r>
              <a:rPr lang="ru-RU" dirty="0"/>
              <a:t> </a:t>
            </a:r>
            <a:r>
              <a:rPr lang="ru-RU" dirty="0" err="1"/>
              <a:t>буар</a:t>
            </a:r>
            <a:r>
              <a:rPr lang="ru-RU" dirty="0"/>
              <a:t> </a:t>
            </a:r>
            <a:r>
              <a:rPr lang="ru-RU" dirty="0" err="1"/>
              <a:t>елан</a:t>
            </a:r>
            <a:r>
              <a:rPr lang="ru-RU" dirty="0"/>
              <a:t> </a:t>
            </a:r>
            <a:r>
              <a:rPr lang="ru-RU" dirty="0" err="1"/>
              <a:t>ниндидер</a:t>
            </a:r>
            <a:r>
              <a:rPr lang="ru-RU" dirty="0"/>
              <a:t> </a:t>
            </a:r>
            <a:r>
              <a:rPr lang="ru-RU" dirty="0" err="1"/>
              <a:t>ерткыч</a:t>
            </a:r>
            <a:r>
              <a:rPr lang="ru-RU" dirty="0"/>
              <a:t> </a:t>
            </a:r>
            <a:r>
              <a:rPr lang="ru-RU" dirty="0" err="1"/>
              <a:t>җәнлекне</a:t>
            </a:r>
            <a:r>
              <a:rPr lang="ru-RU" dirty="0"/>
              <a:t> </a:t>
            </a:r>
            <a:r>
              <a:rPr lang="ru-RU" dirty="0" err="1"/>
              <a:t>йотып</a:t>
            </a:r>
            <a:r>
              <a:rPr lang="ru-RU" dirty="0"/>
              <a:t> </a:t>
            </a:r>
            <a:r>
              <a:rPr lang="ru-RU" dirty="0" err="1"/>
              <a:t>маташа</a:t>
            </a:r>
            <a:r>
              <a:rPr lang="ru-RU" dirty="0"/>
              <a:t>. </a:t>
            </a:r>
            <a:r>
              <a:rPr lang="ru-RU" i="1" dirty="0" err="1"/>
              <a:t>Иләмсез</a:t>
            </a:r>
            <a:r>
              <a:rPr lang="ru-RU" dirty="0"/>
              <a:t> (страшно, безобразно) – добавление.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29912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Опущение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r>
              <a:rPr lang="ru-RU" dirty="0"/>
              <a:t>Опущение — явление, прямо противоположное добавлению. При переводе опущению подвергаются чаще всего слова, являющиеся семантически избыточными, то есть выражающие значения, которые могут быть извлечены из текста и без их помощи.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9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Опущение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i="1" dirty="0"/>
              <a:t>И еще</a:t>
            </a:r>
            <a:r>
              <a:rPr lang="ru-RU" dirty="0"/>
              <a:t>: он понимает все на свете, даже детские книжки. - </a:t>
            </a:r>
            <a:r>
              <a:rPr lang="ru-RU" dirty="0" err="1"/>
              <a:t>Дөньядагы</a:t>
            </a:r>
            <a:r>
              <a:rPr lang="ru-RU" dirty="0"/>
              <a:t> бар </a:t>
            </a:r>
            <a:r>
              <a:rPr lang="ru-RU" dirty="0" err="1"/>
              <a:t>нәрсәне</a:t>
            </a:r>
            <a:r>
              <a:rPr lang="ru-RU" dirty="0"/>
              <a:t>, </a:t>
            </a:r>
            <a:r>
              <a:rPr lang="ru-RU" dirty="0" err="1"/>
              <a:t>хәтта</a:t>
            </a:r>
            <a:r>
              <a:rPr lang="ru-RU" dirty="0"/>
              <a:t> </a:t>
            </a:r>
            <a:r>
              <a:rPr lang="ru-RU" dirty="0" err="1"/>
              <a:t>балалар</a:t>
            </a:r>
            <a:r>
              <a:rPr lang="ru-RU" dirty="0"/>
              <a:t> </a:t>
            </a:r>
            <a:r>
              <a:rPr lang="ru-RU" dirty="0" err="1"/>
              <a:t>өчен</a:t>
            </a:r>
            <a:r>
              <a:rPr lang="ru-RU" dirty="0"/>
              <a:t> </a:t>
            </a:r>
            <a:r>
              <a:rPr lang="ru-RU" dirty="0" err="1"/>
              <a:t>язылган</a:t>
            </a:r>
            <a:r>
              <a:rPr lang="ru-RU" dirty="0"/>
              <a:t> </a:t>
            </a:r>
            <a:r>
              <a:rPr lang="ru-RU" dirty="0" err="1"/>
              <a:t>китапларны</a:t>
            </a:r>
            <a:r>
              <a:rPr lang="ru-RU" dirty="0"/>
              <a:t> да </a:t>
            </a:r>
            <a:r>
              <a:rPr lang="ru-RU" dirty="0" err="1"/>
              <a:t>аңлый</a:t>
            </a:r>
            <a:r>
              <a:rPr lang="ru-RU" dirty="0"/>
              <a:t> ул.</a:t>
            </a:r>
          </a:p>
          <a:p>
            <a:pPr lvl="0"/>
            <a:r>
              <a:rPr lang="ru-RU" dirty="0"/>
              <a:t>Вот как случилось, что шести лет я отказался от </a:t>
            </a:r>
            <a:r>
              <a:rPr lang="ru-RU" i="1" dirty="0"/>
              <a:t>блестящей</a:t>
            </a:r>
            <a:r>
              <a:rPr lang="ru-RU" dirty="0"/>
              <a:t> карьеры художника. - </a:t>
            </a:r>
            <a:r>
              <a:rPr lang="ru-RU" dirty="0" err="1"/>
              <a:t>Шулай</a:t>
            </a:r>
            <a:r>
              <a:rPr lang="ru-RU" dirty="0"/>
              <a:t> </a:t>
            </a:r>
            <a:r>
              <a:rPr lang="ru-RU" dirty="0" err="1"/>
              <a:t>итеп</a:t>
            </a:r>
            <a:r>
              <a:rPr lang="ru-RU" dirty="0"/>
              <a:t>, мин </a:t>
            </a:r>
            <a:r>
              <a:rPr lang="ru-RU" dirty="0" err="1"/>
              <a:t>алты</a:t>
            </a:r>
            <a:r>
              <a:rPr lang="ru-RU" dirty="0"/>
              <a:t> </a:t>
            </a:r>
            <a:r>
              <a:rPr lang="ru-RU" dirty="0" err="1"/>
              <a:t>яшьтә</a:t>
            </a:r>
            <a:r>
              <a:rPr lang="ru-RU" dirty="0"/>
              <a:t> </a:t>
            </a:r>
            <a:r>
              <a:rPr lang="ru-RU" dirty="0" err="1"/>
              <a:t>үк</a:t>
            </a:r>
            <a:r>
              <a:rPr lang="ru-RU" dirty="0"/>
              <a:t> </a:t>
            </a:r>
            <a:r>
              <a:rPr lang="ru-RU" dirty="0" err="1"/>
              <a:t>рәссам</a:t>
            </a:r>
            <a:r>
              <a:rPr lang="ru-RU" dirty="0"/>
              <a:t> </a:t>
            </a:r>
            <a:r>
              <a:rPr lang="ru-RU" dirty="0" err="1"/>
              <a:t>булу</a:t>
            </a:r>
            <a:r>
              <a:rPr lang="ru-RU" dirty="0"/>
              <a:t> </a:t>
            </a:r>
            <a:r>
              <a:rPr lang="ru-RU" dirty="0" err="1" smtClean="0"/>
              <a:t>хыялыннан</a:t>
            </a:r>
            <a:r>
              <a:rPr lang="ru-RU" dirty="0" smtClean="0"/>
              <a:t> </a:t>
            </a:r>
            <a:r>
              <a:rPr lang="ru-RU" dirty="0"/>
              <a:t>ваз </a:t>
            </a:r>
            <a:r>
              <a:rPr lang="ru-RU" dirty="0" err="1"/>
              <a:t>кичәргә</a:t>
            </a:r>
            <a:r>
              <a:rPr lang="ru-RU" dirty="0"/>
              <a:t> </a:t>
            </a:r>
            <a:r>
              <a:rPr lang="ru-RU" dirty="0" err="1"/>
              <a:t>мәҗбүр</a:t>
            </a:r>
            <a:r>
              <a:rPr lang="ru-RU" dirty="0"/>
              <a:t> </a:t>
            </a:r>
            <a:r>
              <a:rPr lang="ru-RU" dirty="0" err="1"/>
              <a:t>булдым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66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6912768" cy="424847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Часто используются добавления. В некоторых случаях добавления не влияют на смысл или стилистическую окраску предложения, в других же, напротив -  придают дополнительный смысл, который влечет за собой неверное восприятие контекста.</a:t>
            </a:r>
          </a:p>
          <a:p>
            <a:r>
              <a:rPr lang="ru-RU" dirty="0"/>
              <a:t>Самое частое - смысловое развитие. Было представлено 17 примеров. Все они адекватны, часто это единственный способ передать смысл.</a:t>
            </a:r>
          </a:p>
          <a:p>
            <a:r>
              <a:rPr lang="ru-RU" dirty="0"/>
              <a:t>Конкретизаций в первой главе выявлено всего 2. </a:t>
            </a:r>
          </a:p>
          <a:p>
            <a:r>
              <a:rPr lang="ru-RU" dirty="0"/>
              <a:t>Часто используется генерализация. Был выявлен ряд примеров генерализации – 4. Здесь нужно подчеркнуть, что этот прием соседствовал с приемом компенсации, поэтому перевод можно считать адекватным, восприятие не нарушилось.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8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Теоретическая значимость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Теоретическая значимость заключается в том, что исследование дополняет ряд работ, касающихся перевода русскоязычных художественных текстов на татарский язык. В рамках работы определены особенности перевода  на татарский язык, выявлены основные ошибки, допускаемые при переводе.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9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Методологическая </a:t>
            </a:r>
            <a:r>
              <a:rPr lang="ru-RU" b="1" dirty="0" smtClean="0"/>
              <a:t>основа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Вопросами </a:t>
            </a:r>
            <a:r>
              <a:rPr lang="ru-RU" dirty="0"/>
              <a:t>художественного перевода задавались А. А. </a:t>
            </a:r>
            <a:r>
              <a:rPr lang="ru-RU" dirty="0" err="1"/>
              <a:t>Потебня</a:t>
            </a:r>
            <a:r>
              <a:rPr lang="ru-RU" dirty="0"/>
              <a:t>, Л. С. </a:t>
            </a:r>
            <a:r>
              <a:rPr lang="ru-RU" dirty="0" err="1"/>
              <a:t>Бархударов</a:t>
            </a:r>
            <a:r>
              <a:rPr lang="ru-RU" dirty="0"/>
              <a:t>, В. Н. Комиссаров, В. С. Виноградов. Весомый вклад в области решения проблем перевода с русского на татарский и наоборот внесли Э. М. </a:t>
            </a:r>
            <a:r>
              <a:rPr lang="ru-RU" dirty="0" err="1"/>
              <a:t>Ахунзянов</a:t>
            </a:r>
            <a:r>
              <a:rPr lang="ru-RU" dirty="0"/>
              <a:t>, Р. А. Юсупов, Р. Р. </a:t>
            </a:r>
            <a:r>
              <a:rPr lang="ru-RU" dirty="0" err="1"/>
              <a:t>Замалетдинов</a:t>
            </a:r>
            <a:r>
              <a:rPr lang="ru-RU" dirty="0"/>
              <a:t> и многие другие.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0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Практическая значимость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Практическая значимость работы </a:t>
            </a:r>
            <a:r>
              <a:rPr lang="ru-RU" dirty="0"/>
              <a:t>состоит в том, что результаты и  материал могут быть использованы на практических занятиях по русскому и татарскому языку, кружках по </a:t>
            </a:r>
            <a:r>
              <a:rPr lang="ru-RU" dirty="0" err="1"/>
              <a:t>переводоведению</a:t>
            </a:r>
            <a:r>
              <a:rPr lang="ru-RU" dirty="0"/>
              <a:t>. </a:t>
            </a:r>
          </a:p>
          <a:p>
            <a:r>
              <a:rPr lang="ru-RU" dirty="0"/>
              <a:t>В дальнейшем планируется рассмотрение грамматических замен, а также реалий и фразеологизмов.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15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19257"/>
            <a:ext cx="7128792" cy="36038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Тема актуальна</a:t>
            </a:r>
            <a:r>
              <a:rPr lang="ru-RU" dirty="0"/>
              <a:t>, так как перевод произведений Антуана Сент-Экзюпери интересен и своеобразен с точки зрения лексики. Несмотря на то, что есть некоторые исследования, освещающие проблему художественного перевода, русско-татарской лексикологической взаимосвязи, подробно эта тема не рассмотрена. Сопоставление выразительных средств русского и татарского языков и анализ приемов перевода способствуют приобретению и закреплению навыков </a:t>
            </a:r>
            <a:r>
              <a:rPr lang="ru-RU" dirty="0" smtClean="0"/>
              <a:t>перевода</a:t>
            </a:r>
            <a:r>
              <a:rPr lang="tt-RU" dirty="0"/>
              <a:t>,</a:t>
            </a:r>
            <a:r>
              <a:rPr lang="tt-RU" dirty="0" smtClean="0"/>
              <a:t> </a:t>
            </a:r>
            <a:r>
              <a:rPr lang="ru-RU" dirty="0"/>
              <a:t>помогает глубже проникнуть в особенности языка.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5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 работы заключается в анализе переводческих </a:t>
            </a:r>
            <a:r>
              <a:rPr lang="ru-RU" dirty="0" smtClean="0"/>
              <a:t>трансформаций при </a:t>
            </a:r>
            <a:r>
              <a:rPr lang="ru-RU" dirty="0"/>
              <a:t>переводе первой главы сказки-притчи «Маленький принц» А. де Сент-Экзюпери на татарский язык.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9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	описать понятие переводческой трансформации;</a:t>
            </a:r>
          </a:p>
          <a:p>
            <a:r>
              <a:rPr lang="ru-RU" dirty="0"/>
              <a:t>2.	выявить сущность лексических трансформаций и привести их классификацию;</a:t>
            </a:r>
          </a:p>
          <a:p>
            <a:r>
              <a:rPr lang="ru-RU" dirty="0"/>
              <a:t>3.	найти в тексте перевода рассматриваемые переводческие трансформации</a:t>
            </a:r>
            <a:r>
              <a:rPr lang="tt-RU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и объект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Предмет исследования</a:t>
            </a:r>
            <a:r>
              <a:rPr lang="ru-RU" dirty="0"/>
              <a:t> – лексические соответствия в переводе на татарский язык. </a:t>
            </a:r>
            <a:r>
              <a:rPr lang="ru-RU" b="1" dirty="0"/>
              <a:t>Объект</a:t>
            </a:r>
            <a:r>
              <a:rPr lang="ru-RU" dirty="0"/>
              <a:t> – первая глава русского перевода Норы Галь и перевода на татарский </a:t>
            </a:r>
            <a:r>
              <a:rPr lang="ru-RU" dirty="0" smtClean="0"/>
              <a:t>Р. Валеева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42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Переводчики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Нора Галь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Разиль</a:t>
            </a:r>
            <a:r>
              <a:rPr lang="ru-RU" sz="3200" dirty="0" smtClean="0"/>
              <a:t> Валеев</a:t>
            </a:r>
            <a:endParaRPr lang="ru-RU" sz="3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75" y="3258873"/>
            <a:ext cx="3227388" cy="215159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181" y="3067844"/>
            <a:ext cx="1743075" cy="2533650"/>
          </a:xfrm>
        </p:spPr>
      </p:pic>
    </p:spTree>
    <p:extLst>
      <p:ext uri="{BB962C8B-B14F-4D97-AF65-F5344CB8AC3E}">
        <p14:creationId xmlns:p14="http://schemas.microsoft.com/office/powerpoint/2010/main" val="133714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/>
              <a:t>Конкретизация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b="1" dirty="0"/>
              <a:t> </a:t>
            </a:r>
            <a:endParaRPr lang="ru-RU" dirty="0"/>
          </a:p>
          <a:p>
            <a:r>
              <a:rPr lang="tt-RU" dirty="0" smtClean="0"/>
              <a:t>В приеме конкретизации выражению </a:t>
            </a:r>
            <a:r>
              <a:rPr lang="tt-RU" dirty="0"/>
              <a:t>на переводном языке придается более узкое </a:t>
            </a:r>
            <a:r>
              <a:rPr lang="tt-RU" dirty="0" smtClean="0"/>
              <a:t>значение.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39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/>
              <a:t>Конкретизация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6984776" cy="4320480"/>
          </a:xfrm>
        </p:spPr>
        <p:txBody>
          <a:bodyPr>
            <a:normAutofit fontScale="92500" lnSpcReduction="20000"/>
          </a:bodyPr>
          <a:lstStyle/>
          <a:p>
            <a:r>
              <a:rPr lang="tt-RU" dirty="0"/>
              <a:t>1)	Прошу детей простить меня за то, что я посвятил эту книжку взрослому. - Китабымны олы кешегә багышлавым өчен балалардан гафу үтенәм. </a:t>
            </a:r>
            <a:r>
              <a:rPr lang="tt-RU" i="1" dirty="0"/>
              <a:t>Эту книжку </a:t>
            </a:r>
            <a:r>
              <a:rPr lang="tt-RU" dirty="0"/>
              <a:t>переведено как </a:t>
            </a:r>
            <a:r>
              <a:rPr lang="tt-RU" i="1" dirty="0"/>
              <a:t>китабымны (свою книгу</a:t>
            </a:r>
            <a:r>
              <a:rPr lang="tt-RU" dirty="0"/>
              <a:t>). В данном случае прослеживается принадлежность, которая достигается использованием притяжательного суффикса –ым- .</a:t>
            </a:r>
            <a:endParaRPr lang="ru-RU" dirty="0"/>
          </a:p>
          <a:p>
            <a:r>
              <a:rPr lang="tt-RU" dirty="0"/>
              <a:t>2)	И, наконец, он живет во Франции, а там сейчас голодно и холодно. - Аннары, ул Франциядә яши, ә анда хәзер тормыш бик авыр; көннәр суык, кешеләр ачлы-туклы. </a:t>
            </a:r>
            <a:r>
              <a:rPr lang="tt-RU" i="1" dirty="0"/>
              <a:t>Холодно – көннәр суык (дни холодные)  </a:t>
            </a:r>
            <a:r>
              <a:rPr lang="tt-RU" dirty="0"/>
              <a:t>- конкретизируется до времени суток.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8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69</TotalTime>
  <Words>650</Words>
  <Application>Microsoft Office PowerPoint</Application>
  <PresentationFormat>Экран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Кнопка</vt:lpstr>
      <vt:lpstr>      Проектная работа на тему: Лексические трансформации в сказке «Маленький принц» А. де Сент-Экзюпери в переводе на татарский язык</vt:lpstr>
      <vt:lpstr>Методологическая основа </vt:lpstr>
      <vt:lpstr>Актуальность</vt:lpstr>
      <vt:lpstr>Цель</vt:lpstr>
      <vt:lpstr>Задачи</vt:lpstr>
      <vt:lpstr>Предмет и объект</vt:lpstr>
      <vt:lpstr>Переводчики</vt:lpstr>
      <vt:lpstr>Конкретизация </vt:lpstr>
      <vt:lpstr>Конкретизация</vt:lpstr>
      <vt:lpstr>Генерализация  </vt:lpstr>
      <vt:lpstr>Генерализация</vt:lpstr>
      <vt:lpstr>Смысловое развитие </vt:lpstr>
      <vt:lpstr>Смысловое развитие </vt:lpstr>
      <vt:lpstr>Добавления </vt:lpstr>
      <vt:lpstr>Добавления</vt:lpstr>
      <vt:lpstr>Опущение</vt:lpstr>
      <vt:lpstr>Опущение</vt:lpstr>
      <vt:lpstr>Выводы</vt:lpstr>
      <vt:lpstr>Теоретическая значимость</vt:lpstr>
      <vt:lpstr>Практическая значимость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Лексические трансформации в сказке «Маленький принц» А. де Сент-Экзюпери в переводе на татарский язык</dc:title>
  <dc:creator>User</dc:creator>
  <cp:lastModifiedBy>User</cp:lastModifiedBy>
  <cp:revision>8</cp:revision>
  <dcterms:created xsi:type="dcterms:W3CDTF">2020-12-03T08:13:07Z</dcterms:created>
  <dcterms:modified xsi:type="dcterms:W3CDTF">2022-04-20T11:14:26Z</dcterms:modified>
</cp:coreProperties>
</file>