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E2D2A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E2D2A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11/6/2022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E2D2A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11/6/2022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11/6/2022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6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36417" y="1366456"/>
            <a:ext cx="263779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CE2D2A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633220"/>
            <a:ext cx="8072119" cy="43541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71600" y="1828800"/>
            <a:ext cx="6096000" cy="2280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" algn="ctr">
              <a:lnSpc>
                <a:spcPts val="3885"/>
              </a:lnSpc>
              <a:spcBef>
                <a:spcPts val="100"/>
              </a:spcBef>
            </a:pPr>
            <a:r>
              <a:rPr lang="ru-RU" sz="2800" b="1" spc="-5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дидактических игр по</a:t>
            </a:r>
            <a:r>
              <a:rPr lang="ru-RU" sz="2800" b="1" spc="-90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 </a:t>
            </a:r>
            <a:r>
              <a:rPr lang="ru-RU" sz="2800" b="1" spc="-5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социально </a:t>
            </a:r>
            <a:r>
              <a:rPr lang="ru-RU" sz="2800" b="1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–</a:t>
            </a:r>
            <a:r>
              <a:rPr lang="ru-RU" sz="2800" b="1" spc="-35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 </a:t>
            </a:r>
            <a:r>
              <a:rPr lang="ru-RU" sz="2800" b="1" spc="-5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нравственной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/>
              <a:cs typeface="Arial Black"/>
            </a:endParaRPr>
          </a:p>
          <a:p>
            <a:pPr marL="12065" marR="5080" algn="ctr">
              <a:lnSpc>
                <a:spcPct val="80000"/>
              </a:lnSpc>
              <a:spcBef>
                <a:spcPts val="430"/>
              </a:spcBef>
            </a:pPr>
            <a:r>
              <a:rPr lang="ru-RU" sz="2800" b="1" spc="-10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культуре</a:t>
            </a:r>
          </a:p>
          <a:p>
            <a:pPr marL="12065" marR="5080" algn="ctr">
              <a:lnSpc>
                <a:spcPct val="80000"/>
              </a:lnSpc>
              <a:spcBef>
                <a:spcPts val="430"/>
              </a:spcBef>
            </a:pPr>
            <a:r>
              <a:rPr lang="ru-RU" sz="2800" b="1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в  </a:t>
            </a:r>
            <a:r>
              <a:rPr lang="ru-RU" sz="2800" b="1" spc="-5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по</a:t>
            </a:r>
            <a:r>
              <a:rPr lang="ru-RU" sz="2800" b="1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д</a:t>
            </a:r>
            <a:r>
              <a:rPr lang="ru-RU" sz="2800" b="1" spc="-10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г</a:t>
            </a:r>
            <a:r>
              <a:rPr lang="ru-RU" sz="2800" b="1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о</a:t>
            </a:r>
            <a:r>
              <a:rPr lang="ru-RU" sz="2800" b="1" spc="-10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т</a:t>
            </a:r>
            <a:r>
              <a:rPr lang="ru-RU" sz="2800" b="1" spc="-5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о</a:t>
            </a:r>
            <a:r>
              <a:rPr lang="ru-RU" sz="2800" b="1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в</a:t>
            </a:r>
            <a:r>
              <a:rPr lang="ru-RU" sz="2800" b="1" spc="-5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ите</a:t>
            </a:r>
            <a:r>
              <a:rPr lang="ru-RU" sz="2800" b="1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л</a:t>
            </a:r>
            <a:r>
              <a:rPr lang="ru-RU" sz="2800" b="1" spc="-10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ь</a:t>
            </a:r>
            <a:r>
              <a:rPr lang="ru-RU" sz="2800" b="1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н</a:t>
            </a:r>
            <a:r>
              <a:rPr lang="ru-RU" sz="2800" b="1" spc="-10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ой  </a:t>
            </a:r>
          </a:p>
          <a:p>
            <a:pPr marL="12065" marR="5080" algn="ctr">
              <a:lnSpc>
                <a:spcPct val="80000"/>
              </a:lnSpc>
              <a:spcBef>
                <a:spcPts val="430"/>
              </a:spcBef>
            </a:pPr>
            <a:r>
              <a:rPr lang="ru-RU" sz="2800" b="1" spc="-10" dirty="0" smtClean="0">
                <a:solidFill>
                  <a:srgbClr val="CE2D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cs typeface="Arial Black"/>
              </a:rPr>
              <a:t>группе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/>
              <a:cs typeface="Arial Black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0400" y="1143000"/>
            <a:ext cx="335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4000" b="1" spc="-5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</a:t>
            </a:r>
            <a:r>
              <a:rPr lang="ru-RU" sz="4000" b="1" spc="-1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sz="4000" b="1" spc="-5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отека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94663" y="497776"/>
            <a:ext cx="694690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Игра «Любимое</a:t>
            </a:r>
            <a:r>
              <a:rPr sz="4400" spc="-60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dirty="0">
                <a:solidFill>
                  <a:srgbClr val="E36B09"/>
                </a:solidFill>
                <a:latin typeface="Arial"/>
                <a:cs typeface="Arial"/>
              </a:rPr>
              <a:t>качество»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33219"/>
            <a:ext cx="7970520" cy="400431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11175">
              <a:lnSpc>
                <a:spcPts val="2260"/>
              </a:lnSpc>
              <a:spcBef>
                <a:spcPts val="180"/>
              </a:spcBef>
            </a:pPr>
            <a:r>
              <a:rPr sz="1900" b="1" spc="-15" dirty="0">
                <a:solidFill>
                  <a:srgbClr val="6F2F9F"/>
                </a:solidFill>
                <a:latin typeface="Times New Roman"/>
                <a:cs typeface="Times New Roman"/>
              </a:rPr>
              <a:t>Цель: </a:t>
            </a:r>
            <a:r>
              <a:rPr sz="1900" spc="-10" dirty="0">
                <a:latin typeface="Times New Roman"/>
                <a:cs typeface="Times New Roman"/>
              </a:rPr>
              <a:t>развитие </a:t>
            </a:r>
            <a:r>
              <a:rPr sz="1900" spc="-5" dirty="0">
                <a:latin typeface="Times New Roman"/>
                <a:cs typeface="Times New Roman"/>
              </a:rPr>
              <a:t>в </a:t>
            </a:r>
            <a:r>
              <a:rPr sz="1900" spc="-15" dirty="0">
                <a:latin typeface="Times New Roman"/>
                <a:cs typeface="Times New Roman"/>
              </a:rPr>
              <a:t>детях понимания явлений </a:t>
            </a:r>
            <a:r>
              <a:rPr sz="1900" spc="-10" dirty="0">
                <a:latin typeface="Times New Roman"/>
                <a:cs typeface="Times New Roman"/>
              </a:rPr>
              <a:t>действительности </a:t>
            </a:r>
            <a:r>
              <a:rPr sz="1900" spc="-5" dirty="0">
                <a:latin typeface="Times New Roman"/>
                <a:cs typeface="Times New Roman"/>
              </a:rPr>
              <a:t>с </a:t>
            </a:r>
            <a:r>
              <a:rPr sz="1900" spc="-15" dirty="0">
                <a:latin typeface="Times New Roman"/>
                <a:cs typeface="Times New Roman"/>
              </a:rPr>
              <a:t>позиций  </a:t>
            </a:r>
            <a:r>
              <a:rPr sz="1900" spc="-10" dirty="0">
                <a:latin typeface="Times New Roman"/>
                <a:cs typeface="Times New Roman"/>
              </a:rPr>
              <a:t>нравственно-этических </a:t>
            </a:r>
            <a:r>
              <a:rPr sz="1900" spc="-20" dirty="0">
                <a:latin typeface="Times New Roman"/>
                <a:cs typeface="Times New Roman"/>
              </a:rPr>
              <a:t>норм.</a:t>
            </a:r>
            <a:endParaRPr sz="19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290"/>
              </a:spcBef>
              <a:tabLst>
                <a:tab pos="1294130" algn="l"/>
              </a:tabLst>
            </a:pPr>
            <a:r>
              <a:rPr sz="1900" b="1" spc="-45" dirty="0">
                <a:solidFill>
                  <a:srgbClr val="6F2F9F"/>
                </a:solidFill>
                <a:latin typeface="Times New Roman"/>
                <a:cs typeface="Times New Roman"/>
              </a:rPr>
              <a:t>Ход</a:t>
            </a:r>
            <a:r>
              <a:rPr sz="1900" b="1" spc="-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1900" b="1" spc="-15" dirty="0">
                <a:solidFill>
                  <a:srgbClr val="6F2F9F"/>
                </a:solidFill>
                <a:latin typeface="Times New Roman"/>
                <a:cs typeface="Times New Roman"/>
              </a:rPr>
              <a:t>игры:	</a:t>
            </a:r>
            <a:r>
              <a:rPr sz="1900" spc="-5" dirty="0">
                <a:latin typeface="Times New Roman"/>
                <a:cs typeface="Times New Roman"/>
              </a:rPr>
              <a:t>Попросить </a:t>
            </a:r>
            <a:r>
              <a:rPr sz="1900" spc="-10" dirty="0">
                <a:latin typeface="Times New Roman"/>
                <a:cs typeface="Times New Roman"/>
              </a:rPr>
              <a:t>детей </a:t>
            </a:r>
            <a:r>
              <a:rPr sz="1900" spc="5" dirty="0">
                <a:latin typeface="Times New Roman"/>
                <a:cs typeface="Times New Roman"/>
              </a:rPr>
              <a:t>сесть </a:t>
            </a:r>
            <a:r>
              <a:rPr sz="1900" spc="-5" dirty="0">
                <a:latin typeface="Times New Roman"/>
                <a:cs typeface="Times New Roman"/>
              </a:rPr>
              <a:t>в </a:t>
            </a:r>
            <a:r>
              <a:rPr sz="1900" spc="-20" dirty="0">
                <a:latin typeface="Times New Roman"/>
                <a:cs typeface="Times New Roman"/>
              </a:rPr>
              <a:t>круг </a:t>
            </a:r>
            <a:r>
              <a:rPr sz="1900" spc="-5" dirty="0">
                <a:latin typeface="Times New Roman"/>
                <a:cs typeface="Times New Roman"/>
              </a:rPr>
              <a:t>и </a:t>
            </a:r>
            <a:r>
              <a:rPr sz="1900" spc="-20" dirty="0">
                <a:latin typeface="Times New Roman"/>
                <a:cs typeface="Times New Roman"/>
              </a:rPr>
              <a:t>предложить </a:t>
            </a:r>
            <a:r>
              <a:rPr sz="1900" spc="-10" dirty="0">
                <a:latin typeface="Times New Roman"/>
                <a:cs typeface="Times New Roman"/>
              </a:rPr>
              <a:t>им </a:t>
            </a:r>
            <a:r>
              <a:rPr sz="1900" spc="-30" dirty="0">
                <a:latin typeface="Times New Roman"/>
                <a:cs typeface="Times New Roman"/>
              </a:rPr>
              <a:t>подумать </a:t>
            </a:r>
            <a:r>
              <a:rPr sz="1900" spc="-5" dirty="0">
                <a:latin typeface="Times New Roman"/>
                <a:cs typeface="Times New Roman"/>
              </a:rPr>
              <a:t>о </a:t>
            </a:r>
            <a:r>
              <a:rPr sz="1900" spc="-10" dirty="0">
                <a:latin typeface="Times New Roman"/>
                <a:cs typeface="Times New Roman"/>
              </a:rPr>
              <a:t>своем  </a:t>
            </a:r>
            <a:r>
              <a:rPr sz="1900" spc="-20" dirty="0">
                <a:latin typeface="Times New Roman"/>
                <a:cs typeface="Times New Roman"/>
              </a:rPr>
              <a:t>любимом качестве. Затем </a:t>
            </a:r>
            <a:r>
              <a:rPr sz="1900" spc="-10" dirty="0">
                <a:latin typeface="Times New Roman"/>
                <a:cs typeface="Times New Roman"/>
              </a:rPr>
              <a:t>по </a:t>
            </a:r>
            <a:r>
              <a:rPr sz="1900" spc="-20" dirty="0">
                <a:latin typeface="Times New Roman"/>
                <a:cs typeface="Times New Roman"/>
              </a:rPr>
              <a:t>очереди </a:t>
            </a:r>
            <a:r>
              <a:rPr sz="1900" spc="-10" dirty="0">
                <a:latin typeface="Times New Roman"/>
                <a:cs typeface="Times New Roman"/>
              </a:rPr>
              <a:t>дети </a:t>
            </a:r>
            <a:r>
              <a:rPr sz="1900" spc="-20" dirty="0">
                <a:latin typeface="Times New Roman"/>
                <a:cs typeface="Times New Roman"/>
              </a:rPr>
              <a:t>называют </a:t>
            </a:r>
            <a:r>
              <a:rPr sz="1900" spc="-10" dirty="0">
                <a:latin typeface="Times New Roman"/>
                <a:cs typeface="Times New Roman"/>
              </a:rPr>
              <a:t>свое любимое</a:t>
            </a:r>
            <a:r>
              <a:rPr sz="1900" spc="75" dirty="0">
                <a:latin typeface="Times New Roman"/>
                <a:cs typeface="Times New Roman"/>
              </a:rPr>
              <a:t> </a:t>
            </a:r>
            <a:r>
              <a:rPr sz="1900" spc="-20" dirty="0">
                <a:latin typeface="Times New Roman"/>
                <a:cs typeface="Times New Roman"/>
              </a:rPr>
              <a:t>качество.</a:t>
            </a:r>
            <a:endParaRPr sz="1900">
              <a:latin typeface="Times New Roman"/>
              <a:cs typeface="Times New Roman"/>
            </a:endParaRPr>
          </a:p>
          <a:p>
            <a:pPr marL="12700" marR="34925" indent="119380">
              <a:lnSpc>
                <a:spcPct val="99300"/>
              </a:lnSpc>
              <a:spcBef>
                <a:spcPts val="365"/>
              </a:spcBef>
            </a:pPr>
            <a:r>
              <a:rPr sz="1900" spc="-15" dirty="0">
                <a:latin typeface="Times New Roman"/>
                <a:cs typeface="Times New Roman"/>
              </a:rPr>
              <a:t>Если </a:t>
            </a:r>
            <a:r>
              <a:rPr sz="1900" spc="-25" dirty="0">
                <a:latin typeface="Times New Roman"/>
                <a:cs typeface="Times New Roman"/>
              </a:rPr>
              <a:t>какое-либо </a:t>
            </a:r>
            <a:r>
              <a:rPr sz="1900" spc="-20" dirty="0">
                <a:latin typeface="Times New Roman"/>
                <a:cs typeface="Times New Roman"/>
              </a:rPr>
              <a:t>качество </a:t>
            </a:r>
            <a:r>
              <a:rPr sz="1900" spc="-10" dirty="0">
                <a:latin typeface="Times New Roman"/>
                <a:cs typeface="Times New Roman"/>
              </a:rPr>
              <a:t>нравится </a:t>
            </a:r>
            <a:r>
              <a:rPr sz="1900" spc="-20" dirty="0">
                <a:latin typeface="Times New Roman"/>
                <a:cs typeface="Times New Roman"/>
              </a:rPr>
              <a:t>большинству </a:t>
            </a:r>
            <a:r>
              <a:rPr sz="1900" spc="-10" dirty="0">
                <a:latin typeface="Times New Roman"/>
                <a:cs typeface="Times New Roman"/>
              </a:rPr>
              <a:t>детей, </a:t>
            </a:r>
            <a:r>
              <a:rPr sz="1900" spc="-25" dirty="0">
                <a:latin typeface="Times New Roman"/>
                <a:cs typeface="Times New Roman"/>
              </a:rPr>
              <a:t>этому качеству  </a:t>
            </a:r>
            <a:r>
              <a:rPr sz="1900" spc="-10" dirty="0">
                <a:latin typeface="Times New Roman"/>
                <a:cs typeface="Times New Roman"/>
              </a:rPr>
              <a:t>предлагается </a:t>
            </a:r>
            <a:r>
              <a:rPr sz="1900" spc="-5" dirty="0">
                <a:latin typeface="Times New Roman"/>
                <a:cs typeface="Times New Roman"/>
              </a:rPr>
              <a:t>поселиться в </a:t>
            </a:r>
            <a:r>
              <a:rPr sz="1900" spc="-15" dirty="0">
                <a:latin typeface="Times New Roman"/>
                <a:cs typeface="Times New Roman"/>
              </a:rPr>
              <a:t>группе. Ему </a:t>
            </a:r>
            <a:r>
              <a:rPr sz="1900" spc="-10" dirty="0">
                <a:latin typeface="Times New Roman"/>
                <a:cs typeface="Times New Roman"/>
              </a:rPr>
              <a:t>выделяется </a:t>
            </a:r>
            <a:r>
              <a:rPr sz="1900" spc="-15" dirty="0">
                <a:latin typeface="Times New Roman"/>
                <a:cs typeface="Times New Roman"/>
              </a:rPr>
              <a:t>красивый </a:t>
            </a:r>
            <a:r>
              <a:rPr sz="1900" spc="-30" dirty="0">
                <a:latin typeface="Times New Roman"/>
                <a:cs typeface="Times New Roman"/>
              </a:rPr>
              <a:t>стул, который  </a:t>
            </a:r>
            <a:r>
              <a:rPr sz="1900" spc="-5" dirty="0">
                <a:latin typeface="Times New Roman"/>
                <a:cs typeface="Times New Roman"/>
              </a:rPr>
              <a:t>становится </a:t>
            </a:r>
            <a:r>
              <a:rPr sz="1900" spc="-35" dirty="0">
                <a:latin typeface="Times New Roman"/>
                <a:cs typeface="Times New Roman"/>
              </a:rPr>
              <a:t>стулом </a:t>
            </a:r>
            <a:r>
              <a:rPr sz="1900" spc="-15" dirty="0">
                <a:latin typeface="Times New Roman"/>
                <a:cs typeface="Times New Roman"/>
              </a:rPr>
              <a:t>доброты, заботливости, </a:t>
            </a:r>
            <a:r>
              <a:rPr sz="1900" spc="-20" dirty="0">
                <a:latin typeface="Times New Roman"/>
                <a:cs typeface="Times New Roman"/>
              </a:rPr>
              <a:t>наблюдательности </a:t>
            </a:r>
            <a:r>
              <a:rPr sz="1900" spc="-10" dirty="0">
                <a:latin typeface="Times New Roman"/>
                <a:cs typeface="Times New Roman"/>
              </a:rPr>
              <a:t>или</a:t>
            </a:r>
            <a:r>
              <a:rPr sz="1900" dirty="0">
                <a:latin typeface="Times New Roman"/>
                <a:cs typeface="Times New Roman"/>
              </a:rPr>
              <a:t> </a:t>
            </a:r>
            <a:r>
              <a:rPr sz="1900" spc="-5" dirty="0">
                <a:latin typeface="Times New Roman"/>
                <a:cs typeface="Times New Roman"/>
              </a:rPr>
              <a:t>храбрости.</a:t>
            </a:r>
            <a:endParaRPr sz="1900">
              <a:latin typeface="Times New Roman"/>
              <a:cs typeface="Times New Roman"/>
            </a:endParaRPr>
          </a:p>
          <a:p>
            <a:pPr marL="12700" marR="415925" indent="237490">
              <a:lnSpc>
                <a:spcPct val="100000"/>
              </a:lnSpc>
              <a:spcBef>
                <a:spcPts val="360"/>
              </a:spcBef>
            </a:pPr>
            <a:r>
              <a:rPr sz="1900" spc="-10" dirty="0">
                <a:latin typeface="Times New Roman"/>
                <a:cs typeface="Times New Roman"/>
              </a:rPr>
              <a:t>В дальнейшем на </a:t>
            </a:r>
            <a:r>
              <a:rPr sz="1900" spc="-35" dirty="0">
                <a:latin typeface="Times New Roman"/>
                <a:cs typeface="Times New Roman"/>
              </a:rPr>
              <a:t>стуле </a:t>
            </a:r>
            <a:r>
              <a:rPr sz="1900" spc="-25" dirty="0">
                <a:latin typeface="Times New Roman"/>
                <a:cs typeface="Times New Roman"/>
              </a:rPr>
              <a:t>того </a:t>
            </a:r>
            <a:r>
              <a:rPr sz="1900" spc="-15" dirty="0">
                <a:latin typeface="Times New Roman"/>
                <a:cs typeface="Times New Roman"/>
              </a:rPr>
              <a:t>или </a:t>
            </a:r>
            <a:r>
              <a:rPr sz="1900" spc="-25" dirty="0">
                <a:latin typeface="Times New Roman"/>
                <a:cs typeface="Times New Roman"/>
              </a:rPr>
              <a:t>иного </a:t>
            </a:r>
            <a:r>
              <a:rPr sz="1900" spc="-20" dirty="0">
                <a:latin typeface="Times New Roman"/>
                <a:cs typeface="Times New Roman"/>
              </a:rPr>
              <a:t>качества </a:t>
            </a:r>
            <a:r>
              <a:rPr sz="1900" spc="-30" dirty="0">
                <a:latin typeface="Times New Roman"/>
                <a:cs typeface="Times New Roman"/>
              </a:rPr>
              <a:t>может </a:t>
            </a:r>
            <a:r>
              <a:rPr sz="1900" spc="-5" dirty="0">
                <a:latin typeface="Times New Roman"/>
                <a:cs typeface="Times New Roman"/>
              </a:rPr>
              <a:t>посидеть </a:t>
            </a:r>
            <a:r>
              <a:rPr sz="1900" spc="-15" dirty="0">
                <a:latin typeface="Times New Roman"/>
                <a:cs typeface="Times New Roman"/>
              </a:rPr>
              <a:t>любой  ребенок, </a:t>
            </a:r>
            <a:r>
              <a:rPr sz="1900" spc="-35" dirty="0">
                <a:latin typeface="Times New Roman"/>
                <a:cs typeface="Times New Roman"/>
              </a:rPr>
              <a:t>который </a:t>
            </a:r>
            <a:r>
              <a:rPr sz="1900" spc="-55" dirty="0">
                <a:latin typeface="Times New Roman"/>
                <a:cs typeface="Times New Roman"/>
              </a:rPr>
              <a:t>хочет, </a:t>
            </a:r>
            <a:r>
              <a:rPr sz="1900" spc="-15" dirty="0">
                <a:latin typeface="Times New Roman"/>
                <a:cs typeface="Times New Roman"/>
              </a:rPr>
              <a:t>чтобы </a:t>
            </a:r>
            <a:r>
              <a:rPr sz="1900" spc="-5" dirty="0">
                <a:latin typeface="Times New Roman"/>
                <a:cs typeface="Times New Roman"/>
              </a:rPr>
              <a:t>в </a:t>
            </a:r>
            <a:r>
              <a:rPr sz="1900" spc="-10" dirty="0">
                <a:latin typeface="Times New Roman"/>
                <a:cs typeface="Times New Roman"/>
              </a:rPr>
              <a:t>нем </a:t>
            </a:r>
            <a:r>
              <a:rPr sz="1900" spc="-5" dirty="0">
                <a:latin typeface="Times New Roman"/>
                <a:cs typeface="Times New Roman"/>
              </a:rPr>
              <a:t>выросло </a:t>
            </a:r>
            <a:r>
              <a:rPr sz="1900" spc="-20" dirty="0">
                <a:latin typeface="Times New Roman"/>
                <a:cs typeface="Times New Roman"/>
              </a:rPr>
              <a:t>это</a:t>
            </a:r>
            <a:r>
              <a:rPr sz="1900" spc="30" dirty="0">
                <a:latin typeface="Times New Roman"/>
                <a:cs typeface="Times New Roman"/>
              </a:rPr>
              <a:t> </a:t>
            </a:r>
            <a:r>
              <a:rPr sz="1900" spc="-20" dirty="0">
                <a:latin typeface="Times New Roman"/>
                <a:cs typeface="Times New Roman"/>
              </a:rPr>
              <a:t>качество.</a:t>
            </a:r>
            <a:endParaRPr sz="1900">
              <a:latin typeface="Times New Roman"/>
              <a:cs typeface="Times New Roman"/>
            </a:endParaRPr>
          </a:p>
          <a:p>
            <a:pPr marL="12700" marR="504825" indent="177800">
              <a:lnSpc>
                <a:spcPts val="2260"/>
              </a:lnSpc>
              <a:spcBef>
                <a:spcPts val="440"/>
              </a:spcBef>
            </a:pPr>
            <a:r>
              <a:rPr sz="1900" spc="-25" dirty="0">
                <a:latin typeface="Times New Roman"/>
                <a:cs typeface="Times New Roman"/>
              </a:rPr>
              <a:t>Также, </a:t>
            </a:r>
            <a:r>
              <a:rPr sz="1900" dirty="0">
                <a:latin typeface="Times New Roman"/>
                <a:cs typeface="Times New Roman"/>
              </a:rPr>
              <a:t>если </a:t>
            </a:r>
            <a:r>
              <a:rPr sz="1900" spc="-20" dirty="0">
                <a:latin typeface="Times New Roman"/>
                <a:cs typeface="Times New Roman"/>
              </a:rPr>
              <a:t>кто-либо </a:t>
            </a:r>
            <a:r>
              <a:rPr sz="1900" spc="-10" dirty="0">
                <a:latin typeface="Times New Roman"/>
                <a:cs typeface="Times New Roman"/>
              </a:rPr>
              <a:t>из детей </a:t>
            </a:r>
            <a:r>
              <a:rPr sz="1900" spc="-35" dirty="0">
                <a:latin typeface="Times New Roman"/>
                <a:cs typeface="Times New Roman"/>
              </a:rPr>
              <a:t>плохо </a:t>
            </a:r>
            <a:r>
              <a:rPr sz="1900" spc="-15" dirty="0">
                <a:latin typeface="Times New Roman"/>
                <a:cs typeface="Times New Roman"/>
              </a:rPr>
              <a:t>себя </a:t>
            </a:r>
            <a:r>
              <a:rPr sz="1900" spc="-40" dirty="0">
                <a:latin typeface="Times New Roman"/>
                <a:cs typeface="Times New Roman"/>
              </a:rPr>
              <a:t>ведет, </a:t>
            </a:r>
            <a:r>
              <a:rPr sz="1900" spc="-45" dirty="0">
                <a:latin typeface="Times New Roman"/>
                <a:cs typeface="Times New Roman"/>
              </a:rPr>
              <a:t>плачет, </a:t>
            </a:r>
            <a:r>
              <a:rPr sz="1900" spc="-35" dirty="0">
                <a:latin typeface="Times New Roman"/>
                <a:cs typeface="Times New Roman"/>
              </a:rPr>
              <a:t>плохо </a:t>
            </a:r>
            <a:r>
              <a:rPr sz="1900" spc="-30" dirty="0">
                <a:latin typeface="Times New Roman"/>
                <a:cs typeface="Times New Roman"/>
              </a:rPr>
              <a:t>слушает,  </a:t>
            </a:r>
            <a:r>
              <a:rPr sz="1900" spc="-20" dirty="0">
                <a:latin typeface="Times New Roman"/>
                <a:cs typeface="Times New Roman"/>
              </a:rPr>
              <a:t>педагог </a:t>
            </a:r>
            <a:r>
              <a:rPr sz="1900" spc="-15" dirty="0">
                <a:latin typeface="Times New Roman"/>
                <a:cs typeface="Times New Roman"/>
              </a:rPr>
              <a:t>предлагает </a:t>
            </a:r>
            <a:r>
              <a:rPr sz="1900" spc="-10" dirty="0">
                <a:latin typeface="Times New Roman"/>
                <a:cs typeface="Times New Roman"/>
              </a:rPr>
              <a:t>ему </a:t>
            </a:r>
            <a:r>
              <a:rPr sz="1900" spc="-5" dirty="0">
                <a:latin typeface="Times New Roman"/>
                <a:cs typeface="Times New Roman"/>
              </a:rPr>
              <a:t>посидеть </a:t>
            </a:r>
            <a:r>
              <a:rPr sz="1900" spc="-10" dirty="0">
                <a:latin typeface="Times New Roman"/>
                <a:cs typeface="Times New Roman"/>
              </a:rPr>
              <a:t>на </a:t>
            </a:r>
            <a:r>
              <a:rPr sz="1900" spc="-35" dirty="0">
                <a:latin typeface="Times New Roman"/>
                <a:cs typeface="Times New Roman"/>
              </a:rPr>
              <a:t>стуле </a:t>
            </a:r>
            <a:r>
              <a:rPr sz="1900" spc="-30" dirty="0">
                <a:latin typeface="Times New Roman"/>
                <a:cs typeface="Times New Roman"/>
              </a:rPr>
              <a:t>того </a:t>
            </a:r>
            <a:r>
              <a:rPr sz="1900" spc="-15" dirty="0">
                <a:latin typeface="Times New Roman"/>
                <a:cs typeface="Times New Roman"/>
              </a:rPr>
              <a:t>или </a:t>
            </a:r>
            <a:r>
              <a:rPr sz="1900" spc="-20" dirty="0">
                <a:latin typeface="Times New Roman"/>
                <a:cs typeface="Times New Roman"/>
              </a:rPr>
              <a:t>иного</a:t>
            </a:r>
            <a:r>
              <a:rPr sz="1900" spc="50" dirty="0">
                <a:latin typeface="Times New Roman"/>
                <a:cs typeface="Times New Roman"/>
              </a:rPr>
              <a:t> </a:t>
            </a:r>
            <a:r>
              <a:rPr sz="1900" spc="-20" dirty="0">
                <a:latin typeface="Times New Roman"/>
                <a:cs typeface="Times New Roman"/>
              </a:rPr>
              <a:t>качества.</a:t>
            </a:r>
            <a:endParaRPr sz="1900">
              <a:latin typeface="Times New Roman"/>
              <a:cs typeface="Times New Roman"/>
            </a:endParaRPr>
          </a:p>
          <a:p>
            <a:pPr marL="12700" marR="468630" indent="237490">
              <a:lnSpc>
                <a:spcPts val="2260"/>
              </a:lnSpc>
              <a:spcBef>
                <a:spcPts val="390"/>
              </a:spcBef>
            </a:pPr>
            <a:r>
              <a:rPr sz="1900" spc="-5" dirty="0">
                <a:latin typeface="Times New Roman"/>
                <a:cs typeface="Times New Roman"/>
              </a:rPr>
              <a:t>Дети </a:t>
            </a:r>
            <a:r>
              <a:rPr sz="1900" spc="-15" dirty="0">
                <a:latin typeface="Times New Roman"/>
                <a:cs typeface="Times New Roman"/>
              </a:rPr>
              <a:t>могут выбирать каждую неделю </a:t>
            </a:r>
            <a:r>
              <a:rPr sz="1900" spc="-10" dirty="0">
                <a:latin typeface="Times New Roman"/>
                <a:cs typeface="Times New Roman"/>
              </a:rPr>
              <a:t>новое </a:t>
            </a:r>
            <a:r>
              <a:rPr sz="1900" spc="-20" dirty="0">
                <a:latin typeface="Times New Roman"/>
                <a:cs typeface="Times New Roman"/>
              </a:rPr>
              <a:t>качество </a:t>
            </a:r>
            <a:r>
              <a:rPr sz="1900" spc="-5" dirty="0">
                <a:latin typeface="Times New Roman"/>
                <a:cs typeface="Times New Roman"/>
              </a:rPr>
              <a:t>и </a:t>
            </a:r>
            <a:r>
              <a:rPr sz="1900" spc="-20" dirty="0">
                <a:latin typeface="Times New Roman"/>
                <a:cs typeface="Times New Roman"/>
              </a:rPr>
              <a:t>предлагать </a:t>
            </a:r>
            <a:r>
              <a:rPr sz="1900" spc="-15" dirty="0">
                <a:latin typeface="Times New Roman"/>
                <a:cs typeface="Times New Roman"/>
              </a:rPr>
              <a:t>ему  </a:t>
            </a:r>
            <a:r>
              <a:rPr sz="1900" spc="-5" dirty="0">
                <a:latin typeface="Times New Roman"/>
                <a:cs typeface="Times New Roman"/>
              </a:rPr>
              <a:t>поселиться в </a:t>
            </a:r>
            <a:r>
              <a:rPr sz="1900" spc="-10" dirty="0">
                <a:latin typeface="Times New Roman"/>
                <a:cs typeface="Times New Roman"/>
              </a:rPr>
              <a:t>своей</a:t>
            </a:r>
            <a:r>
              <a:rPr sz="1900" spc="-45" dirty="0">
                <a:latin typeface="Times New Roman"/>
                <a:cs typeface="Times New Roman"/>
              </a:rPr>
              <a:t> </a:t>
            </a:r>
            <a:r>
              <a:rPr sz="1900" spc="-15" dirty="0">
                <a:latin typeface="Times New Roman"/>
                <a:cs typeface="Times New Roman"/>
              </a:rPr>
              <a:t>группе.</a:t>
            </a:r>
            <a:endParaRPr sz="1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78495" y="497776"/>
            <a:ext cx="59804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Игра </a:t>
            </a:r>
            <a:r>
              <a:rPr sz="4400" spc="-10" dirty="0">
                <a:solidFill>
                  <a:srgbClr val="E36B09"/>
                </a:solidFill>
                <a:latin typeface="Arial"/>
                <a:cs typeface="Arial"/>
              </a:rPr>
              <a:t>«Добрые</a:t>
            </a:r>
            <a:r>
              <a:rPr sz="4400" spc="-70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spc="-15" dirty="0">
                <a:solidFill>
                  <a:srgbClr val="E36B09"/>
                </a:solidFill>
                <a:latin typeface="Arial"/>
                <a:cs typeface="Arial"/>
              </a:rPr>
              <a:t>эльфы»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33219"/>
            <a:ext cx="8008620" cy="424434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212725">
              <a:lnSpc>
                <a:spcPts val="2260"/>
              </a:lnSpc>
              <a:spcBef>
                <a:spcPts val="180"/>
              </a:spcBef>
            </a:pPr>
            <a:r>
              <a:rPr sz="1900" b="1" spc="-15" dirty="0">
                <a:solidFill>
                  <a:srgbClr val="6F2F9F"/>
                </a:solidFill>
                <a:latin typeface="Times New Roman"/>
                <a:cs typeface="Times New Roman"/>
              </a:rPr>
              <a:t>Цель: </a:t>
            </a:r>
            <a:r>
              <a:rPr sz="1900" spc="-5" dirty="0">
                <a:latin typeface="Times New Roman"/>
                <a:cs typeface="Times New Roman"/>
              </a:rPr>
              <a:t>воспитание </a:t>
            </a:r>
            <a:r>
              <a:rPr sz="1900" spc="-15" dirty="0">
                <a:latin typeface="Times New Roman"/>
                <a:cs typeface="Times New Roman"/>
              </a:rPr>
              <a:t>нравственно-волевых </a:t>
            </a:r>
            <a:r>
              <a:rPr sz="1900" spc="-20" dirty="0">
                <a:latin typeface="Times New Roman"/>
                <a:cs typeface="Times New Roman"/>
              </a:rPr>
              <a:t>качеств </a:t>
            </a:r>
            <a:r>
              <a:rPr sz="1900" spc="-10" dirty="0">
                <a:latin typeface="Times New Roman"/>
                <a:cs typeface="Times New Roman"/>
              </a:rPr>
              <a:t>личности </a:t>
            </a:r>
            <a:r>
              <a:rPr sz="1900" spc="-5" dirty="0">
                <a:latin typeface="Times New Roman"/>
                <a:cs typeface="Times New Roman"/>
              </a:rPr>
              <a:t>у </a:t>
            </a:r>
            <a:r>
              <a:rPr sz="1900" spc="-10" dirty="0">
                <a:latin typeface="Times New Roman"/>
                <a:cs typeface="Times New Roman"/>
              </a:rPr>
              <a:t>детей </a:t>
            </a:r>
            <a:r>
              <a:rPr sz="1900" spc="-15" dirty="0">
                <a:latin typeface="Times New Roman"/>
                <a:cs typeface="Times New Roman"/>
              </a:rPr>
              <a:t>старшего  </a:t>
            </a:r>
            <a:r>
              <a:rPr sz="1900" spc="-30" dirty="0">
                <a:latin typeface="Times New Roman"/>
                <a:cs typeface="Times New Roman"/>
              </a:rPr>
              <a:t>дошкольного</a:t>
            </a:r>
            <a:r>
              <a:rPr sz="1900" spc="-10" dirty="0">
                <a:latin typeface="Times New Roman"/>
                <a:cs typeface="Times New Roman"/>
              </a:rPr>
              <a:t> возраста.</a:t>
            </a:r>
            <a:endParaRPr sz="1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900" b="1" spc="-45" dirty="0">
                <a:solidFill>
                  <a:srgbClr val="6F2F9F"/>
                </a:solidFill>
                <a:latin typeface="Times New Roman"/>
                <a:cs typeface="Times New Roman"/>
              </a:rPr>
              <a:t>Ход</a:t>
            </a:r>
            <a:r>
              <a:rPr sz="1900" b="1" spc="-3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1900" b="1" spc="-15" dirty="0">
                <a:solidFill>
                  <a:srgbClr val="6F2F9F"/>
                </a:solidFill>
                <a:latin typeface="Times New Roman"/>
                <a:cs typeface="Times New Roman"/>
              </a:rPr>
              <a:t>игры:</a:t>
            </a:r>
            <a:endParaRPr sz="1900">
              <a:latin typeface="Times New Roman"/>
              <a:cs typeface="Times New Roman"/>
            </a:endParaRPr>
          </a:p>
          <a:p>
            <a:pPr marL="12700" marR="65405" indent="177800">
              <a:lnSpc>
                <a:spcPct val="99300"/>
              </a:lnSpc>
              <a:spcBef>
                <a:spcPts val="385"/>
              </a:spcBef>
            </a:pPr>
            <a:r>
              <a:rPr sz="1900" spc="-10" dirty="0">
                <a:latin typeface="Times New Roman"/>
                <a:cs typeface="Times New Roman"/>
              </a:rPr>
              <a:t>Воспитатель </a:t>
            </a:r>
            <a:r>
              <a:rPr sz="1900" spc="-5" dirty="0">
                <a:latin typeface="Times New Roman"/>
                <a:cs typeface="Times New Roman"/>
              </a:rPr>
              <a:t>(садится </a:t>
            </a:r>
            <a:r>
              <a:rPr sz="1900" spc="-10" dirty="0">
                <a:latin typeface="Times New Roman"/>
                <a:cs typeface="Times New Roman"/>
              </a:rPr>
              <a:t>на </a:t>
            </a:r>
            <a:r>
              <a:rPr sz="1900" spc="-30" dirty="0">
                <a:latin typeface="Times New Roman"/>
                <a:cs typeface="Times New Roman"/>
              </a:rPr>
              <a:t>ковер, </a:t>
            </a:r>
            <a:r>
              <a:rPr sz="1900" spc="-10" dirty="0">
                <a:latin typeface="Times New Roman"/>
                <a:cs typeface="Times New Roman"/>
              </a:rPr>
              <a:t>рассаживая детей </a:t>
            </a:r>
            <a:r>
              <a:rPr sz="1900" spc="-20" dirty="0">
                <a:latin typeface="Times New Roman"/>
                <a:cs typeface="Times New Roman"/>
              </a:rPr>
              <a:t>вокруг </a:t>
            </a:r>
            <a:r>
              <a:rPr sz="1900" spc="-15" dirty="0">
                <a:latin typeface="Times New Roman"/>
                <a:cs typeface="Times New Roman"/>
              </a:rPr>
              <a:t>себя): </a:t>
            </a:r>
            <a:r>
              <a:rPr sz="1900" spc="-5" dirty="0">
                <a:latin typeface="Times New Roman"/>
                <a:cs typeface="Times New Roman"/>
              </a:rPr>
              <a:t>- </a:t>
            </a:r>
            <a:r>
              <a:rPr sz="1900" spc="-35" dirty="0">
                <a:latin typeface="Times New Roman"/>
                <a:cs typeface="Times New Roman"/>
              </a:rPr>
              <a:t>Когда-то  </a:t>
            </a:r>
            <a:r>
              <a:rPr sz="1900" spc="-15" dirty="0">
                <a:latin typeface="Times New Roman"/>
                <a:cs typeface="Times New Roman"/>
              </a:rPr>
              <a:t>давным-давно </a:t>
            </a:r>
            <a:r>
              <a:rPr sz="1900" spc="-35" dirty="0">
                <a:latin typeface="Times New Roman"/>
                <a:cs typeface="Times New Roman"/>
              </a:rPr>
              <a:t>люди, </a:t>
            </a:r>
            <a:r>
              <a:rPr sz="1900" spc="-10" dirty="0">
                <a:latin typeface="Times New Roman"/>
                <a:cs typeface="Times New Roman"/>
              </a:rPr>
              <a:t>борясь за </a:t>
            </a:r>
            <a:r>
              <a:rPr sz="1900" spc="-15" dirty="0">
                <a:latin typeface="Times New Roman"/>
                <a:cs typeface="Times New Roman"/>
              </a:rPr>
              <a:t>выживание, вынуждены были работать </a:t>
            </a:r>
            <a:r>
              <a:rPr sz="1900" spc="-5" dirty="0">
                <a:latin typeface="Times New Roman"/>
                <a:cs typeface="Times New Roman"/>
              </a:rPr>
              <a:t>и </a:t>
            </a:r>
            <a:r>
              <a:rPr sz="1900" spc="-10" dirty="0">
                <a:latin typeface="Times New Roman"/>
                <a:cs typeface="Times New Roman"/>
              </a:rPr>
              <a:t>днем  </a:t>
            </a:r>
            <a:r>
              <a:rPr sz="1900" spc="-5" dirty="0">
                <a:latin typeface="Times New Roman"/>
                <a:cs typeface="Times New Roman"/>
              </a:rPr>
              <a:t>и </a:t>
            </a:r>
            <a:r>
              <a:rPr sz="1900" spc="-20" dirty="0">
                <a:latin typeface="Times New Roman"/>
                <a:cs typeface="Times New Roman"/>
              </a:rPr>
              <a:t>ночью. </a:t>
            </a:r>
            <a:r>
              <a:rPr sz="1900" spc="-30" dirty="0">
                <a:latin typeface="Times New Roman"/>
                <a:cs typeface="Times New Roman"/>
              </a:rPr>
              <a:t>Конечно, </a:t>
            </a:r>
            <a:r>
              <a:rPr sz="1900" spc="-10" dirty="0">
                <a:latin typeface="Times New Roman"/>
                <a:cs typeface="Times New Roman"/>
              </a:rPr>
              <a:t>они </a:t>
            </a:r>
            <a:r>
              <a:rPr sz="1900" spc="-25" dirty="0">
                <a:latin typeface="Times New Roman"/>
                <a:cs typeface="Times New Roman"/>
              </a:rPr>
              <a:t>очень </a:t>
            </a:r>
            <a:r>
              <a:rPr sz="1900" spc="-10" dirty="0">
                <a:latin typeface="Times New Roman"/>
                <a:cs typeface="Times New Roman"/>
              </a:rPr>
              <a:t>уставали. Сжалились над </a:t>
            </a:r>
            <a:r>
              <a:rPr sz="1900" spc="-15" dirty="0">
                <a:latin typeface="Times New Roman"/>
                <a:cs typeface="Times New Roman"/>
              </a:rPr>
              <a:t>ними </a:t>
            </a:r>
            <a:r>
              <a:rPr sz="1900" spc="-10" dirty="0">
                <a:latin typeface="Times New Roman"/>
                <a:cs typeface="Times New Roman"/>
              </a:rPr>
              <a:t>добрые</a:t>
            </a:r>
            <a:r>
              <a:rPr sz="1900" spc="30" dirty="0">
                <a:latin typeface="Times New Roman"/>
                <a:cs typeface="Times New Roman"/>
              </a:rPr>
              <a:t> </a:t>
            </a:r>
            <a:r>
              <a:rPr sz="1900" spc="-15" dirty="0">
                <a:latin typeface="Times New Roman"/>
                <a:cs typeface="Times New Roman"/>
              </a:rPr>
              <a:t>эльфы.</a:t>
            </a:r>
            <a:endParaRPr sz="1900">
              <a:latin typeface="Times New Roman"/>
              <a:cs typeface="Times New Roman"/>
            </a:endParaRPr>
          </a:p>
          <a:p>
            <a:pPr marL="12700" marR="5080" indent="119380">
              <a:lnSpc>
                <a:spcPct val="99300"/>
              </a:lnSpc>
              <a:spcBef>
                <a:spcPts val="375"/>
              </a:spcBef>
            </a:pPr>
            <a:r>
              <a:rPr sz="1900" spc="-10" dirty="0">
                <a:latin typeface="Times New Roman"/>
                <a:cs typeface="Times New Roman"/>
              </a:rPr>
              <a:t>С </a:t>
            </a:r>
            <a:r>
              <a:rPr sz="1900" spc="-15" dirty="0">
                <a:latin typeface="Times New Roman"/>
                <a:cs typeface="Times New Roman"/>
              </a:rPr>
              <a:t>наступлением </a:t>
            </a:r>
            <a:r>
              <a:rPr sz="1900" spc="-25" dirty="0">
                <a:latin typeface="Times New Roman"/>
                <a:cs typeface="Times New Roman"/>
              </a:rPr>
              <a:t>ночи </a:t>
            </a:r>
            <a:r>
              <a:rPr sz="1900" spc="-10" dirty="0">
                <a:latin typeface="Times New Roman"/>
                <a:cs typeface="Times New Roman"/>
              </a:rPr>
              <a:t>они </a:t>
            </a:r>
            <a:r>
              <a:rPr sz="1900" spc="-5" dirty="0">
                <a:latin typeface="Times New Roman"/>
                <a:cs typeface="Times New Roman"/>
              </a:rPr>
              <a:t>стали </a:t>
            </a:r>
            <a:r>
              <a:rPr sz="1900" spc="-15" dirty="0">
                <a:latin typeface="Times New Roman"/>
                <a:cs typeface="Times New Roman"/>
              </a:rPr>
              <a:t>прилетать </a:t>
            </a:r>
            <a:r>
              <a:rPr sz="1900" spc="-5" dirty="0">
                <a:latin typeface="Times New Roman"/>
                <a:cs typeface="Times New Roman"/>
              </a:rPr>
              <a:t>к </a:t>
            </a:r>
            <a:r>
              <a:rPr sz="1900" spc="-35" dirty="0">
                <a:latin typeface="Times New Roman"/>
                <a:cs typeface="Times New Roman"/>
              </a:rPr>
              <a:t>людям </a:t>
            </a:r>
            <a:r>
              <a:rPr sz="1900" spc="-10" dirty="0">
                <a:latin typeface="Times New Roman"/>
                <a:cs typeface="Times New Roman"/>
              </a:rPr>
              <a:t>и, </a:t>
            </a:r>
            <a:r>
              <a:rPr sz="1900" spc="-15" dirty="0">
                <a:latin typeface="Times New Roman"/>
                <a:cs typeface="Times New Roman"/>
              </a:rPr>
              <a:t>нежно </a:t>
            </a:r>
            <a:r>
              <a:rPr sz="1900" spc="-25" dirty="0">
                <a:latin typeface="Times New Roman"/>
                <a:cs typeface="Times New Roman"/>
              </a:rPr>
              <a:t>поглаживая </a:t>
            </a:r>
            <a:r>
              <a:rPr sz="1900" spc="-10" dirty="0">
                <a:latin typeface="Times New Roman"/>
                <a:cs typeface="Times New Roman"/>
              </a:rPr>
              <a:t>их,  </a:t>
            </a:r>
            <a:r>
              <a:rPr sz="1900" spc="-25" dirty="0">
                <a:latin typeface="Times New Roman"/>
                <a:cs typeface="Times New Roman"/>
              </a:rPr>
              <a:t>ласково убаюкивать </a:t>
            </a:r>
            <a:r>
              <a:rPr sz="1900" spc="-10" dirty="0">
                <a:latin typeface="Times New Roman"/>
                <a:cs typeface="Times New Roman"/>
              </a:rPr>
              <a:t>добрыми </a:t>
            </a:r>
            <a:r>
              <a:rPr sz="1900" spc="-15" dirty="0">
                <a:latin typeface="Times New Roman"/>
                <a:cs typeface="Times New Roman"/>
              </a:rPr>
              <a:t>словами. </a:t>
            </a:r>
            <a:r>
              <a:rPr sz="1900" spc="-10" dirty="0">
                <a:latin typeface="Times New Roman"/>
                <a:cs typeface="Times New Roman"/>
              </a:rPr>
              <a:t>И </a:t>
            </a:r>
            <a:r>
              <a:rPr sz="1900" spc="-40" dirty="0">
                <a:latin typeface="Times New Roman"/>
                <a:cs typeface="Times New Roman"/>
              </a:rPr>
              <a:t>люди </a:t>
            </a:r>
            <a:r>
              <a:rPr sz="1900" spc="-10" dirty="0">
                <a:latin typeface="Times New Roman"/>
                <a:cs typeface="Times New Roman"/>
              </a:rPr>
              <a:t>засыпали. А </a:t>
            </a:r>
            <a:r>
              <a:rPr sz="1900" spc="-15" dirty="0">
                <a:latin typeface="Times New Roman"/>
                <a:cs typeface="Times New Roman"/>
              </a:rPr>
              <a:t>утром, </a:t>
            </a:r>
            <a:r>
              <a:rPr sz="1900" spc="-20" dirty="0">
                <a:latin typeface="Times New Roman"/>
                <a:cs typeface="Times New Roman"/>
              </a:rPr>
              <a:t>полные  </a:t>
            </a:r>
            <a:r>
              <a:rPr sz="1900" spc="-15" dirty="0">
                <a:latin typeface="Times New Roman"/>
                <a:cs typeface="Times New Roman"/>
              </a:rPr>
              <a:t>сил, </a:t>
            </a:r>
            <a:r>
              <a:rPr sz="1900" spc="-5" dirty="0">
                <a:latin typeface="Times New Roman"/>
                <a:cs typeface="Times New Roman"/>
              </a:rPr>
              <a:t>с </a:t>
            </a:r>
            <a:r>
              <a:rPr sz="1900" spc="-25" dirty="0">
                <a:latin typeface="Times New Roman"/>
                <a:cs typeface="Times New Roman"/>
              </a:rPr>
              <a:t>удвоенной </a:t>
            </a:r>
            <a:r>
              <a:rPr sz="1900" spc="-15" dirty="0">
                <a:latin typeface="Times New Roman"/>
                <a:cs typeface="Times New Roman"/>
              </a:rPr>
              <a:t>энергией </a:t>
            </a:r>
            <a:r>
              <a:rPr sz="1900" spc="-10" dirty="0">
                <a:latin typeface="Times New Roman"/>
                <a:cs typeface="Times New Roman"/>
              </a:rPr>
              <a:t>брались </a:t>
            </a:r>
            <a:r>
              <a:rPr sz="1900" spc="-5" dirty="0">
                <a:latin typeface="Times New Roman"/>
                <a:cs typeface="Times New Roman"/>
              </a:rPr>
              <a:t>за </a:t>
            </a:r>
            <a:r>
              <a:rPr sz="1900" spc="-45" dirty="0">
                <a:latin typeface="Times New Roman"/>
                <a:cs typeface="Times New Roman"/>
              </a:rPr>
              <a:t>работу. </a:t>
            </a:r>
            <a:r>
              <a:rPr sz="1900" spc="-10" dirty="0">
                <a:latin typeface="Times New Roman"/>
                <a:cs typeface="Times New Roman"/>
              </a:rPr>
              <a:t>Сейчас </a:t>
            </a:r>
            <a:r>
              <a:rPr sz="1900" spc="-20" dirty="0">
                <a:latin typeface="Times New Roman"/>
                <a:cs typeface="Times New Roman"/>
              </a:rPr>
              <a:t>мы </a:t>
            </a:r>
            <a:r>
              <a:rPr sz="1900" spc="-5" dirty="0">
                <a:latin typeface="Times New Roman"/>
                <a:cs typeface="Times New Roman"/>
              </a:rPr>
              <a:t>с </a:t>
            </a:r>
            <a:r>
              <a:rPr sz="1900" spc="-20" dirty="0">
                <a:latin typeface="Times New Roman"/>
                <a:cs typeface="Times New Roman"/>
              </a:rPr>
              <a:t>вами </a:t>
            </a:r>
            <a:r>
              <a:rPr sz="1900" spc="-10" dirty="0">
                <a:latin typeface="Times New Roman"/>
                <a:cs typeface="Times New Roman"/>
              </a:rPr>
              <a:t>разыграем  </a:t>
            </a:r>
            <a:r>
              <a:rPr sz="1900" spc="-20" dirty="0">
                <a:latin typeface="Times New Roman"/>
                <a:cs typeface="Times New Roman"/>
              </a:rPr>
              <a:t>роли </a:t>
            </a:r>
            <a:r>
              <a:rPr sz="1900" spc="-10" dirty="0">
                <a:latin typeface="Times New Roman"/>
                <a:cs typeface="Times New Roman"/>
              </a:rPr>
              <a:t>древних </a:t>
            </a:r>
            <a:r>
              <a:rPr sz="1900" spc="-35" dirty="0">
                <a:latin typeface="Times New Roman"/>
                <a:cs typeface="Times New Roman"/>
              </a:rPr>
              <a:t>людей </a:t>
            </a:r>
            <a:r>
              <a:rPr sz="1900" spc="-5" dirty="0">
                <a:latin typeface="Times New Roman"/>
                <a:cs typeface="Times New Roman"/>
              </a:rPr>
              <a:t>и </a:t>
            </a:r>
            <a:r>
              <a:rPr sz="1900" spc="-10" dirty="0">
                <a:latin typeface="Times New Roman"/>
                <a:cs typeface="Times New Roman"/>
              </a:rPr>
              <a:t>добрых </a:t>
            </a:r>
            <a:r>
              <a:rPr sz="1900" spc="-15" dirty="0">
                <a:latin typeface="Times New Roman"/>
                <a:cs typeface="Times New Roman"/>
              </a:rPr>
              <a:t>эльфов. </a:t>
            </a:r>
            <a:r>
              <a:rPr sz="1900" spc="-35" dirty="0">
                <a:latin typeface="Times New Roman"/>
                <a:cs typeface="Times New Roman"/>
              </a:rPr>
              <a:t>Те, </a:t>
            </a:r>
            <a:r>
              <a:rPr sz="1900" spc="-25" dirty="0">
                <a:latin typeface="Times New Roman"/>
                <a:cs typeface="Times New Roman"/>
              </a:rPr>
              <a:t>кто </a:t>
            </a:r>
            <a:r>
              <a:rPr sz="1900" spc="-15" dirty="0">
                <a:latin typeface="Times New Roman"/>
                <a:cs typeface="Times New Roman"/>
              </a:rPr>
              <a:t>сидит </a:t>
            </a:r>
            <a:r>
              <a:rPr sz="1900" spc="-10" dirty="0">
                <a:latin typeface="Times New Roman"/>
                <a:cs typeface="Times New Roman"/>
              </a:rPr>
              <a:t>по </a:t>
            </a:r>
            <a:r>
              <a:rPr sz="1900" spc="-20" dirty="0">
                <a:latin typeface="Times New Roman"/>
                <a:cs typeface="Times New Roman"/>
              </a:rPr>
              <a:t>правую </a:t>
            </a:r>
            <a:r>
              <a:rPr sz="1900" spc="-25" dirty="0">
                <a:latin typeface="Times New Roman"/>
                <a:cs typeface="Times New Roman"/>
              </a:rPr>
              <a:t>руку от </a:t>
            </a:r>
            <a:r>
              <a:rPr sz="1900" spc="-15" dirty="0">
                <a:latin typeface="Times New Roman"/>
                <a:cs typeface="Times New Roman"/>
              </a:rPr>
              <a:t>меня,  исполнят </a:t>
            </a:r>
            <a:r>
              <a:rPr sz="1900" spc="-20" dirty="0">
                <a:latin typeface="Times New Roman"/>
                <a:cs typeface="Times New Roman"/>
              </a:rPr>
              <a:t>роли </a:t>
            </a:r>
            <a:r>
              <a:rPr sz="1900" spc="-10" dirty="0">
                <a:latin typeface="Times New Roman"/>
                <a:cs typeface="Times New Roman"/>
              </a:rPr>
              <a:t>этих </a:t>
            </a:r>
            <a:r>
              <a:rPr sz="1900" spc="-25" dirty="0">
                <a:latin typeface="Times New Roman"/>
                <a:cs typeface="Times New Roman"/>
              </a:rPr>
              <a:t>тружеников, </a:t>
            </a:r>
            <a:r>
              <a:rPr sz="1900" spc="-5" dirty="0">
                <a:latin typeface="Times New Roman"/>
                <a:cs typeface="Times New Roman"/>
              </a:rPr>
              <a:t>а </a:t>
            </a:r>
            <a:r>
              <a:rPr sz="1900" spc="-10" dirty="0">
                <a:latin typeface="Times New Roman"/>
                <a:cs typeface="Times New Roman"/>
              </a:rPr>
              <a:t>те, </a:t>
            </a:r>
            <a:r>
              <a:rPr sz="1900" spc="-25" dirty="0">
                <a:latin typeface="Times New Roman"/>
                <a:cs typeface="Times New Roman"/>
              </a:rPr>
              <a:t>кто </a:t>
            </a:r>
            <a:r>
              <a:rPr sz="1900" spc="-10" dirty="0">
                <a:latin typeface="Times New Roman"/>
                <a:cs typeface="Times New Roman"/>
              </a:rPr>
              <a:t>по </a:t>
            </a:r>
            <a:r>
              <a:rPr sz="1900" spc="-25" dirty="0">
                <a:latin typeface="Times New Roman"/>
                <a:cs typeface="Times New Roman"/>
              </a:rPr>
              <a:t>левую, </a:t>
            </a:r>
            <a:r>
              <a:rPr sz="1900" spc="-5" dirty="0">
                <a:latin typeface="Times New Roman"/>
                <a:cs typeface="Times New Roman"/>
              </a:rPr>
              <a:t>- </a:t>
            </a:r>
            <a:r>
              <a:rPr sz="1900" spc="-15" dirty="0">
                <a:latin typeface="Times New Roman"/>
                <a:cs typeface="Times New Roman"/>
              </a:rPr>
              <a:t>эльфов. </a:t>
            </a:r>
            <a:r>
              <a:rPr sz="1900" spc="-30" dirty="0">
                <a:latin typeface="Times New Roman"/>
                <a:cs typeface="Times New Roman"/>
              </a:rPr>
              <a:t>Потом </a:t>
            </a:r>
            <a:r>
              <a:rPr sz="1900" spc="-20" dirty="0">
                <a:latin typeface="Times New Roman"/>
                <a:cs typeface="Times New Roman"/>
              </a:rPr>
              <a:t>мы  </a:t>
            </a:r>
            <a:r>
              <a:rPr sz="1900" spc="-15" dirty="0">
                <a:latin typeface="Times New Roman"/>
                <a:cs typeface="Times New Roman"/>
              </a:rPr>
              <a:t>поменяемся ролями. </a:t>
            </a:r>
            <a:r>
              <a:rPr sz="1900" spc="-5" dirty="0">
                <a:latin typeface="Times New Roman"/>
                <a:cs typeface="Times New Roman"/>
              </a:rPr>
              <a:t>Итак, </a:t>
            </a:r>
            <a:r>
              <a:rPr sz="1900" spc="-15" dirty="0">
                <a:latin typeface="Times New Roman"/>
                <a:cs typeface="Times New Roman"/>
              </a:rPr>
              <a:t>наступила </a:t>
            </a:r>
            <a:r>
              <a:rPr sz="1900" spc="-25" dirty="0">
                <a:latin typeface="Times New Roman"/>
                <a:cs typeface="Times New Roman"/>
              </a:rPr>
              <a:t>ночь. </a:t>
            </a:r>
            <a:r>
              <a:rPr sz="1900" spc="-15" dirty="0">
                <a:latin typeface="Times New Roman"/>
                <a:cs typeface="Times New Roman"/>
              </a:rPr>
              <a:t>Изнемогающие </a:t>
            </a:r>
            <a:r>
              <a:rPr sz="1900" spc="-25" dirty="0">
                <a:latin typeface="Times New Roman"/>
                <a:cs typeface="Times New Roman"/>
              </a:rPr>
              <a:t>от </a:t>
            </a:r>
            <a:r>
              <a:rPr sz="1900" spc="-5" dirty="0">
                <a:latin typeface="Times New Roman"/>
                <a:cs typeface="Times New Roman"/>
              </a:rPr>
              <a:t>усталости </a:t>
            </a:r>
            <a:r>
              <a:rPr sz="1900" spc="-40" dirty="0">
                <a:latin typeface="Times New Roman"/>
                <a:cs typeface="Times New Roman"/>
              </a:rPr>
              <a:t>люди  </a:t>
            </a:r>
            <a:r>
              <a:rPr sz="1900" spc="-25" dirty="0">
                <a:latin typeface="Times New Roman"/>
                <a:cs typeface="Times New Roman"/>
              </a:rPr>
              <a:t>продолжают </a:t>
            </a:r>
            <a:r>
              <a:rPr sz="1900" spc="-15" dirty="0">
                <a:latin typeface="Times New Roman"/>
                <a:cs typeface="Times New Roman"/>
              </a:rPr>
              <a:t>работать, </a:t>
            </a:r>
            <a:r>
              <a:rPr sz="1900" spc="-5" dirty="0">
                <a:latin typeface="Times New Roman"/>
                <a:cs typeface="Times New Roman"/>
              </a:rPr>
              <a:t>а </a:t>
            </a:r>
            <a:r>
              <a:rPr sz="1900" spc="-10" dirty="0">
                <a:latin typeface="Times New Roman"/>
                <a:cs typeface="Times New Roman"/>
              </a:rPr>
              <a:t>добрые </a:t>
            </a:r>
            <a:r>
              <a:rPr sz="1900" spc="-15" dirty="0">
                <a:latin typeface="Times New Roman"/>
                <a:cs typeface="Times New Roman"/>
              </a:rPr>
              <a:t>эльфы прилетают </a:t>
            </a:r>
            <a:r>
              <a:rPr sz="1900" spc="-5" dirty="0">
                <a:latin typeface="Times New Roman"/>
                <a:cs typeface="Times New Roman"/>
              </a:rPr>
              <a:t>и </a:t>
            </a:r>
            <a:r>
              <a:rPr sz="1900" spc="-20" dirty="0">
                <a:latin typeface="Times New Roman"/>
                <a:cs typeface="Times New Roman"/>
              </a:rPr>
              <a:t>убаюкивают</a:t>
            </a:r>
            <a:r>
              <a:rPr sz="1900" spc="10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их...</a:t>
            </a:r>
            <a:endParaRPr sz="1900">
              <a:latin typeface="Times New Roman"/>
              <a:cs typeface="Times New Roman"/>
            </a:endParaRPr>
          </a:p>
          <a:p>
            <a:pPr marL="190500">
              <a:lnSpc>
                <a:spcPct val="100000"/>
              </a:lnSpc>
              <a:spcBef>
                <a:spcPts val="360"/>
              </a:spcBef>
            </a:pPr>
            <a:r>
              <a:rPr sz="1900" spc="-15" dirty="0">
                <a:latin typeface="Times New Roman"/>
                <a:cs typeface="Times New Roman"/>
              </a:rPr>
              <a:t>Разыгрывается </a:t>
            </a:r>
            <a:r>
              <a:rPr sz="1900" spc="-5" dirty="0">
                <a:latin typeface="Times New Roman"/>
                <a:cs typeface="Times New Roman"/>
              </a:rPr>
              <a:t>бессловесное</a:t>
            </a:r>
            <a:r>
              <a:rPr sz="1900" spc="-10" dirty="0">
                <a:latin typeface="Times New Roman"/>
                <a:cs typeface="Times New Roman"/>
              </a:rPr>
              <a:t> действо.</a:t>
            </a:r>
            <a:endParaRPr sz="1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9698" y="162610"/>
            <a:ext cx="4420870" cy="1367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5760" marR="5080" indent="-353695">
              <a:lnSpc>
                <a:spcPct val="100000"/>
              </a:lnSpc>
              <a:spcBef>
                <a:spcPts val="100"/>
              </a:spcBef>
              <a:tabLst>
                <a:tab pos="4221480" algn="l"/>
              </a:tabLst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</a:t>
            </a:r>
            <a:r>
              <a:rPr sz="4400" spc="20" dirty="0">
                <a:solidFill>
                  <a:srgbClr val="E36B09"/>
                </a:solidFill>
                <a:latin typeface="Arial"/>
                <a:cs typeface="Arial"/>
              </a:rPr>
              <a:t>а</a:t>
            </a:r>
            <a:r>
              <a:rPr sz="4400" spc="-5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dirty="0">
                <a:solidFill>
                  <a:srgbClr val="E36B09"/>
                </a:solidFill>
                <a:latin typeface="Arial"/>
                <a:cs typeface="Arial"/>
              </a:rPr>
              <a:t>«П</a:t>
            </a:r>
            <a:r>
              <a:rPr sz="4400" spc="-5" dirty="0">
                <a:solidFill>
                  <a:srgbClr val="E36B09"/>
                </a:solidFill>
                <a:latin typeface="Arial"/>
                <a:cs typeface="Arial"/>
              </a:rPr>
              <a:t>а</a:t>
            </a:r>
            <a:r>
              <a:rPr sz="4400" spc="-10" dirty="0">
                <a:solidFill>
                  <a:srgbClr val="E36B09"/>
                </a:solidFill>
                <a:latin typeface="Arial"/>
                <a:cs typeface="Arial"/>
              </a:rPr>
              <a:t>лоч</a:t>
            </a:r>
            <a:r>
              <a:rPr sz="4400" spc="-15" dirty="0">
                <a:solidFill>
                  <a:srgbClr val="E36B09"/>
                </a:solidFill>
                <a:latin typeface="Arial"/>
                <a:cs typeface="Arial"/>
              </a:rPr>
              <a:t>к</a:t>
            </a:r>
            <a:r>
              <a:rPr sz="4400" dirty="0">
                <a:solidFill>
                  <a:srgbClr val="E36B09"/>
                </a:solidFill>
                <a:latin typeface="Arial"/>
                <a:cs typeface="Arial"/>
              </a:rPr>
              <a:t>а	-  </a:t>
            </a:r>
            <a:r>
              <a:rPr sz="4400" spc="-5" dirty="0">
                <a:solidFill>
                  <a:srgbClr val="E36B09"/>
                </a:solidFill>
                <a:latin typeface="Arial"/>
                <a:cs typeface="Arial"/>
              </a:rPr>
              <a:t>выручалочка»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34667"/>
            <a:ext cx="8045450" cy="4424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92735">
              <a:lnSpc>
                <a:spcPct val="100899"/>
              </a:lnSpc>
              <a:spcBef>
                <a:spcPts val="100"/>
              </a:spcBef>
            </a:pPr>
            <a:r>
              <a:rPr sz="1800" b="1" spc="5" dirty="0">
                <a:solidFill>
                  <a:srgbClr val="6F2F9F"/>
                </a:solidFill>
                <a:latin typeface="Times New Roman"/>
                <a:cs typeface="Times New Roman"/>
              </a:rPr>
              <a:t>Цель: </a:t>
            </a:r>
            <a:r>
              <a:rPr sz="1800" spc="10" dirty="0">
                <a:latin typeface="Times New Roman"/>
                <a:cs typeface="Times New Roman"/>
              </a:rPr>
              <a:t>воспитание </a:t>
            </a:r>
            <a:r>
              <a:rPr sz="1800" spc="5" dirty="0">
                <a:latin typeface="Times New Roman"/>
                <a:cs typeface="Times New Roman"/>
              </a:rPr>
              <a:t>в </a:t>
            </a:r>
            <a:r>
              <a:rPr sz="1800" dirty="0">
                <a:latin typeface="Times New Roman"/>
                <a:cs typeface="Times New Roman"/>
              </a:rPr>
              <a:t>детях чувства </a:t>
            </a:r>
            <a:r>
              <a:rPr sz="1800" spc="5" dirty="0">
                <a:latin typeface="Times New Roman"/>
                <a:cs typeface="Times New Roman"/>
              </a:rPr>
              <a:t>взаимопомощи </a:t>
            </a:r>
            <a:r>
              <a:rPr sz="1800" spc="10" dirty="0">
                <a:latin typeface="Times New Roman"/>
                <a:cs typeface="Times New Roman"/>
              </a:rPr>
              <a:t>и </a:t>
            </a:r>
            <a:r>
              <a:rPr sz="1800" spc="-5" dirty="0">
                <a:latin typeface="Times New Roman"/>
                <a:cs typeface="Times New Roman"/>
              </a:rPr>
              <a:t>сотрудничества, </a:t>
            </a:r>
            <a:r>
              <a:rPr sz="1800" spc="5" dirty="0">
                <a:latin typeface="Times New Roman"/>
                <a:cs typeface="Times New Roman"/>
              </a:rPr>
              <a:t>развитие  связной</a:t>
            </a:r>
            <a:r>
              <a:rPr sz="1800" spc="-5" dirty="0">
                <a:latin typeface="Times New Roman"/>
                <a:cs typeface="Times New Roman"/>
              </a:rPr>
              <a:t> речи.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800" b="1" spc="-25" dirty="0">
                <a:solidFill>
                  <a:srgbClr val="6F2F9F"/>
                </a:solidFill>
                <a:latin typeface="Times New Roman"/>
                <a:cs typeface="Times New Roman"/>
              </a:rPr>
              <a:t>Ход</a:t>
            </a:r>
            <a:r>
              <a:rPr sz="1800" b="1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1800" b="1" spc="10" dirty="0">
                <a:solidFill>
                  <a:srgbClr val="6F2F9F"/>
                </a:solidFill>
                <a:latin typeface="Times New Roman"/>
                <a:cs typeface="Times New Roman"/>
              </a:rPr>
              <a:t>игры:</a:t>
            </a:r>
            <a:endParaRPr sz="1800">
              <a:latin typeface="Times New Roman"/>
              <a:cs typeface="Times New Roman"/>
            </a:endParaRPr>
          </a:p>
          <a:p>
            <a:pPr marL="12700" marR="173355" indent="173355">
              <a:lnSpc>
                <a:spcPct val="100899"/>
              </a:lnSpc>
              <a:spcBef>
                <a:spcPts val="370"/>
              </a:spcBef>
            </a:pPr>
            <a:r>
              <a:rPr sz="1800" spc="10" dirty="0">
                <a:latin typeface="Times New Roman"/>
                <a:cs typeface="Times New Roman"/>
              </a:rPr>
              <a:t>Дети </a:t>
            </a:r>
            <a:r>
              <a:rPr sz="1800" dirty="0">
                <a:latin typeface="Times New Roman"/>
                <a:cs typeface="Times New Roman"/>
              </a:rPr>
              <a:t>встают </a:t>
            </a:r>
            <a:r>
              <a:rPr sz="1800" spc="5" dirty="0">
                <a:latin typeface="Times New Roman"/>
                <a:cs typeface="Times New Roman"/>
              </a:rPr>
              <a:t>в </a:t>
            </a:r>
            <a:r>
              <a:rPr sz="1800" dirty="0">
                <a:latin typeface="Times New Roman"/>
                <a:cs typeface="Times New Roman"/>
              </a:rPr>
              <a:t>круг </a:t>
            </a:r>
            <a:r>
              <a:rPr sz="1800" spc="10" dirty="0">
                <a:latin typeface="Times New Roman"/>
                <a:cs typeface="Times New Roman"/>
              </a:rPr>
              <a:t>и </a:t>
            </a:r>
            <a:r>
              <a:rPr sz="1800" spc="5" dirty="0">
                <a:latin typeface="Times New Roman"/>
                <a:cs typeface="Times New Roman"/>
              </a:rPr>
              <a:t>по </a:t>
            </a:r>
            <a:r>
              <a:rPr sz="1800" spc="-5" dirty="0">
                <a:latin typeface="Times New Roman"/>
                <a:cs typeface="Times New Roman"/>
              </a:rPr>
              <a:t>очереди </a:t>
            </a:r>
            <a:r>
              <a:rPr sz="1800" dirty="0">
                <a:latin typeface="Times New Roman"/>
                <a:cs typeface="Times New Roman"/>
              </a:rPr>
              <a:t>вспоминают какую-либо ситуацию, </a:t>
            </a:r>
            <a:r>
              <a:rPr sz="1800" spc="-30" dirty="0">
                <a:latin typeface="Times New Roman"/>
                <a:cs typeface="Times New Roman"/>
              </a:rPr>
              <a:t>когда </a:t>
            </a:r>
            <a:r>
              <a:rPr sz="1800" spc="5" dirty="0">
                <a:latin typeface="Times New Roman"/>
                <a:cs typeface="Times New Roman"/>
              </a:rPr>
              <a:t>им  </a:t>
            </a:r>
            <a:r>
              <a:rPr sz="1800" dirty="0">
                <a:latin typeface="Times New Roman"/>
                <a:cs typeface="Times New Roman"/>
              </a:rPr>
              <a:t>нужна </a:t>
            </a:r>
            <a:r>
              <a:rPr sz="1800" spc="5" dirty="0">
                <a:latin typeface="Times New Roman"/>
                <a:cs typeface="Times New Roman"/>
              </a:rPr>
              <a:t>была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помощь.</a:t>
            </a:r>
            <a:endParaRPr sz="1800">
              <a:latin typeface="Times New Roman"/>
              <a:cs typeface="Times New Roman"/>
            </a:endParaRPr>
          </a:p>
          <a:p>
            <a:pPr marL="12700" marR="499109" indent="230504">
              <a:lnSpc>
                <a:spcPct val="100899"/>
              </a:lnSpc>
              <a:spcBef>
                <a:spcPts val="380"/>
              </a:spcBef>
            </a:pPr>
            <a:r>
              <a:rPr sz="1800" spc="5" dirty="0">
                <a:latin typeface="Times New Roman"/>
                <a:cs typeface="Times New Roman"/>
              </a:rPr>
              <a:t>Например: </a:t>
            </a:r>
            <a:r>
              <a:rPr sz="1800" spc="-10" dirty="0">
                <a:latin typeface="Times New Roman"/>
                <a:cs typeface="Times New Roman"/>
              </a:rPr>
              <a:t>плохое </a:t>
            </a:r>
            <a:r>
              <a:rPr sz="1800" spc="10" dirty="0">
                <a:latin typeface="Times New Roman"/>
                <a:cs typeface="Times New Roman"/>
              </a:rPr>
              <a:t>настроение, </a:t>
            </a:r>
            <a:r>
              <a:rPr sz="1800" dirty="0">
                <a:latin typeface="Times New Roman"/>
                <a:cs typeface="Times New Roman"/>
              </a:rPr>
              <a:t>болел </a:t>
            </a:r>
            <a:r>
              <a:rPr sz="1800" spc="-10" dirty="0">
                <a:latin typeface="Times New Roman"/>
                <a:cs typeface="Times New Roman"/>
              </a:rPr>
              <a:t>зуб, </a:t>
            </a:r>
            <a:r>
              <a:rPr sz="1800" spc="-5" dirty="0">
                <a:latin typeface="Times New Roman"/>
                <a:cs typeface="Times New Roman"/>
              </a:rPr>
              <a:t>кто-то </a:t>
            </a:r>
            <a:r>
              <a:rPr sz="1800" spc="5" dirty="0">
                <a:latin typeface="Times New Roman"/>
                <a:cs typeface="Times New Roman"/>
              </a:rPr>
              <a:t>обидел, не купили </a:t>
            </a:r>
            <a:r>
              <a:rPr sz="1800" spc="-5" dirty="0">
                <a:latin typeface="Times New Roman"/>
                <a:cs typeface="Times New Roman"/>
              </a:rPr>
              <a:t>новую  </a:t>
            </a:r>
            <a:r>
              <a:rPr sz="1800" spc="-20" dirty="0">
                <a:latin typeface="Times New Roman"/>
                <a:cs typeface="Times New Roman"/>
              </a:rPr>
              <a:t>игрушку. </a:t>
            </a:r>
            <a:r>
              <a:rPr sz="1800" spc="10" dirty="0">
                <a:latin typeface="Times New Roman"/>
                <a:cs typeface="Times New Roman"/>
              </a:rPr>
              <a:t>У </a:t>
            </a:r>
            <a:r>
              <a:rPr sz="1800" spc="-5" dirty="0">
                <a:latin typeface="Times New Roman"/>
                <a:cs typeface="Times New Roman"/>
              </a:rPr>
              <a:t>педагога </a:t>
            </a:r>
            <a:r>
              <a:rPr sz="1800" spc="5" dirty="0">
                <a:latin typeface="Times New Roman"/>
                <a:cs typeface="Times New Roman"/>
              </a:rPr>
              <a:t>в </a:t>
            </a:r>
            <a:r>
              <a:rPr sz="1800" dirty="0">
                <a:latin typeface="Times New Roman"/>
                <a:cs typeface="Times New Roman"/>
              </a:rPr>
              <a:t>руках красивая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палочка-выручалочка.</a:t>
            </a:r>
            <a:endParaRPr sz="1800">
              <a:latin typeface="Times New Roman"/>
              <a:cs typeface="Times New Roman"/>
            </a:endParaRPr>
          </a:p>
          <a:p>
            <a:pPr marL="12700" marR="5080" indent="173355">
              <a:lnSpc>
                <a:spcPct val="101200"/>
              </a:lnSpc>
              <a:spcBef>
                <a:spcPts val="375"/>
              </a:spcBef>
            </a:pPr>
            <a:r>
              <a:rPr sz="1800" spc="-30" dirty="0">
                <a:latin typeface="Times New Roman"/>
                <a:cs typeface="Times New Roman"/>
              </a:rPr>
              <a:t>Когда </a:t>
            </a:r>
            <a:r>
              <a:rPr sz="1800" spc="5" dirty="0">
                <a:latin typeface="Times New Roman"/>
                <a:cs typeface="Times New Roman"/>
              </a:rPr>
              <a:t>первый </a:t>
            </a:r>
            <a:r>
              <a:rPr sz="1800" dirty="0">
                <a:latin typeface="Times New Roman"/>
                <a:cs typeface="Times New Roman"/>
              </a:rPr>
              <a:t>ребенок расскажет </a:t>
            </a:r>
            <a:r>
              <a:rPr sz="1800" spc="5" dirty="0">
                <a:latin typeface="Times New Roman"/>
                <a:cs typeface="Times New Roman"/>
              </a:rPr>
              <a:t>о </a:t>
            </a:r>
            <a:r>
              <a:rPr sz="1800" spc="10" dirty="0">
                <a:latin typeface="Times New Roman"/>
                <a:cs typeface="Times New Roman"/>
              </a:rPr>
              <a:t>своей </a:t>
            </a:r>
            <a:r>
              <a:rPr sz="1800" dirty="0">
                <a:latin typeface="Times New Roman"/>
                <a:cs typeface="Times New Roman"/>
              </a:rPr>
              <a:t>проблеме, </a:t>
            </a:r>
            <a:r>
              <a:rPr sz="1800" spc="-5" dirty="0">
                <a:latin typeface="Times New Roman"/>
                <a:cs typeface="Times New Roman"/>
              </a:rPr>
              <a:t>педагог </a:t>
            </a:r>
            <a:r>
              <a:rPr sz="1800" dirty="0">
                <a:latin typeface="Times New Roman"/>
                <a:cs typeface="Times New Roman"/>
              </a:rPr>
              <a:t>говорит: «Палочка-  выручалочка, помогай! </a:t>
            </a:r>
            <a:r>
              <a:rPr sz="1800" spc="5" dirty="0">
                <a:latin typeface="Times New Roman"/>
                <a:cs typeface="Times New Roman"/>
              </a:rPr>
              <a:t>Друга из </a:t>
            </a:r>
            <a:r>
              <a:rPr sz="1800" spc="-10" dirty="0">
                <a:latin typeface="Times New Roman"/>
                <a:cs typeface="Times New Roman"/>
              </a:rPr>
              <a:t>беды </a:t>
            </a:r>
            <a:r>
              <a:rPr sz="1800" spc="5" dirty="0">
                <a:latin typeface="Times New Roman"/>
                <a:cs typeface="Times New Roman"/>
              </a:rPr>
              <a:t>выручай!». </a:t>
            </a:r>
            <a:r>
              <a:rPr sz="1800" spc="-45" dirty="0">
                <a:latin typeface="Times New Roman"/>
                <a:cs typeface="Times New Roman"/>
              </a:rPr>
              <a:t>Тот </a:t>
            </a:r>
            <a:r>
              <a:rPr sz="1800" spc="5" dirty="0">
                <a:latin typeface="Times New Roman"/>
                <a:cs typeface="Times New Roman"/>
              </a:rPr>
              <a:t>из </a:t>
            </a:r>
            <a:r>
              <a:rPr sz="1800" dirty="0">
                <a:latin typeface="Times New Roman"/>
                <a:cs typeface="Times New Roman"/>
              </a:rPr>
              <a:t>детей, </a:t>
            </a:r>
            <a:r>
              <a:rPr sz="1800" spc="-10" dirty="0">
                <a:latin typeface="Times New Roman"/>
                <a:cs typeface="Times New Roman"/>
              </a:rPr>
              <a:t>кто </a:t>
            </a:r>
            <a:r>
              <a:rPr sz="1800" spc="-20" dirty="0">
                <a:latin typeface="Times New Roman"/>
                <a:cs typeface="Times New Roman"/>
              </a:rPr>
              <a:t>знает, </a:t>
            </a:r>
            <a:r>
              <a:rPr sz="1800" dirty="0">
                <a:latin typeface="Times New Roman"/>
                <a:cs typeface="Times New Roman"/>
              </a:rPr>
              <a:t>как  </a:t>
            </a:r>
            <a:r>
              <a:rPr sz="1800" spc="-10" dirty="0">
                <a:latin typeface="Times New Roman"/>
                <a:cs typeface="Times New Roman"/>
              </a:rPr>
              <a:t>помочь </a:t>
            </a:r>
            <a:r>
              <a:rPr sz="1800" dirty="0">
                <a:latin typeface="Times New Roman"/>
                <a:cs typeface="Times New Roman"/>
              </a:rPr>
              <a:t>другу </a:t>
            </a:r>
            <a:r>
              <a:rPr sz="1800" spc="5" dirty="0">
                <a:latin typeface="Times New Roman"/>
                <a:cs typeface="Times New Roman"/>
              </a:rPr>
              <a:t>в </a:t>
            </a:r>
            <a:r>
              <a:rPr sz="1800" spc="-10" dirty="0">
                <a:latin typeface="Times New Roman"/>
                <a:cs typeface="Times New Roman"/>
              </a:rPr>
              <a:t>беде, </a:t>
            </a:r>
            <a:r>
              <a:rPr sz="1800" dirty="0">
                <a:latin typeface="Times New Roman"/>
                <a:cs typeface="Times New Roman"/>
              </a:rPr>
              <a:t>поднимает </a:t>
            </a:r>
            <a:r>
              <a:rPr sz="1800" spc="-40" dirty="0">
                <a:latin typeface="Times New Roman"/>
                <a:cs typeface="Times New Roman"/>
              </a:rPr>
              <a:t>руку, </a:t>
            </a:r>
            <a:r>
              <a:rPr sz="1800" spc="10" dirty="0">
                <a:latin typeface="Times New Roman"/>
                <a:cs typeface="Times New Roman"/>
              </a:rPr>
              <a:t>и </a:t>
            </a:r>
            <a:r>
              <a:rPr sz="1800" spc="-5" dirty="0">
                <a:latin typeface="Times New Roman"/>
                <a:cs typeface="Times New Roman"/>
              </a:rPr>
              <a:t>педагог </a:t>
            </a:r>
            <a:r>
              <a:rPr sz="1800" dirty="0">
                <a:latin typeface="Times New Roman"/>
                <a:cs typeface="Times New Roman"/>
              </a:rPr>
              <a:t>передаёт </a:t>
            </a:r>
            <a:r>
              <a:rPr sz="1800" spc="5" dirty="0">
                <a:latin typeface="Times New Roman"/>
                <a:cs typeface="Times New Roman"/>
              </a:rPr>
              <a:t>ему </a:t>
            </a:r>
            <a:r>
              <a:rPr sz="1800" dirty="0">
                <a:latin typeface="Times New Roman"/>
                <a:cs typeface="Times New Roman"/>
              </a:rPr>
              <a:t>палочку-  </a:t>
            </a:r>
            <a:r>
              <a:rPr sz="1800" spc="-15" dirty="0">
                <a:latin typeface="Times New Roman"/>
                <a:cs typeface="Times New Roman"/>
              </a:rPr>
              <a:t>выручалочку. </a:t>
            </a:r>
            <a:r>
              <a:rPr sz="1800" spc="-5" dirty="0">
                <a:latin typeface="Times New Roman"/>
                <a:cs typeface="Times New Roman"/>
              </a:rPr>
              <a:t>Этот </a:t>
            </a:r>
            <a:r>
              <a:rPr sz="1800" dirty="0">
                <a:latin typeface="Times New Roman"/>
                <a:cs typeface="Times New Roman"/>
              </a:rPr>
              <a:t>ребенок </a:t>
            </a:r>
            <a:r>
              <a:rPr sz="1800" spc="5" dirty="0">
                <a:latin typeface="Times New Roman"/>
                <a:cs typeface="Times New Roman"/>
              </a:rPr>
              <a:t>прикасается </a:t>
            </a:r>
            <a:r>
              <a:rPr sz="1800" spc="-10" dirty="0">
                <a:latin typeface="Times New Roman"/>
                <a:cs typeface="Times New Roman"/>
              </a:rPr>
              <a:t>палочкой </a:t>
            </a:r>
            <a:r>
              <a:rPr sz="1800" spc="5" dirty="0">
                <a:latin typeface="Times New Roman"/>
                <a:cs typeface="Times New Roman"/>
              </a:rPr>
              <a:t>к своему </a:t>
            </a:r>
            <a:r>
              <a:rPr sz="1800" dirty="0">
                <a:latin typeface="Times New Roman"/>
                <a:cs typeface="Times New Roman"/>
              </a:rPr>
              <a:t>другу </a:t>
            </a:r>
            <a:r>
              <a:rPr sz="1800" spc="10" dirty="0">
                <a:latin typeface="Times New Roman"/>
                <a:cs typeface="Times New Roman"/>
              </a:rPr>
              <a:t>и </a:t>
            </a:r>
            <a:r>
              <a:rPr sz="1800" spc="-10" dirty="0">
                <a:latin typeface="Times New Roman"/>
                <a:cs typeface="Times New Roman"/>
              </a:rPr>
              <a:t>рассказывает,  </a:t>
            </a:r>
            <a:r>
              <a:rPr sz="1800" dirty="0">
                <a:latin typeface="Times New Roman"/>
                <a:cs typeface="Times New Roman"/>
              </a:rPr>
              <a:t>как можно </a:t>
            </a:r>
            <a:r>
              <a:rPr sz="1800" spc="-10" dirty="0">
                <a:latin typeface="Times New Roman"/>
                <a:cs typeface="Times New Roman"/>
              </a:rPr>
              <a:t>помочь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40" dirty="0">
                <a:latin typeface="Times New Roman"/>
                <a:cs typeface="Times New Roman"/>
              </a:rPr>
              <a:t>ему.</a:t>
            </a:r>
            <a:endParaRPr sz="1800">
              <a:latin typeface="Times New Roman"/>
              <a:cs typeface="Times New Roman"/>
            </a:endParaRPr>
          </a:p>
          <a:p>
            <a:pPr marL="12700" marR="118745" indent="173355">
              <a:lnSpc>
                <a:spcPct val="101400"/>
              </a:lnSpc>
              <a:spcBef>
                <a:spcPts val="360"/>
              </a:spcBef>
            </a:pPr>
            <a:r>
              <a:rPr sz="1800" spc="5" dirty="0">
                <a:latin typeface="Times New Roman"/>
                <a:cs typeface="Times New Roman"/>
              </a:rPr>
              <a:t>Если </a:t>
            </a:r>
            <a:r>
              <a:rPr sz="1800" spc="-5" dirty="0">
                <a:latin typeface="Times New Roman"/>
                <a:cs typeface="Times New Roman"/>
              </a:rPr>
              <a:t>никто </a:t>
            </a:r>
            <a:r>
              <a:rPr sz="1800" spc="5" dirty="0">
                <a:latin typeface="Times New Roman"/>
                <a:cs typeface="Times New Roman"/>
              </a:rPr>
              <a:t>из </a:t>
            </a:r>
            <a:r>
              <a:rPr sz="1800" dirty="0">
                <a:latin typeface="Times New Roman"/>
                <a:cs typeface="Times New Roman"/>
              </a:rPr>
              <a:t>детей </a:t>
            </a:r>
            <a:r>
              <a:rPr sz="1800" spc="5" dirty="0">
                <a:latin typeface="Times New Roman"/>
                <a:cs typeface="Times New Roman"/>
              </a:rPr>
              <a:t>не </a:t>
            </a:r>
            <a:r>
              <a:rPr sz="1800" spc="-20" dirty="0">
                <a:latin typeface="Times New Roman"/>
                <a:cs typeface="Times New Roman"/>
              </a:rPr>
              <a:t>знает, </a:t>
            </a:r>
            <a:r>
              <a:rPr sz="1800" dirty="0">
                <a:latin typeface="Times New Roman"/>
                <a:cs typeface="Times New Roman"/>
              </a:rPr>
              <a:t>как </a:t>
            </a:r>
            <a:r>
              <a:rPr sz="1800" spc="-10" dirty="0">
                <a:latin typeface="Times New Roman"/>
                <a:cs typeface="Times New Roman"/>
              </a:rPr>
              <a:t>помочь </a:t>
            </a:r>
            <a:r>
              <a:rPr sz="1800" spc="5" dirty="0">
                <a:latin typeface="Times New Roman"/>
                <a:cs typeface="Times New Roman"/>
              </a:rPr>
              <a:t>своим </a:t>
            </a:r>
            <a:r>
              <a:rPr sz="1800" dirty="0">
                <a:latin typeface="Times New Roman"/>
                <a:cs typeface="Times New Roman"/>
              </a:rPr>
              <a:t>друзьям, </a:t>
            </a:r>
            <a:r>
              <a:rPr sz="1800" spc="-5" dirty="0">
                <a:latin typeface="Times New Roman"/>
                <a:cs typeface="Times New Roman"/>
              </a:rPr>
              <a:t>педагог </a:t>
            </a:r>
            <a:r>
              <a:rPr sz="1800" spc="15" dirty="0">
                <a:latin typeface="Times New Roman"/>
                <a:cs typeface="Times New Roman"/>
              </a:rPr>
              <a:t>сам  </a:t>
            </a:r>
            <a:r>
              <a:rPr sz="1800" spc="5" dirty="0">
                <a:latin typeface="Times New Roman"/>
                <a:cs typeface="Times New Roman"/>
              </a:rPr>
              <a:t>прикасается </a:t>
            </a:r>
            <a:r>
              <a:rPr sz="1800" spc="-5" dirty="0">
                <a:latin typeface="Times New Roman"/>
                <a:cs typeface="Times New Roman"/>
              </a:rPr>
              <a:t>палочкой-выручалочкой </a:t>
            </a:r>
            <a:r>
              <a:rPr sz="1800" spc="5" dirty="0">
                <a:latin typeface="Times New Roman"/>
                <a:cs typeface="Times New Roman"/>
              </a:rPr>
              <a:t>к </a:t>
            </a:r>
            <a:r>
              <a:rPr sz="1800" spc="-10" dirty="0">
                <a:latin typeface="Times New Roman"/>
                <a:cs typeface="Times New Roman"/>
              </a:rPr>
              <a:t>тому </a:t>
            </a:r>
            <a:r>
              <a:rPr sz="1800" spc="5" dirty="0">
                <a:latin typeface="Times New Roman"/>
                <a:cs typeface="Times New Roman"/>
              </a:rPr>
              <a:t>или </a:t>
            </a:r>
            <a:r>
              <a:rPr sz="1800" dirty="0">
                <a:latin typeface="Times New Roman"/>
                <a:cs typeface="Times New Roman"/>
              </a:rPr>
              <a:t>иному человеку </a:t>
            </a:r>
            <a:r>
              <a:rPr sz="1800" spc="10" dirty="0">
                <a:latin typeface="Times New Roman"/>
                <a:cs typeface="Times New Roman"/>
              </a:rPr>
              <a:t>и </a:t>
            </a:r>
            <a:r>
              <a:rPr sz="1800" dirty="0">
                <a:latin typeface="Times New Roman"/>
                <a:cs typeface="Times New Roman"/>
              </a:rPr>
              <a:t>рассказывает  детям, как можно выручить друга </a:t>
            </a:r>
            <a:r>
              <a:rPr sz="1800" spc="5" dirty="0">
                <a:latin typeface="Times New Roman"/>
                <a:cs typeface="Times New Roman"/>
              </a:rPr>
              <a:t>из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беды.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6261" y="497776"/>
            <a:ext cx="708215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Игра </a:t>
            </a:r>
            <a:r>
              <a:rPr sz="4400" spc="5" dirty="0">
                <a:solidFill>
                  <a:srgbClr val="E36B09"/>
                </a:solidFill>
                <a:latin typeface="Arial"/>
                <a:cs typeface="Arial"/>
              </a:rPr>
              <a:t>«Научи</a:t>
            </a:r>
            <a:r>
              <a:rPr sz="4400" spc="-65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spc="-15" dirty="0">
                <a:solidFill>
                  <a:srgbClr val="E36B09"/>
                </a:solidFill>
                <a:latin typeface="Arial"/>
                <a:cs typeface="Arial"/>
              </a:rPr>
              <a:t>послушанию»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378460" indent="213995">
              <a:lnSpc>
                <a:spcPct val="101000"/>
              </a:lnSpc>
              <a:spcBef>
                <a:spcPts val="90"/>
              </a:spcBef>
            </a:pPr>
            <a:r>
              <a:rPr sz="2250" b="1" spc="5" dirty="0">
                <a:solidFill>
                  <a:srgbClr val="6F2F9F"/>
                </a:solidFill>
                <a:latin typeface="Times New Roman"/>
                <a:cs typeface="Times New Roman"/>
              </a:rPr>
              <a:t>Цель: </a:t>
            </a:r>
            <a:r>
              <a:rPr sz="2250" spc="-5" dirty="0"/>
              <a:t>развивать </a:t>
            </a:r>
            <a:r>
              <a:rPr sz="2250" spc="10" dirty="0"/>
              <a:t>у </a:t>
            </a:r>
            <a:r>
              <a:rPr sz="2250" spc="5" dirty="0"/>
              <a:t>детей </a:t>
            </a:r>
            <a:r>
              <a:rPr sz="2250" dirty="0"/>
              <a:t>умение </a:t>
            </a:r>
            <a:r>
              <a:rPr sz="2250" spc="-15" dirty="0"/>
              <a:t>находить </a:t>
            </a:r>
            <a:r>
              <a:rPr sz="2250" spc="-30" dirty="0"/>
              <a:t>выход </a:t>
            </a:r>
            <a:r>
              <a:rPr sz="2250" spc="5" dirty="0"/>
              <a:t>из  </a:t>
            </a:r>
            <a:r>
              <a:rPr sz="2250" dirty="0"/>
              <a:t>создавшейся проблемной ситуации, </a:t>
            </a:r>
            <a:r>
              <a:rPr sz="2250" spc="5" dirty="0"/>
              <a:t>учить быть  </a:t>
            </a:r>
            <a:r>
              <a:rPr sz="2250" spc="10" dirty="0"/>
              <a:t>осмотрительным, </a:t>
            </a:r>
            <a:r>
              <a:rPr sz="2250" dirty="0"/>
              <a:t>внимательным; воспитывать </a:t>
            </a:r>
            <a:r>
              <a:rPr sz="2250" spc="10" dirty="0"/>
              <a:t>уверенность </a:t>
            </a:r>
            <a:r>
              <a:rPr sz="2250" spc="5" dirty="0"/>
              <a:t>в  себе.</a:t>
            </a:r>
            <a:endParaRPr sz="2250">
              <a:latin typeface="Times New Roman"/>
              <a:cs typeface="Times New Roman"/>
            </a:endParaRPr>
          </a:p>
          <a:p>
            <a:pPr marL="12700" marR="73660" indent="286385">
              <a:lnSpc>
                <a:spcPct val="101099"/>
              </a:lnSpc>
              <a:spcBef>
                <a:spcPts val="450"/>
              </a:spcBef>
            </a:pPr>
            <a:r>
              <a:rPr sz="2250" b="1" dirty="0">
                <a:solidFill>
                  <a:srgbClr val="6F2F9F"/>
                </a:solidFill>
                <a:latin typeface="Times New Roman"/>
                <a:cs typeface="Times New Roman"/>
              </a:rPr>
              <a:t>Материал: картинки </a:t>
            </a:r>
            <a:r>
              <a:rPr sz="2250" b="1" spc="5" dirty="0">
                <a:solidFill>
                  <a:srgbClr val="6F2F9F"/>
                </a:solidFill>
                <a:latin typeface="Times New Roman"/>
                <a:cs typeface="Times New Roman"/>
              </a:rPr>
              <a:t>или книжки </a:t>
            </a:r>
            <a:r>
              <a:rPr sz="2250" b="1" dirty="0">
                <a:solidFill>
                  <a:srgbClr val="6F2F9F"/>
                </a:solidFill>
                <a:latin typeface="Times New Roman"/>
                <a:cs typeface="Times New Roman"/>
              </a:rPr>
              <a:t>сказки </a:t>
            </a:r>
            <a:r>
              <a:rPr sz="2250" spc="5" dirty="0"/>
              <a:t>«Красная  </a:t>
            </a:r>
            <a:r>
              <a:rPr sz="2250" spc="-10" dirty="0"/>
              <a:t>Шапочка», </a:t>
            </a:r>
            <a:r>
              <a:rPr sz="2250" dirty="0"/>
              <a:t>«Волк </a:t>
            </a:r>
            <a:r>
              <a:rPr sz="2250" spc="10" dirty="0"/>
              <a:t>и семеро </a:t>
            </a:r>
            <a:r>
              <a:rPr sz="2250" spc="-10" dirty="0"/>
              <a:t>козлят»; </a:t>
            </a:r>
            <a:r>
              <a:rPr sz="2250" spc="5" dirty="0"/>
              <a:t>«Заинькина </a:t>
            </a:r>
            <a:r>
              <a:rPr sz="2250" spc="-10" dirty="0"/>
              <a:t>избушка» </a:t>
            </a:r>
            <a:r>
              <a:rPr sz="2250" spc="10" dirty="0"/>
              <a:t>и</a:t>
            </a:r>
            <a:r>
              <a:rPr sz="2250" spc="40" dirty="0"/>
              <a:t> </a:t>
            </a:r>
            <a:r>
              <a:rPr sz="2250" spc="-40" dirty="0"/>
              <a:t>т.д.</a:t>
            </a:r>
            <a:endParaRPr sz="2250">
              <a:latin typeface="Times New Roman"/>
              <a:cs typeface="Times New Roman"/>
            </a:endParaRPr>
          </a:p>
          <a:p>
            <a:pPr marL="12700" marR="5080" indent="213995">
              <a:lnSpc>
                <a:spcPct val="101000"/>
              </a:lnSpc>
              <a:spcBef>
                <a:spcPts val="455"/>
              </a:spcBef>
            </a:pPr>
            <a:r>
              <a:rPr sz="2250" b="1" spc="-35" dirty="0">
                <a:solidFill>
                  <a:srgbClr val="6F2F9F"/>
                </a:solidFill>
                <a:latin typeface="Times New Roman"/>
                <a:cs typeface="Times New Roman"/>
              </a:rPr>
              <a:t>Ход </a:t>
            </a:r>
            <a:r>
              <a:rPr sz="2250" b="1" spc="5" dirty="0">
                <a:solidFill>
                  <a:srgbClr val="6F2F9F"/>
                </a:solidFill>
                <a:latin typeface="Times New Roman"/>
                <a:cs typeface="Times New Roman"/>
              </a:rPr>
              <a:t>игры: </a:t>
            </a:r>
            <a:r>
              <a:rPr sz="2250" spc="5" dirty="0"/>
              <a:t>Воспитатель </a:t>
            </a:r>
            <a:r>
              <a:rPr sz="2250" dirty="0"/>
              <a:t>предлагает </a:t>
            </a:r>
            <a:r>
              <a:rPr sz="2250" spc="5" dirty="0"/>
              <a:t>иллюстрации или книжки,  </a:t>
            </a:r>
            <a:r>
              <a:rPr sz="2250" spc="-35" dirty="0"/>
              <a:t>где </a:t>
            </a:r>
            <a:r>
              <a:rPr sz="2250" spc="10" dirty="0"/>
              <a:t>непослушание </a:t>
            </a:r>
            <a:r>
              <a:rPr sz="2250" spc="5" dirty="0"/>
              <a:t>привело </a:t>
            </a:r>
            <a:r>
              <a:rPr sz="2250" spc="10" dirty="0"/>
              <a:t>к </a:t>
            </a:r>
            <a:r>
              <a:rPr sz="2250" spc="-5" dirty="0"/>
              <a:t>беде: </a:t>
            </a:r>
            <a:r>
              <a:rPr sz="2250" spc="5" dirty="0"/>
              <a:t>Вариант1: </a:t>
            </a:r>
            <a:r>
              <a:rPr sz="2250" dirty="0"/>
              <a:t>Ребёнок </a:t>
            </a:r>
            <a:r>
              <a:rPr sz="2250" spc="-5" dirty="0"/>
              <a:t>должен  указать </a:t>
            </a:r>
            <a:r>
              <a:rPr sz="2250" spc="5" dirty="0"/>
              <a:t>на </a:t>
            </a:r>
            <a:r>
              <a:rPr sz="2250" dirty="0"/>
              <a:t>ошибку </a:t>
            </a:r>
            <a:r>
              <a:rPr sz="2250" spc="-10" dirty="0"/>
              <a:t>героя </a:t>
            </a:r>
            <a:r>
              <a:rPr sz="2250" spc="10" dirty="0"/>
              <a:t>и </a:t>
            </a:r>
            <a:r>
              <a:rPr sz="2250" spc="-5" dirty="0"/>
              <a:t>то, как </a:t>
            </a:r>
            <a:r>
              <a:rPr sz="2250" spc="10" dirty="0"/>
              <a:t>он </a:t>
            </a:r>
            <a:r>
              <a:rPr sz="2250" spc="-5" dirty="0"/>
              <a:t>должен </a:t>
            </a:r>
            <a:r>
              <a:rPr sz="2250" spc="-40" dirty="0"/>
              <a:t>будет </a:t>
            </a:r>
            <a:r>
              <a:rPr sz="2250" spc="10" dirty="0"/>
              <a:t>поступить  </a:t>
            </a:r>
            <a:r>
              <a:rPr sz="2250" spc="5" dirty="0"/>
              <a:t>правильно.</a:t>
            </a:r>
            <a:endParaRPr sz="2250">
              <a:latin typeface="Times New Roman"/>
              <a:cs typeface="Times New Roman"/>
            </a:endParaRPr>
          </a:p>
          <a:p>
            <a:pPr marL="12700" marR="767080" indent="286385">
              <a:lnSpc>
                <a:spcPct val="101099"/>
              </a:lnSpc>
              <a:spcBef>
                <a:spcPts val="450"/>
              </a:spcBef>
            </a:pPr>
            <a:r>
              <a:rPr sz="2250" spc="5" dirty="0">
                <a:solidFill>
                  <a:srgbClr val="6F2F9F"/>
                </a:solidFill>
              </a:rPr>
              <a:t>Вариант2: </a:t>
            </a:r>
            <a:r>
              <a:rPr sz="2250" dirty="0"/>
              <a:t>Ребёнок </a:t>
            </a:r>
            <a:r>
              <a:rPr sz="2250" spc="-5" dirty="0"/>
              <a:t>должен рассказать </a:t>
            </a:r>
            <a:r>
              <a:rPr sz="2250" spc="10" dirty="0"/>
              <a:t>о </a:t>
            </a:r>
            <a:r>
              <a:rPr sz="2250" spc="-5" dirty="0"/>
              <a:t>новом </a:t>
            </a:r>
            <a:r>
              <a:rPr sz="2250" dirty="0"/>
              <a:t>варианте  </a:t>
            </a:r>
            <a:r>
              <a:rPr sz="2250" spc="5" dirty="0"/>
              <a:t>развития </a:t>
            </a:r>
            <a:r>
              <a:rPr sz="2250" spc="-5" dirty="0"/>
              <a:t>сюжета </a:t>
            </a:r>
            <a:r>
              <a:rPr sz="2250" spc="5" dirty="0"/>
              <a:t>«исправленной»</a:t>
            </a:r>
            <a:r>
              <a:rPr sz="2250" spc="-10" dirty="0"/>
              <a:t> </a:t>
            </a:r>
            <a:r>
              <a:rPr sz="2250" dirty="0"/>
              <a:t>сказки.</a:t>
            </a:r>
            <a:endParaRPr sz="225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8736" y="497776"/>
            <a:ext cx="787209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Игра </a:t>
            </a:r>
            <a:r>
              <a:rPr sz="4400" spc="-10" dirty="0">
                <a:solidFill>
                  <a:srgbClr val="E36B09"/>
                </a:solidFill>
                <a:latin typeface="Arial"/>
                <a:cs typeface="Arial"/>
              </a:rPr>
              <a:t>«Дом, </a:t>
            </a:r>
            <a:r>
              <a:rPr sz="4400" spc="-5" dirty="0">
                <a:solidFill>
                  <a:srgbClr val="E36B09"/>
                </a:solidFill>
                <a:latin typeface="Arial"/>
                <a:cs typeface="Arial"/>
              </a:rPr>
              <a:t>в </a:t>
            </a:r>
            <a:r>
              <a:rPr sz="4400" spc="-10" dirty="0">
                <a:solidFill>
                  <a:srgbClr val="E36B09"/>
                </a:solidFill>
                <a:latin typeface="Arial"/>
                <a:cs typeface="Arial"/>
              </a:rPr>
              <a:t>котором </a:t>
            </a:r>
            <a:r>
              <a:rPr sz="4400" dirty="0">
                <a:solidFill>
                  <a:srgbClr val="E36B09"/>
                </a:solidFill>
                <a:latin typeface="Arial"/>
                <a:cs typeface="Arial"/>
              </a:rPr>
              <a:t>я</a:t>
            </a:r>
            <a:r>
              <a:rPr sz="4400" spc="-25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spc="-5" dirty="0">
                <a:solidFill>
                  <a:srgbClr val="E36B09"/>
                </a:solidFill>
                <a:latin typeface="Arial"/>
                <a:cs typeface="Arial"/>
              </a:rPr>
              <a:t>живу»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46990" indent="213995">
              <a:lnSpc>
                <a:spcPct val="101000"/>
              </a:lnSpc>
              <a:spcBef>
                <a:spcPts val="90"/>
              </a:spcBef>
            </a:pPr>
            <a:r>
              <a:rPr sz="2250" b="1" spc="5" dirty="0">
                <a:solidFill>
                  <a:srgbClr val="6F2F9F"/>
                </a:solidFill>
                <a:latin typeface="Times New Roman"/>
                <a:cs typeface="Times New Roman"/>
              </a:rPr>
              <a:t>Цели: </a:t>
            </a:r>
            <a:r>
              <a:rPr sz="2250" spc="-5" dirty="0"/>
              <a:t>формировать </a:t>
            </a:r>
            <a:r>
              <a:rPr sz="2250" spc="10" dirty="0"/>
              <a:t>у </a:t>
            </a:r>
            <a:r>
              <a:rPr sz="2250" spc="5" dirty="0"/>
              <a:t>детей </a:t>
            </a:r>
            <a:r>
              <a:rPr sz="2250" spc="-5" dirty="0"/>
              <a:t>конкретное </a:t>
            </a:r>
            <a:r>
              <a:rPr sz="2250" dirty="0"/>
              <a:t>представление </a:t>
            </a:r>
            <a:r>
              <a:rPr sz="2250" spc="10" dirty="0"/>
              <a:t>о </a:t>
            </a:r>
            <a:r>
              <a:rPr sz="2250" spc="-5" dirty="0"/>
              <a:t>доме,  </a:t>
            </a:r>
            <a:r>
              <a:rPr sz="2250" spc="-10" dirty="0"/>
              <a:t>как </a:t>
            </a:r>
            <a:r>
              <a:rPr sz="2250" spc="10" dirty="0"/>
              <a:t>о </a:t>
            </a:r>
            <a:r>
              <a:rPr sz="2250" spc="5" dirty="0"/>
              <a:t>жилище, </a:t>
            </a:r>
            <a:r>
              <a:rPr sz="2250" spc="-15" dirty="0"/>
              <a:t>которое </a:t>
            </a:r>
            <a:r>
              <a:rPr sz="2250" spc="10" dirty="0"/>
              <a:t>спасает </a:t>
            </a:r>
            <a:r>
              <a:rPr sz="2250" spc="-10" dirty="0"/>
              <a:t>от </a:t>
            </a:r>
            <a:r>
              <a:rPr sz="2250" spc="5" dirty="0"/>
              <a:t>ненастья; а </a:t>
            </a:r>
            <a:r>
              <a:rPr sz="2250" dirty="0"/>
              <a:t>также более </a:t>
            </a:r>
            <a:r>
              <a:rPr sz="2250" spc="5" dirty="0"/>
              <a:t>общее  </a:t>
            </a:r>
            <a:r>
              <a:rPr sz="2250" dirty="0"/>
              <a:t>представление, </a:t>
            </a:r>
            <a:r>
              <a:rPr sz="2250" spc="-5" dirty="0"/>
              <a:t>что </a:t>
            </a:r>
            <a:r>
              <a:rPr sz="2250" spc="-10" dirty="0"/>
              <a:t>дом </a:t>
            </a:r>
            <a:r>
              <a:rPr sz="2250" spc="10" dirty="0"/>
              <a:t>– </a:t>
            </a:r>
            <a:r>
              <a:rPr sz="2250" spc="-5" dirty="0"/>
              <a:t>это </a:t>
            </a:r>
            <a:r>
              <a:rPr sz="2250" spc="10" dirty="0"/>
              <a:t>место, </a:t>
            </a:r>
            <a:r>
              <a:rPr sz="2250" spc="-35" dirty="0"/>
              <a:t>где </a:t>
            </a:r>
            <a:r>
              <a:rPr sz="2250" spc="-10" dirty="0"/>
              <a:t>живут </a:t>
            </a:r>
            <a:r>
              <a:rPr sz="2250" spc="-5" dirty="0"/>
              <a:t>близкие </a:t>
            </a:r>
            <a:r>
              <a:rPr sz="2250" spc="-20" dirty="0"/>
              <a:t>люди,  которые </a:t>
            </a:r>
            <a:r>
              <a:rPr sz="2250" dirty="0"/>
              <a:t>заботятся </a:t>
            </a:r>
            <a:r>
              <a:rPr sz="2250" spc="-5" dirty="0"/>
              <a:t>друг </a:t>
            </a:r>
            <a:r>
              <a:rPr sz="2250" spc="10" dirty="0"/>
              <a:t>о</a:t>
            </a:r>
            <a:r>
              <a:rPr sz="2250" spc="25" dirty="0"/>
              <a:t> </a:t>
            </a:r>
            <a:r>
              <a:rPr sz="2250" spc="-5" dirty="0"/>
              <a:t>друге.</a:t>
            </a:r>
            <a:endParaRPr sz="2250">
              <a:latin typeface="Times New Roman"/>
              <a:cs typeface="Times New Roman"/>
            </a:endParaRPr>
          </a:p>
          <a:p>
            <a:pPr marL="12700" marR="377825" indent="213995">
              <a:lnSpc>
                <a:spcPct val="101099"/>
              </a:lnSpc>
              <a:spcBef>
                <a:spcPts val="450"/>
              </a:spcBef>
            </a:pPr>
            <a:r>
              <a:rPr sz="2250" b="1" dirty="0">
                <a:solidFill>
                  <a:srgbClr val="6F2F9F"/>
                </a:solidFill>
                <a:latin typeface="Times New Roman"/>
                <a:cs typeface="Times New Roman"/>
              </a:rPr>
              <a:t>Материал: </a:t>
            </a:r>
            <a:r>
              <a:rPr sz="2250" spc="5" dirty="0"/>
              <a:t>стены из </a:t>
            </a:r>
            <a:r>
              <a:rPr sz="2250" spc="-10" dirty="0"/>
              <a:t>картона </a:t>
            </a:r>
            <a:r>
              <a:rPr sz="2250" spc="5" dirty="0"/>
              <a:t>с проёмами для </a:t>
            </a:r>
            <a:r>
              <a:rPr sz="2250" spc="-25" dirty="0"/>
              <a:t>окон </a:t>
            </a:r>
            <a:r>
              <a:rPr sz="2250" spc="10" dirty="0"/>
              <a:t>и </a:t>
            </a:r>
            <a:r>
              <a:rPr sz="2250" spc="5" dirty="0"/>
              <a:t>дверей,  рисунок</a:t>
            </a:r>
            <a:r>
              <a:rPr sz="2250" spc="-15" dirty="0"/>
              <a:t> </a:t>
            </a:r>
            <a:r>
              <a:rPr sz="2250" spc="-5" dirty="0"/>
              <a:t>дома.</a:t>
            </a:r>
            <a:endParaRPr sz="2250">
              <a:latin typeface="Times New Roman"/>
              <a:cs typeface="Times New Roman"/>
            </a:endParaRPr>
          </a:p>
          <a:p>
            <a:pPr marL="12700" marR="5080" indent="213995">
              <a:lnSpc>
                <a:spcPct val="101000"/>
              </a:lnSpc>
              <a:spcBef>
                <a:spcPts val="455"/>
              </a:spcBef>
            </a:pPr>
            <a:r>
              <a:rPr sz="2250" b="1" spc="-35" dirty="0">
                <a:solidFill>
                  <a:srgbClr val="6F2F9F"/>
                </a:solidFill>
                <a:latin typeface="Times New Roman"/>
                <a:cs typeface="Times New Roman"/>
              </a:rPr>
              <a:t>Ход </a:t>
            </a:r>
            <a:r>
              <a:rPr sz="2250" b="1" spc="5" dirty="0">
                <a:solidFill>
                  <a:srgbClr val="6F2F9F"/>
                </a:solidFill>
                <a:latin typeface="Times New Roman"/>
                <a:cs typeface="Times New Roman"/>
              </a:rPr>
              <a:t>игры: </a:t>
            </a:r>
            <a:r>
              <a:rPr sz="2250" spc="5" dirty="0"/>
              <a:t>рассмотреть </a:t>
            </a:r>
            <a:r>
              <a:rPr sz="2250" dirty="0"/>
              <a:t>рисунок </a:t>
            </a:r>
            <a:r>
              <a:rPr sz="2250" spc="-10" dirty="0"/>
              <a:t>дома </a:t>
            </a:r>
            <a:r>
              <a:rPr sz="2250" spc="5" dirty="0"/>
              <a:t>-Для </a:t>
            </a:r>
            <a:r>
              <a:rPr sz="2250" spc="-10" dirty="0"/>
              <a:t>чего </a:t>
            </a:r>
            <a:r>
              <a:rPr sz="2250" dirty="0"/>
              <a:t>нужна </a:t>
            </a:r>
            <a:r>
              <a:rPr sz="2250" spc="10" dirty="0"/>
              <a:t>крыша?  </a:t>
            </a:r>
            <a:r>
              <a:rPr sz="2250" spc="5" dirty="0"/>
              <a:t>(Защищает </a:t>
            </a:r>
            <a:r>
              <a:rPr sz="2250" spc="-10" dirty="0"/>
              <a:t>от </a:t>
            </a:r>
            <a:r>
              <a:rPr sz="2250" spc="5" dirty="0"/>
              <a:t>снега </a:t>
            </a:r>
            <a:r>
              <a:rPr sz="2250" spc="10" dirty="0"/>
              <a:t>и </a:t>
            </a:r>
            <a:r>
              <a:rPr sz="2250" spc="-5" dirty="0"/>
              <a:t>дождя) </a:t>
            </a:r>
            <a:r>
              <a:rPr sz="2250" spc="5" dirty="0"/>
              <a:t>-Для </a:t>
            </a:r>
            <a:r>
              <a:rPr sz="2250" spc="-10" dirty="0"/>
              <a:t>чего </a:t>
            </a:r>
            <a:r>
              <a:rPr sz="2250" spc="5" dirty="0"/>
              <a:t>нужны стены? окна?  (Защищают </a:t>
            </a:r>
            <a:r>
              <a:rPr sz="2250" spc="-10" dirty="0"/>
              <a:t>от </a:t>
            </a:r>
            <a:r>
              <a:rPr sz="2250" spc="5" dirty="0"/>
              <a:t>снега, </a:t>
            </a:r>
            <a:r>
              <a:rPr sz="2250" spc="-25" dirty="0"/>
              <a:t>холода, </a:t>
            </a:r>
            <a:r>
              <a:rPr sz="2250" spc="-5" dirty="0"/>
              <a:t>дождя) Предложить </a:t>
            </a:r>
            <a:r>
              <a:rPr sz="2250" spc="15" dirty="0"/>
              <a:t>составить </a:t>
            </a:r>
            <a:r>
              <a:rPr sz="2250" spc="-10" dirty="0"/>
              <a:t>дом  </a:t>
            </a:r>
            <a:r>
              <a:rPr sz="2250" spc="5" dirty="0"/>
              <a:t>из частей: </a:t>
            </a:r>
            <a:r>
              <a:rPr sz="2250" spc="-25" dirty="0"/>
              <a:t>-Кто </a:t>
            </a:r>
            <a:r>
              <a:rPr sz="2250" spc="-40" dirty="0"/>
              <a:t>будет </a:t>
            </a:r>
            <a:r>
              <a:rPr sz="2250" spc="10" dirty="0"/>
              <a:t>жить </a:t>
            </a:r>
            <a:r>
              <a:rPr sz="2250" spc="5" dirty="0"/>
              <a:t>в твоём </a:t>
            </a:r>
            <a:r>
              <a:rPr sz="2250" dirty="0"/>
              <a:t>доме? </a:t>
            </a:r>
            <a:r>
              <a:rPr sz="2250" spc="-5" dirty="0"/>
              <a:t>Как </a:t>
            </a:r>
            <a:r>
              <a:rPr sz="2250" spc="-10" dirty="0"/>
              <a:t>зовут </a:t>
            </a:r>
            <a:r>
              <a:rPr sz="2250" spc="5" dirty="0"/>
              <a:t>твою маму  </a:t>
            </a:r>
            <a:r>
              <a:rPr sz="2250" spc="-40" dirty="0"/>
              <a:t>(папу, </a:t>
            </a:r>
            <a:r>
              <a:rPr sz="2250" spc="-35" dirty="0"/>
              <a:t>бабушку, </a:t>
            </a:r>
            <a:r>
              <a:rPr sz="2250" dirty="0"/>
              <a:t>дедушку? </a:t>
            </a:r>
            <a:r>
              <a:rPr sz="2250" spc="5" dirty="0"/>
              <a:t>-А </a:t>
            </a:r>
            <a:r>
              <a:rPr sz="2250" spc="10" dirty="0"/>
              <a:t>у </a:t>
            </a:r>
            <a:r>
              <a:rPr sz="2250" spc="-10" dirty="0"/>
              <a:t>тебя </a:t>
            </a:r>
            <a:r>
              <a:rPr sz="2250" spc="20" dirty="0"/>
              <a:t>есть </a:t>
            </a:r>
            <a:r>
              <a:rPr sz="2250" spc="-10" dirty="0"/>
              <a:t>брат </a:t>
            </a:r>
            <a:r>
              <a:rPr sz="2250" spc="5" dirty="0"/>
              <a:t>или </a:t>
            </a:r>
            <a:r>
              <a:rPr sz="2250" spc="20" dirty="0"/>
              <a:t>сестра? </a:t>
            </a:r>
            <a:r>
              <a:rPr sz="2250" dirty="0"/>
              <a:t>Как </a:t>
            </a:r>
            <a:r>
              <a:rPr sz="2250" spc="10" dirty="0"/>
              <a:t>их  </a:t>
            </a:r>
            <a:r>
              <a:rPr sz="2250" spc="-10" dirty="0"/>
              <a:t>зовут? </a:t>
            </a:r>
            <a:r>
              <a:rPr sz="2250" spc="5" dirty="0"/>
              <a:t>-По </a:t>
            </a:r>
            <a:r>
              <a:rPr sz="2250" spc="-25" dirty="0"/>
              <a:t>какому </a:t>
            </a:r>
            <a:r>
              <a:rPr sz="2250" spc="10" dirty="0"/>
              <a:t>адресу </a:t>
            </a:r>
            <a:r>
              <a:rPr sz="2250" spc="-10" dirty="0"/>
              <a:t>находится </a:t>
            </a:r>
            <a:r>
              <a:rPr sz="2250" spc="5" dirty="0"/>
              <a:t>твой</a:t>
            </a:r>
            <a:r>
              <a:rPr sz="2250" spc="10" dirty="0"/>
              <a:t> </a:t>
            </a:r>
            <a:r>
              <a:rPr sz="2250" spc="-5" dirty="0"/>
              <a:t>дом?</a:t>
            </a:r>
            <a:endParaRPr sz="22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11695" y="497776"/>
            <a:ext cx="75145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Игра </a:t>
            </a:r>
            <a:r>
              <a:rPr sz="4400" spc="-10" dirty="0">
                <a:solidFill>
                  <a:srgbClr val="E36B09"/>
                </a:solidFill>
                <a:latin typeface="Arial"/>
                <a:cs typeface="Arial"/>
              </a:rPr>
              <a:t>«Родословное</a:t>
            </a:r>
            <a:r>
              <a:rPr sz="4400" spc="-85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spc="-5" dirty="0">
                <a:solidFill>
                  <a:srgbClr val="E36B09"/>
                </a:solidFill>
                <a:latin typeface="Arial"/>
                <a:cs typeface="Arial"/>
              </a:rPr>
              <a:t>дерево»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34299"/>
            <a:ext cx="8002905" cy="41643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205740">
              <a:lnSpc>
                <a:spcPct val="100000"/>
              </a:lnSpc>
              <a:spcBef>
                <a:spcPts val="90"/>
              </a:spcBef>
            </a:pPr>
            <a:r>
              <a:rPr sz="2150" b="1" spc="-10" dirty="0">
                <a:solidFill>
                  <a:srgbClr val="6F2F9F"/>
                </a:solidFill>
                <a:latin typeface="Times New Roman"/>
                <a:cs typeface="Times New Roman"/>
              </a:rPr>
              <a:t>Цель: </a:t>
            </a:r>
            <a:r>
              <a:rPr sz="2150" spc="-10" dirty="0">
                <a:latin typeface="Times New Roman"/>
                <a:cs typeface="Times New Roman"/>
              </a:rPr>
              <a:t>расширить представление </a:t>
            </a:r>
            <a:r>
              <a:rPr sz="2150" spc="-5" dirty="0">
                <a:latin typeface="Times New Roman"/>
                <a:cs typeface="Times New Roman"/>
              </a:rPr>
              <a:t>о семье; учить </a:t>
            </a:r>
            <a:r>
              <a:rPr sz="2150" spc="-10" dirty="0">
                <a:latin typeface="Times New Roman"/>
                <a:cs typeface="Times New Roman"/>
              </a:rPr>
              <a:t>ориентироваться </a:t>
            </a:r>
            <a:r>
              <a:rPr sz="2150" spc="-5" dirty="0">
                <a:latin typeface="Times New Roman"/>
                <a:cs typeface="Times New Roman"/>
              </a:rPr>
              <a:t>в  </a:t>
            </a:r>
            <a:r>
              <a:rPr sz="2150" spc="-10" dirty="0">
                <a:latin typeface="Times New Roman"/>
                <a:cs typeface="Times New Roman"/>
              </a:rPr>
              <a:t>родословных отношениях; пополнять </a:t>
            </a:r>
            <a:r>
              <a:rPr sz="2150" spc="-5" dirty="0">
                <a:latin typeface="Times New Roman"/>
                <a:cs typeface="Times New Roman"/>
              </a:rPr>
              <a:t>знания о </a:t>
            </a:r>
            <a:r>
              <a:rPr sz="2150" spc="-20" dirty="0">
                <a:latin typeface="Times New Roman"/>
                <a:cs typeface="Times New Roman"/>
              </a:rPr>
              <a:t>родных </a:t>
            </a:r>
            <a:r>
              <a:rPr sz="2150" spc="-10" dirty="0">
                <a:latin typeface="Times New Roman"/>
                <a:cs typeface="Times New Roman"/>
              </a:rPr>
              <a:t>им </a:t>
            </a:r>
            <a:r>
              <a:rPr sz="2150" spc="-25" dirty="0">
                <a:latin typeface="Times New Roman"/>
                <a:cs typeface="Times New Roman"/>
              </a:rPr>
              <a:t>людях;  </a:t>
            </a:r>
            <a:r>
              <a:rPr sz="2150" spc="-15" dirty="0">
                <a:latin typeface="Times New Roman"/>
                <a:cs typeface="Times New Roman"/>
              </a:rPr>
              <a:t>прививать </a:t>
            </a:r>
            <a:r>
              <a:rPr sz="2150" spc="-5" dirty="0">
                <a:latin typeface="Times New Roman"/>
                <a:cs typeface="Times New Roman"/>
              </a:rPr>
              <a:t>любовь к</a:t>
            </a:r>
            <a:r>
              <a:rPr sz="2150" spc="20" dirty="0">
                <a:latin typeface="Times New Roman"/>
                <a:cs typeface="Times New Roman"/>
              </a:rPr>
              <a:t> </a:t>
            </a:r>
            <a:r>
              <a:rPr sz="2150" spc="-5" dirty="0">
                <a:latin typeface="Times New Roman"/>
                <a:cs typeface="Times New Roman"/>
              </a:rPr>
              <a:t>ним.</a:t>
            </a:r>
            <a:endParaRPr sz="2150">
              <a:latin typeface="Times New Roman"/>
              <a:cs typeface="Times New Roman"/>
            </a:endParaRPr>
          </a:p>
          <a:p>
            <a:pPr marL="218440">
              <a:lnSpc>
                <a:spcPct val="100000"/>
              </a:lnSpc>
              <a:spcBef>
                <a:spcPts val="409"/>
              </a:spcBef>
            </a:pPr>
            <a:r>
              <a:rPr sz="2150" b="1" spc="-15" dirty="0">
                <a:solidFill>
                  <a:srgbClr val="6F2F9F"/>
                </a:solidFill>
                <a:latin typeface="Times New Roman"/>
                <a:cs typeface="Times New Roman"/>
              </a:rPr>
              <a:t>Материал:</a:t>
            </a:r>
            <a:endParaRPr sz="2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150" spc="-10" dirty="0">
                <a:latin typeface="Times New Roman"/>
                <a:cs typeface="Times New Roman"/>
              </a:rPr>
              <a:t>фотографии </a:t>
            </a:r>
            <a:r>
              <a:rPr sz="2150" spc="-5" dirty="0">
                <a:latin typeface="Times New Roman"/>
                <a:cs typeface="Times New Roman"/>
              </a:rPr>
              <a:t>членов семьи, рис. </a:t>
            </a:r>
            <a:r>
              <a:rPr sz="2150" spc="-15" dirty="0">
                <a:latin typeface="Times New Roman"/>
                <a:cs typeface="Times New Roman"/>
              </a:rPr>
              <a:t>генеалогического</a:t>
            </a:r>
            <a:r>
              <a:rPr sz="2150" spc="45" dirty="0">
                <a:latin typeface="Times New Roman"/>
                <a:cs typeface="Times New Roman"/>
              </a:rPr>
              <a:t> </a:t>
            </a:r>
            <a:r>
              <a:rPr sz="2150" spc="-15" dirty="0">
                <a:latin typeface="Times New Roman"/>
                <a:cs typeface="Times New Roman"/>
              </a:rPr>
              <a:t>дерева.</a:t>
            </a:r>
            <a:endParaRPr sz="2150">
              <a:latin typeface="Times New Roman"/>
              <a:cs typeface="Times New Roman"/>
            </a:endParaRPr>
          </a:p>
          <a:p>
            <a:pPr marL="218440">
              <a:lnSpc>
                <a:spcPct val="100000"/>
              </a:lnSpc>
              <a:spcBef>
                <a:spcPts val="420"/>
              </a:spcBef>
            </a:pPr>
            <a:r>
              <a:rPr sz="2150" b="1" spc="-50" dirty="0">
                <a:solidFill>
                  <a:srgbClr val="6F2F9F"/>
                </a:solidFill>
                <a:latin typeface="Times New Roman"/>
                <a:cs typeface="Times New Roman"/>
              </a:rPr>
              <a:t>Ход</a:t>
            </a:r>
            <a:r>
              <a:rPr sz="215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 игры:</a:t>
            </a:r>
            <a:endParaRPr sz="2150">
              <a:latin typeface="Times New Roman"/>
              <a:cs typeface="Times New Roman"/>
            </a:endParaRPr>
          </a:p>
          <a:p>
            <a:pPr marL="12700" marR="95250" indent="205740">
              <a:lnSpc>
                <a:spcPct val="99800"/>
              </a:lnSpc>
              <a:spcBef>
                <a:spcPts val="425"/>
              </a:spcBef>
            </a:pPr>
            <a:r>
              <a:rPr sz="2150" spc="-10" dirty="0">
                <a:latin typeface="Times New Roman"/>
                <a:cs typeface="Times New Roman"/>
              </a:rPr>
              <a:t>А </a:t>
            </a:r>
            <a:r>
              <a:rPr sz="2150" spc="-5" dirty="0">
                <a:latin typeface="Times New Roman"/>
                <a:cs typeface="Times New Roman"/>
              </a:rPr>
              <a:t>у </a:t>
            </a:r>
            <a:r>
              <a:rPr sz="2150" spc="-20" dirty="0">
                <a:latin typeface="Times New Roman"/>
                <a:cs typeface="Times New Roman"/>
              </a:rPr>
              <a:t>тебя </a:t>
            </a:r>
            <a:r>
              <a:rPr sz="2150" spc="5" dirty="0">
                <a:latin typeface="Times New Roman"/>
                <a:cs typeface="Times New Roman"/>
              </a:rPr>
              <a:t>есть </a:t>
            </a:r>
            <a:r>
              <a:rPr sz="2150" spc="-15" dirty="0">
                <a:latin typeface="Times New Roman"/>
                <a:cs typeface="Times New Roman"/>
              </a:rPr>
              <a:t>дедушка? </a:t>
            </a:r>
            <a:r>
              <a:rPr sz="2150" spc="-60" dirty="0">
                <a:latin typeface="Times New Roman"/>
                <a:cs typeface="Times New Roman"/>
              </a:rPr>
              <a:t>Где </a:t>
            </a:r>
            <a:r>
              <a:rPr sz="2150" spc="-5" dirty="0">
                <a:latin typeface="Times New Roman"/>
                <a:cs typeface="Times New Roman"/>
              </a:rPr>
              <a:t>он </a:t>
            </a:r>
            <a:r>
              <a:rPr sz="2150" spc="-10" dirty="0">
                <a:latin typeface="Times New Roman"/>
                <a:cs typeface="Times New Roman"/>
              </a:rPr>
              <a:t>живет? </a:t>
            </a:r>
            <a:r>
              <a:rPr sz="2150" spc="-15" dirty="0">
                <a:latin typeface="Times New Roman"/>
                <a:cs typeface="Times New Roman"/>
              </a:rPr>
              <a:t>Как </a:t>
            </a:r>
            <a:r>
              <a:rPr sz="2150" spc="-25" dirty="0">
                <a:latin typeface="Times New Roman"/>
                <a:cs typeface="Times New Roman"/>
              </a:rPr>
              <a:t>его </a:t>
            </a:r>
            <a:r>
              <a:rPr sz="2150" spc="-20" dirty="0">
                <a:latin typeface="Times New Roman"/>
                <a:cs typeface="Times New Roman"/>
              </a:rPr>
              <a:t>зовут? </a:t>
            </a:r>
            <a:r>
              <a:rPr sz="2150" spc="-40" dirty="0">
                <a:latin typeface="Times New Roman"/>
                <a:cs typeface="Times New Roman"/>
              </a:rPr>
              <a:t>Сколько </a:t>
            </a:r>
            <a:r>
              <a:rPr sz="2150" spc="-10" dirty="0">
                <a:latin typeface="Times New Roman"/>
                <a:cs typeface="Times New Roman"/>
              </a:rPr>
              <a:t>ему  </a:t>
            </a:r>
            <a:r>
              <a:rPr sz="2150" spc="-50" dirty="0">
                <a:latin typeface="Times New Roman"/>
                <a:cs typeface="Times New Roman"/>
              </a:rPr>
              <a:t>лет. </a:t>
            </a:r>
            <a:r>
              <a:rPr sz="2150" spc="-35" dirty="0">
                <a:latin typeface="Times New Roman"/>
                <a:cs typeface="Times New Roman"/>
              </a:rPr>
              <a:t>Какой </a:t>
            </a:r>
            <a:r>
              <a:rPr sz="2150" spc="-5" dirty="0">
                <a:latin typeface="Times New Roman"/>
                <a:cs typeface="Times New Roman"/>
              </a:rPr>
              <a:t>он? </a:t>
            </a:r>
            <a:r>
              <a:rPr sz="2150" spc="-10" dirty="0">
                <a:latin typeface="Times New Roman"/>
                <a:cs typeface="Times New Roman"/>
              </a:rPr>
              <a:t>Расскажи, </a:t>
            </a:r>
            <a:r>
              <a:rPr sz="2150" spc="-25" dirty="0">
                <a:latin typeface="Times New Roman"/>
                <a:cs typeface="Times New Roman"/>
              </a:rPr>
              <a:t>какая </a:t>
            </a:r>
            <a:r>
              <a:rPr sz="2150" spc="-5" dirty="0">
                <a:latin typeface="Times New Roman"/>
                <a:cs typeface="Times New Roman"/>
              </a:rPr>
              <a:t>у </a:t>
            </a:r>
            <a:r>
              <a:rPr sz="2150" spc="-20" dirty="0">
                <a:latin typeface="Times New Roman"/>
                <a:cs typeface="Times New Roman"/>
              </a:rPr>
              <a:t>него </a:t>
            </a:r>
            <a:r>
              <a:rPr sz="2150" spc="-10" dirty="0">
                <a:latin typeface="Times New Roman"/>
                <a:cs typeface="Times New Roman"/>
              </a:rPr>
              <a:t>была </a:t>
            </a:r>
            <a:r>
              <a:rPr sz="2150" dirty="0">
                <a:latin typeface="Times New Roman"/>
                <a:cs typeface="Times New Roman"/>
              </a:rPr>
              <a:t>профессия </a:t>
            </a:r>
            <a:r>
              <a:rPr sz="2150" spc="-5" dirty="0">
                <a:latin typeface="Times New Roman"/>
                <a:cs typeface="Times New Roman"/>
              </a:rPr>
              <a:t>раньше. </a:t>
            </a:r>
            <a:r>
              <a:rPr sz="2150" spc="-10" dirty="0">
                <a:latin typeface="Times New Roman"/>
                <a:cs typeface="Times New Roman"/>
              </a:rPr>
              <a:t>И  чем </a:t>
            </a:r>
            <a:r>
              <a:rPr sz="2150" spc="-5" dirty="0">
                <a:latin typeface="Times New Roman"/>
                <a:cs typeface="Times New Roman"/>
              </a:rPr>
              <a:t>он </a:t>
            </a:r>
            <a:r>
              <a:rPr sz="2150" spc="-10" dirty="0">
                <a:latin typeface="Times New Roman"/>
                <a:cs typeface="Times New Roman"/>
              </a:rPr>
              <a:t>занимается </a:t>
            </a:r>
            <a:r>
              <a:rPr sz="2150" spc="-5" dirty="0">
                <a:latin typeface="Times New Roman"/>
                <a:cs typeface="Times New Roman"/>
              </a:rPr>
              <a:t>сейчас. </a:t>
            </a:r>
            <a:r>
              <a:rPr sz="2150" spc="-20" dirty="0">
                <a:latin typeface="Times New Roman"/>
                <a:cs typeface="Times New Roman"/>
              </a:rPr>
              <a:t>Как </a:t>
            </a:r>
            <a:r>
              <a:rPr sz="2150" spc="-15" dirty="0">
                <a:latin typeface="Times New Roman"/>
                <a:cs typeface="Times New Roman"/>
              </a:rPr>
              <a:t>часто </a:t>
            </a:r>
            <a:r>
              <a:rPr sz="2150" spc="-5" dirty="0">
                <a:latin typeface="Times New Roman"/>
                <a:cs typeface="Times New Roman"/>
              </a:rPr>
              <a:t>вы </a:t>
            </a:r>
            <a:r>
              <a:rPr sz="2150" spc="-10" dirty="0">
                <a:latin typeface="Times New Roman"/>
                <a:cs typeface="Times New Roman"/>
              </a:rPr>
              <a:t>встречаетесь </a:t>
            </a:r>
            <a:r>
              <a:rPr sz="2150" spc="-5" dirty="0">
                <a:latin typeface="Times New Roman"/>
                <a:cs typeface="Times New Roman"/>
              </a:rPr>
              <a:t>(аналогично о  </a:t>
            </a:r>
            <a:r>
              <a:rPr sz="2150" spc="-25" dirty="0">
                <a:latin typeface="Times New Roman"/>
                <a:cs typeface="Times New Roman"/>
              </a:rPr>
              <a:t>бабушке? </a:t>
            </a:r>
            <a:r>
              <a:rPr sz="2150" dirty="0">
                <a:latin typeface="Times New Roman"/>
                <a:cs typeface="Times New Roman"/>
              </a:rPr>
              <a:t>Семья </a:t>
            </a:r>
            <a:r>
              <a:rPr sz="2150" spc="-5" dirty="0">
                <a:latin typeface="Times New Roman"/>
                <a:cs typeface="Times New Roman"/>
              </a:rPr>
              <a:t>– </a:t>
            </a:r>
            <a:r>
              <a:rPr sz="2150" spc="-15" dirty="0">
                <a:latin typeface="Times New Roman"/>
                <a:cs typeface="Times New Roman"/>
              </a:rPr>
              <a:t>это </a:t>
            </a:r>
            <a:r>
              <a:rPr sz="2150" dirty="0">
                <a:latin typeface="Times New Roman"/>
                <a:cs typeface="Times New Roman"/>
              </a:rPr>
              <a:t>взрослые </a:t>
            </a:r>
            <a:r>
              <a:rPr sz="2150" spc="-10" dirty="0">
                <a:latin typeface="Times New Roman"/>
                <a:cs typeface="Times New Roman"/>
              </a:rPr>
              <a:t>и дети, </a:t>
            </a:r>
            <a:r>
              <a:rPr sz="2150" spc="-30" dirty="0">
                <a:latin typeface="Times New Roman"/>
                <a:cs typeface="Times New Roman"/>
              </a:rPr>
              <a:t>которые </a:t>
            </a:r>
            <a:r>
              <a:rPr sz="2150" spc="-20" dirty="0">
                <a:latin typeface="Times New Roman"/>
                <a:cs typeface="Times New Roman"/>
              </a:rPr>
              <a:t>живут </a:t>
            </a:r>
            <a:r>
              <a:rPr sz="2150" spc="-10" dirty="0">
                <a:latin typeface="Times New Roman"/>
                <a:cs typeface="Times New Roman"/>
              </a:rPr>
              <a:t>вместе,  </a:t>
            </a:r>
            <a:r>
              <a:rPr sz="2150" spc="-20" dirty="0">
                <a:latin typeface="Times New Roman"/>
                <a:cs typeface="Times New Roman"/>
              </a:rPr>
              <a:t>любят </a:t>
            </a:r>
            <a:r>
              <a:rPr sz="2150" spc="-15" dirty="0">
                <a:latin typeface="Times New Roman"/>
                <a:cs typeface="Times New Roman"/>
              </a:rPr>
              <a:t>друг друга </a:t>
            </a:r>
            <a:r>
              <a:rPr sz="2150" spc="-10" dirty="0">
                <a:latin typeface="Times New Roman"/>
                <a:cs typeface="Times New Roman"/>
              </a:rPr>
              <a:t>и </a:t>
            </a:r>
            <a:r>
              <a:rPr sz="2150" spc="-15" dirty="0">
                <a:latin typeface="Times New Roman"/>
                <a:cs typeface="Times New Roman"/>
              </a:rPr>
              <a:t>заботятся друг </a:t>
            </a:r>
            <a:r>
              <a:rPr sz="2150" spc="-5" dirty="0">
                <a:latin typeface="Times New Roman"/>
                <a:cs typeface="Times New Roman"/>
              </a:rPr>
              <a:t>о </a:t>
            </a:r>
            <a:r>
              <a:rPr sz="2150" spc="-15" dirty="0">
                <a:latin typeface="Times New Roman"/>
                <a:cs typeface="Times New Roman"/>
              </a:rPr>
              <a:t>друге. </a:t>
            </a:r>
            <a:r>
              <a:rPr sz="2150" spc="-10" dirty="0">
                <a:latin typeface="Times New Roman"/>
                <a:cs typeface="Times New Roman"/>
              </a:rPr>
              <a:t>У всех </a:t>
            </a:r>
            <a:r>
              <a:rPr sz="2150" spc="-15" dirty="0">
                <a:latin typeface="Times New Roman"/>
                <a:cs typeface="Times New Roman"/>
              </a:rPr>
              <a:t>вас </a:t>
            </a:r>
            <a:r>
              <a:rPr sz="2150" spc="5" dirty="0">
                <a:latin typeface="Times New Roman"/>
                <a:cs typeface="Times New Roman"/>
              </a:rPr>
              <a:t>есть </a:t>
            </a:r>
            <a:r>
              <a:rPr sz="2150" spc="-20" dirty="0">
                <a:latin typeface="Times New Roman"/>
                <a:cs typeface="Times New Roman"/>
              </a:rPr>
              <a:t>своя  </a:t>
            </a:r>
            <a:r>
              <a:rPr sz="2150" spc="-5" dirty="0">
                <a:latin typeface="Times New Roman"/>
                <a:cs typeface="Times New Roman"/>
              </a:rPr>
              <a:t>семья. </a:t>
            </a:r>
            <a:r>
              <a:rPr sz="2150" spc="-10" dirty="0">
                <a:latin typeface="Times New Roman"/>
                <a:cs typeface="Times New Roman"/>
              </a:rPr>
              <a:t>(Информация </a:t>
            </a:r>
            <a:r>
              <a:rPr sz="2150" spc="-5" dirty="0">
                <a:latin typeface="Times New Roman"/>
                <a:cs typeface="Times New Roman"/>
              </a:rPr>
              <a:t>о </a:t>
            </a:r>
            <a:r>
              <a:rPr sz="2150" spc="-10" dirty="0">
                <a:latin typeface="Times New Roman"/>
                <a:cs typeface="Times New Roman"/>
              </a:rPr>
              <a:t>родословном </a:t>
            </a:r>
            <a:r>
              <a:rPr sz="2150" spc="-15" dirty="0">
                <a:latin typeface="Times New Roman"/>
                <a:cs typeface="Times New Roman"/>
              </a:rPr>
              <a:t>дереве </a:t>
            </a:r>
            <a:r>
              <a:rPr sz="2150" spc="-5" dirty="0">
                <a:latin typeface="Times New Roman"/>
                <a:cs typeface="Times New Roman"/>
              </a:rPr>
              <a:t>на</a:t>
            </a:r>
            <a:r>
              <a:rPr sz="2150" spc="35" dirty="0">
                <a:latin typeface="Times New Roman"/>
                <a:cs typeface="Times New Roman"/>
              </a:rPr>
              <a:t> </a:t>
            </a:r>
            <a:r>
              <a:rPr sz="2150" spc="-10" dirty="0">
                <a:latin typeface="Times New Roman"/>
                <a:cs typeface="Times New Roman"/>
              </a:rPr>
              <a:t>обороте).</a:t>
            </a:r>
            <a:endParaRPr sz="21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50784" y="497776"/>
            <a:ext cx="603504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Игра </a:t>
            </a:r>
            <a:r>
              <a:rPr sz="4400" spc="-5" dirty="0">
                <a:solidFill>
                  <a:srgbClr val="E36B09"/>
                </a:solidFill>
                <a:latin typeface="Arial"/>
                <a:cs typeface="Arial"/>
              </a:rPr>
              <a:t>«О </a:t>
            </a:r>
            <a:r>
              <a:rPr sz="4400" spc="-15" dirty="0">
                <a:solidFill>
                  <a:srgbClr val="E36B09"/>
                </a:solidFill>
                <a:latin typeface="Arial"/>
                <a:cs typeface="Arial"/>
              </a:rPr>
              <a:t>ком </a:t>
            </a:r>
            <a:r>
              <a:rPr sz="4400" dirty="0">
                <a:solidFill>
                  <a:srgbClr val="E36B09"/>
                </a:solidFill>
                <a:latin typeface="Arial"/>
                <a:cs typeface="Arial"/>
              </a:rPr>
              <a:t>я</a:t>
            </a:r>
            <a:r>
              <a:rPr sz="4400" spc="-65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dirty="0">
                <a:solidFill>
                  <a:srgbClr val="E36B09"/>
                </a:solidFill>
                <a:latin typeface="Arial"/>
                <a:cs typeface="Arial"/>
              </a:rPr>
              <a:t>говорю»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469900" rIns="0" bIns="0" rtlCol="0">
            <a:spAutoFit/>
          </a:bodyPr>
          <a:lstStyle/>
          <a:p>
            <a:pPr marL="12700" marR="5080" indent="2286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solidFill>
                  <a:srgbClr val="6F2F9F"/>
                </a:solidFill>
                <a:latin typeface="Times New Roman"/>
                <a:cs typeface="Times New Roman"/>
              </a:rPr>
              <a:t>Цель: </a:t>
            </a:r>
            <a:r>
              <a:rPr spc="-5" dirty="0"/>
              <a:t>закрепить </a:t>
            </a:r>
            <a:r>
              <a:rPr spc="-10" dirty="0"/>
              <a:t>понимание </a:t>
            </a:r>
            <a:r>
              <a:rPr dirty="0"/>
              <a:t>и осознание детьми своей  </a:t>
            </a:r>
            <a:r>
              <a:rPr spc="-5" dirty="0"/>
              <a:t>индивидуальности </a:t>
            </a:r>
            <a:r>
              <a:rPr dirty="0"/>
              <a:t>и </a:t>
            </a:r>
            <a:r>
              <a:rPr spc="-10" dirty="0"/>
              <a:t>чувства собственного </a:t>
            </a:r>
            <a:r>
              <a:rPr spc="-5" dirty="0"/>
              <a:t>достоинства,  </a:t>
            </a:r>
            <a:r>
              <a:rPr spc="-10" dirty="0"/>
              <a:t>уважения </a:t>
            </a:r>
            <a:r>
              <a:rPr dirty="0"/>
              <a:t>к </a:t>
            </a:r>
            <a:r>
              <a:rPr spc="-5" dirty="0"/>
              <a:t>мнению </a:t>
            </a:r>
            <a:r>
              <a:rPr spc="-25" dirty="0"/>
              <a:t>другого </a:t>
            </a:r>
            <a:r>
              <a:rPr spc="-10" dirty="0"/>
              <a:t>человека, </a:t>
            </a:r>
            <a:r>
              <a:rPr spc="-20" dirty="0"/>
              <a:t>помочь </a:t>
            </a:r>
            <a:r>
              <a:rPr spc="-10" dirty="0"/>
              <a:t>детям  </a:t>
            </a:r>
            <a:r>
              <a:rPr dirty="0"/>
              <a:t>осмыслить </a:t>
            </a:r>
            <a:r>
              <a:rPr spc="-5" dirty="0"/>
              <a:t>различия </a:t>
            </a:r>
            <a:r>
              <a:rPr dirty="0"/>
              <a:t>и </a:t>
            </a:r>
            <a:r>
              <a:rPr spc="-30" dirty="0"/>
              <a:t>сходство </a:t>
            </a:r>
            <a:r>
              <a:rPr spc="-5" dirty="0"/>
              <a:t>между</a:t>
            </a:r>
            <a:r>
              <a:rPr spc="25" dirty="0"/>
              <a:t> </a:t>
            </a:r>
            <a:r>
              <a:rPr spc="-25" dirty="0"/>
              <a:t>людьми.</a:t>
            </a:r>
          </a:p>
          <a:p>
            <a:pPr marL="12700" marR="138430" indent="228600">
              <a:lnSpc>
                <a:spcPct val="100000"/>
              </a:lnSpc>
              <a:spcBef>
                <a:spcPts val="480"/>
              </a:spcBef>
            </a:pPr>
            <a:r>
              <a:rPr b="1" spc="-55" dirty="0">
                <a:solidFill>
                  <a:srgbClr val="6F2F9F"/>
                </a:solidFill>
                <a:latin typeface="Times New Roman"/>
                <a:cs typeface="Times New Roman"/>
              </a:rPr>
              <a:t>Ход </a:t>
            </a:r>
            <a:r>
              <a:rPr b="1" spc="-5" dirty="0">
                <a:solidFill>
                  <a:srgbClr val="6F2F9F"/>
                </a:solidFill>
                <a:latin typeface="Times New Roman"/>
                <a:cs typeface="Times New Roman"/>
              </a:rPr>
              <a:t>игры: </a:t>
            </a:r>
            <a:r>
              <a:rPr spc="-10" dirty="0"/>
              <a:t>ведущий описывает </a:t>
            </a:r>
            <a:r>
              <a:rPr spc="-5" dirty="0"/>
              <a:t>портрет </a:t>
            </a:r>
            <a:r>
              <a:rPr spc="-15" dirty="0"/>
              <a:t>ребенка, </a:t>
            </a:r>
            <a:r>
              <a:rPr spc="-5" dirty="0"/>
              <a:t>дети  </a:t>
            </a:r>
            <a:r>
              <a:rPr spc="-15" dirty="0"/>
              <a:t>отгадывают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6175" y="1480934"/>
            <a:ext cx="4749800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76225">
              <a:lnSpc>
                <a:spcPct val="100000"/>
              </a:lnSpc>
              <a:spcBef>
                <a:spcPts val="100"/>
              </a:spcBef>
            </a:pPr>
            <a:r>
              <a:rPr sz="5400" spc="-10" dirty="0">
                <a:solidFill>
                  <a:srgbClr val="FF9754"/>
                </a:solidFill>
              </a:rPr>
              <a:t>Спасибо</a:t>
            </a:r>
            <a:r>
              <a:rPr sz="5400" spc="-105" dirty="0">
                <a:solidFill>
                  <a:srgbClr val="FF9754"/>
                </a:solidFill>
              </a:rPr>
              <a:t> </a:t>
            </a:r>
            <a:r>
              <a:rPr sz="5400" spc="-5" dirty="0">
                <a:solidFill>
                  <a:srgbClr val="FF9754"/>
                </a:solidFill>
              </a:rPr>
              <a:t>за  внимание!</a:t>
            </a:r>
            <a:endParaRPr sz="5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533400"/>
            <a:ext cx="7923530" cy="42945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8975" marR="5715" indent="62230" algn="r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Times New Roman"/>
                <a:cs typeface="Times New Roman"/>
              </a:rPr>
              <a:t>Игра </a:t>
            </a:r>
            <a:r>
              <a:rPr sz="2000" dirty="0">
                <a:latin typeface="Times New Roman"/>
                <a:cs typeface="Times New Roman"/>
              </a:rPr>
              <a:t>– </a:t>
            </a:r>
            <a:r>
              <a:rPr sz="2000" spc="-10" dirty="0">
                <a:latin typeface="Times New Roman"/>
                <a:cs typeface="Times New Roman"/>
              </a:rPr>
              <a:t>это </a:t>
            </a:r>
            <a:r>
              <a:rPr sz="2000" spc="-5" dirty="0">
                <a:latin typeface="Times New Roman"/>
                <a:cs typeface="Times New Roman"/>
              </a:rPr>
              <a:t>огромное светлое окно, </a:t>
            </a:r>
            <a:r>
              <a:rPr sz="2000" spc="5" dirty="0">
                <a:latin typeface="Times New Roman"/>
                <a:cs typeface="Times New Roman"/>
              </a:rPr>
              <a:t>через </a:t>
            </a:r>
            <a:r>
              <a:rPr sz="2000" spc="-20" dirty="0">
                <a:latin typeface="Times New Roman"/>
                <a:cs typeface="Times New Roman"/>
              </a:rPr>
              <a:t>которое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духовный</a:t>
            </a:r>
            <a:r>
              <a:rPr sz="2000" spc="-5" dirty="0">
                <a:latin typeface="Times New Roman"/>
                <a:cs typeface="Times New Roman"/>
              </a:rPr>
              <a:t> мир  </a:t>
            </a:r>
            <a:r>
              <a:rPr sz="2000" spc="-10" dirty="0">
                <a:latin typeface="Times New Roman"/>
                <a:cs typeface="Times New Roman"/>
              </a:rPr>
              <a:t>ребенка </a:t>
            </a:r>
            <a:r>
              <a:rPr sz="2000" spc="-5" dirty="0">
                <a:latin typeface="Times New Roman"/>
                <a:cs typeface="Times New Roman"/>
              </a:rPr>
              <a:t>вливается живительный </a:t>
            </a:r>
            <a:r>
              <a:rPr sz="2000" spc="-15" dirty="0">
                <a:latin typeface="Times New Roman"/>
                <a:cs typeface="Times New Roman"/>
              </a:rPr>
              <a:t>поток </a:t>
            </a:r>
            <a:r>
              <a:rPr sz="2000" spc="-5" dirty="0">
                <a:latin typeface="Times New Roman"/>
                <a:cs typeface="Times New Roman"/>
              </a:rPr>
              <a:t>представлений, понятий</a:t>
            </a:r>
            <a:r>
              <a:rPr sz="2000" spc="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об</a:t>
            </a:r>
          </a:p>
          <a:p>
            <a:pPr marL="5703570" marR="5080" indent="92710" algn="r">
              <a:lnSpc>
                <a:spcPct val="100000"/>
              </a:lnSpc>
            </a:pPr>
            <a:r>
              <a:rPr sz="2000" spc="-10" dirty="0">
                <a:latin typeface="Times New Roman"/>
                <a:cs typeface="Times New Roman"/>
              </a:rPr>
              <a:t>окружающем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мире.  </a:t>
            </a:r>
            <a:r>
              <a:rPr sz="2000" spc="-5" dirty="0">
                <a:latin typeface="Times New Roman"/>
                <a:cs typeface="Times New Roman"/>
              </a:rPr>
              <a:t>В. </a:t>
            </a:r>
            <a:r>
              <a:rPr sz="2000" dirty="0">
                <a:latin typeface="Times New Roman"/>
                <a:cs typeface="Times New Roman"/>
              </a:rPr>
              <a:t>А.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Сухомлинский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2700" marR="67945" indent="25654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Times New Roman"/>
                <a:cs typeface="Times New Roman"/>
              </a:rPr>
              <a:t>Предлагаемые игры </a:t>
            </a:r>
            <a:r>
              <a:rPr sz="2000" spc="-10" dirty="0">
                <a:latin typeface="Times New Roman"/>
                <a:cs typeface="Times New Roman"/>
              </a:rPr>
              <a:t>направлены </a:t>
            </a:r>
            <a:r>
              <a:rPr sz="2000" spc="-5" dirty="0">
                <a:latin typeface="Times New Roman"/>
                <a:cs typeface="Times New Roman"/>
              </a:rPr>
              <a:t>на </a:t>
            </a:r>
            <a:r>
              <a:rPr sz="2000" dirty="0">
                <a:latin typeface="Times New Roman"/>
                <a:cs typeface="Times New Roman"/>
              </a:rPr>
              <a:t>усвоение </a:t>
            </a:r>
            <a:r>
              <a:rPr sz="2000" spc="-10" dirty="0">
                <a:latin typeface="Times New Roman"/>
                <a:cs typeface="Times New Roman"/>
              </a:rPr>
              <a:t>норм </a:t>
            </a:r>
            <a:r>
              <a:rPr sz="2000" dirty="0">
                <a:latin typeface="Times New Roman"/>
                <a:cs typeface="Times New Roman"/>
              </a:rPr>
              <a:t>и ценностей,  </a:t>
            </a:r>
            <a:r>
              <a:rPr sz="2000" spc="-5" dirty="0">
                <a:latin typeface="Times New Roman"/>
                <a:cs typeface="Times New Roman"/>
              </a:rPr>
              <a:t>принятых </a:t>
            </a:r>
            <a:r>
              <a:rPr sz="2000" dirty="0">
                <a:latin typeface="Times New Roman"/>
                <a:cs typeface="Times New Roman"/>
              </a:rPr>
              <a:t>в обществе, </a:t>
            </a:r>
            <a:r>
              <a:rPr sz="2000" spc="-15" dirty="0">
                <a:latin typeface="Times New Roman"/>
                <a:cs typeface="Times New Roman"/>
              </a:rPr>
              <a:t>включая </a:t>
            </a:r>
            <a:r>
              <a:rPr sz="2000" dirty="0">
                <a:latin typeface="Times New Roman"/>
                <a:cs typeface="Times New Roman"/>
              </a:rPr>
              <a:t>моральные и </a:t>
            </a:r>
            <a:r>
              <a:rPr sz="2000" spc="-5" dirty="0">
                <a:latin typeface="Times New Roman"/>
                <a:cs typeface="Times New Roman"/>
              </a:rPr>
              <a:t>нравственные </a:t>
            </a:r>
            <a:r>
              <a:rPr sz="2000" dirty="0">
                <a:latin typeface="Times New Roman"/>
                <a:cs typeface="Times New Roman"/>
              </a:rPr>
              <a:t>ценности;  </a:t>
            </a:r>
            <a:r>
              <a:rPr sz="2000" spc="-5" dirty="0">
                <a:latin typeface="Times New Roman"/>
                <a:cs typeface="Times New Roman"/>
              </a:rPr>
              <a:t>развитие общения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10" dirty="0">
                <a:latin typeface="Times New Roman"/>
                <a:cs typeface="Times New Roman"/>
              </a:rPr>
              <a:t>взаимодействия ребенка </a:t>
            </a:r>
            <a:r>
              <a:rPr sz="2000" dirty="0">
                <a:latin typeface="Times New Roman"/>
                <a:cs typeface="Times New Roman"/>
              </a:rPr>
              <a:t>со </a:t>
            </a:r>
            <a:r>
              <a:rPr sz="2000" spc="5" dirty="0">
                <a:latin typeface="Times New Roman"/>
                <a:cs typeface="Times New Roman"/>
              </a:rPr>
              <a:t>взрослыми </a:t>
            </a:r>
            <a:r>
              <a:rPr sz="2000" dirty="0">
                <a:latin typeface="Times New Roman"/>
                <a:cs typeface="Times New Roman"/>
              </a:rPr>
              <a:t>и  </a:t>
            </a:r>
            <a:r>
              <a:rPr sz="2000" spc="-5" dirty="0">
                <a:latin typeface="Times New Roman"/>
                <a:cs typeface="Times New Roman"/>
              </a:rPr>
              <a:t>сверстниками; становление </a:t>
            </a:r>
            <a:r>
              <a:rPr sz="2000" dirty="0">
                <a:latin typeface="Times New Roman"/>
                <a:cs typeface="Times New Roman"/>
              </a:rPr>
              <a:t>самостоятельности, </a:t>
            </a:r>
            <a:r>
              <a:rPr sz="2000" spc="-5" dirty="0">
                <a:latin typeface="Times New Roman"/>
                <a:cs typeface="Times New Roman"/>
              </a:rPr>
              <a:t>целенаправленности </a:t>
            </a:r>
            <a:r>
              <a:rPr sz="2000" dirty="0">
                <a:latin typeface="Times New Roman"/>
                <a:cs typeface="Times New Roman"/>
              </a:rPr>
              <a:t>и  </a:t>
            </a:r>
            <a:r>
              <a:rPr sz="2000" spc="-10" dirty="0">
                <a:latin typeface="Times New Roman"/>
                <a:cs typeface="Times New Roman"/>
              </a:rPr>
              <a:t>саморегуляции </a:t>
            </a:r>
            <a:r>
              <a:rPr sz="2000" spc="-5" dirty="0">
                <a:latin typeface="Times New Roman"/>
                <a:cs typeface="Times New Roman"/>
              </a:rPr>
              <a:t>собственных действий; развитие социального </a:t>
            </a:r>
            <a:r>
              <a:rPr sz="2000" dirty="0">
                <a:latin typeface="Times New Roman"/>
                <a:cs typeface="Times New Roman"/>
              </a:rPr>
              <a:t>и  </a:t>
            </a:r>
            <a:r>
              <a:rPr sz="2000" spc="-5" dirty="0">
                <a:latin typeface="Times New Roman"/>
                <a:cs typeface="Times New Roman"/>
              </a:rPr>
              <a:t>эмоционального интеллекта, эмоциональной </a:t>
            </a:r>
            <a:r>
              <a:rPr sz="2000" spc="-10" dirty="0">
                <a:latin typeface="Times New Roman"/>
                <a:cs typeface="Times New Roman"/>
              </a:rPr>
              <a:t>отзывчивости,  </a:t>
            </a:r>
            <a:r>
              <a:rPr sz="2000" spc="-5" dirty="0">
                <a:latin typeface="Times New Roman"/>
                <a:cs typeface="Times New Roman"/>
              </a:rPr>
              <a:t>сопереживания, формирования </a:t>
            </a:r>
            <a:r>
              <a:rPr sz="2000" spc="-10" dirty="0">
                <a:latin typeface="Times New Roman"/>
                <a:cs typeface="Times New Roman"/>
              </a:rPr>
              <a:t>готовности </a:t>
            </a:r>
            <a:r>
              <a:rPr sz="2000" dirty="0">
                <a:latin typeface="Times New Roman"/>
                <a:cs typeface="Times New Roman"/>
              </a:rPr>
              <a:t>к совместной деятельности  со </a:t>
            </a:r>
            <a:r>
              <a:rPr sz="2000" spc="-5" dirty="0">
                <a:latin typeface="Times New Roman"/>
                <a:cs typeface="Times New Roman"/>
              </a:rPr>
              <a:t>сверстниками, формирование </a:t>
            </a:r>
            <a:r>
              <a:rPr sz="2000" spc="-10" dirty="0">
                <a:latin typeface="Times New Roman"/>
                <a:cs typeface="Times New Roman"/>
              </a:rPr>
              <a:t>уважительного </a:t>
            </a:r>
            <a:r>
              <a:rPr sz="2000" spc="-5" dirty="0">
                <a:latin typeface="Times New Roman"/>
                <a:cs typeface="Times New Roman"/>
              </a:rPr>
              <a:t>отношения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5" dirty="0">
                <a:latin typeface="Times New Roman"/>
                <a:cs typeface="Times New Roman"/>
              </a:rPr>
              <a:t>чувства  </a:t>
            </a:r>
            <a:r>
              <a:rPr sz="2000" dirty="0">
                <a:latin typeface="Times New Roman"/>
                <a:cs typeface="Times New Roman"/>
              </a:rPr>
              <a:t>принадлежности к своей семье и к </a:t>
            </a:r>
            <a:r>
              <a:rPr sz="2000" spc="-5" dirty="0">
                <a:latin typeface="Times New Roman"/>
                <a:cs typeface="Times New Roman"/>
              </a:rPr>
              <a:t>сообществу детей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5" dirty="0">
                <a:latin typeface="Times New Roman"/>
                <a:cs typeface="Times New Roman"/>
              </a:rPr>
              <a:t>взрослых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60" dirty="0">
                <a:latin typeface="Times New Roman"/>
                <a:cs typeface="Times New Roman"/>
              </a:rPr>
              <a:t> </a:t>
            </a:r>
            <a:r>
              <a:rPr sz="2000" spc="-114" dirty="0">
                <a:latin typeface="Times New Roman"/>
                <a:cs typeface="Times New Roman"/>
              </a:rPr>
              <a:t>ДОУ.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6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74342" y="381139"/>
            <a:ext cx="6525259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Игра </a:t>
            </a:r>
            <a:r>
              <a:rPr sz="4400" spc="-5" dirty="0">
                <a:solidFill>
                  <a:srgbClr val="E36B09"/>
                </a:solidFill>
                <a:latin typeface="Arial"/>
                <a:cs typeface="Arial"/>
              </a:rPr>
              <a:t>«Пирамида</a:t>
            </a:r>
            <a:r>
              <a:rPr sz="4400" spc="-95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spc="-20" dirty="0">
                <a:solidFill>
                  <a:srgbClr val="E36B09"/>
                </a:solidFill>
                <a:latin typeface="Arial"/>
                <a:cs typeface="Arial"/>
              </a:rPr>
              <a:t>любви»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7458" y="1323251"/>
            <a:ext cx="1149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6F2F9F"/>
                </a:solidFill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7458" y="1984933"/>
            <a:ext cx="1149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6F2F9F"/>
                </a:solidFill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9101" y="1338376"/>
            <a:ext cx="7593965" cy="3739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7975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6F2F9F"/>
                </a:solidFill>
                <a:latin typeface="Times New Roman"/>
                <a:cs typeface="Times New Roman"/>
              </a:rPr>
              <a:t>Цель: </a:t>
            </a:r>
            <a:r>
              <a:rPr sz="2000" spc="-5" dirty="0">
                <a:latin typeface="Times New Roman"/>
                <a:cs typeface="Times New Roman"/>
              </a:rPr>
              <a:t>воспитывать уважительное, </a:t>
            </a:r>
            <a:r>
              <a:rPr sz="2000" spc="-10" dirty="0">
                <a:latin typeface="Times New Roman"/>
                <a:cs typeface="Times New Roman"/>
              </a:rPr>
              <a:t>заботливое </a:t>
            </a:r>
            <a:r>
              <a:rPr sz="2000" spc="-5" dirty="0">
                <a:latin typeface="Times New Roman"/>
                <a:cs typeface="Times New Roman"/>
              </a:rPr>
              <a:t>отношение </a:t>
            </a:r>
            <a:r>
              <a:rPr sz="2000" dirty="0">
                <a:latin typeface="Times New Roman"/>
                <a:cs typeface="Times New Roman"/>
              </a:rPr>
              <a:t>к </a:t>
            </a:r>
            <a:r>
              <a:rPr sz="2000" spc="-10" dirty="0">
                <a:latin typeface="Times New Roman"/>
                <a:cs typeface="Times New Roman"/>
              </a:rPr>
              <a:t>миру </a:t>
            </a:r>
            <a:r>
              <a:rPr sz="2000" dirty="0">
                <a:latin typeface="Times New Roman"/>
                <a:cs typeface="Times New Roman"/>
              </a:rPr>
              <a:t>и  </a:t>
            </a:r>
            <a:r>
              <a:rPr sz="2000" spc="-20" dirty="0">
                <a:latin typeface="Times New Roman"/>
                <a:cs typeface="Times New Roman"/>
              </a:rPr>
              <a:t>людям; </a:t>
            </a:r>
            <a:r>
              <a:rPr sz="2000" spc="-10" dirty="0">
                <a:latin typeface="Times New Roman"/>
                <a:cs typeface="Times New Roman"/>
              </a:rPr>
              <a:t>развивать </a:t>
            </a:r>
            <a:r>
              <a:rPr sz="2000" spc="-15" dirty="0">
                <a:latin typeface="Times New Roman"/>
                <a:cs typeface="Times New Roman"/>
              </a:rPr>
              <a:t>коммуникативные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способности.</a:t>
            </a:r>
            <a:endParaRPr sz="2000">
              <a:latin typeface="Times New Roman"/>
              <a:cs typeface="Times New Roman"/>
            </a:endParaRPr>
          </a:p>
          <a:p>
            <a:pPr marL="12700" marR="5080">
              <a:lnSpc>
                <a:spcPct val="100200"/>
              </a:lnSpc>
              <a:spcBef>
                <a:spcPts val="395"/>
              </a:spcBef>
              <a:tabLst>
                <a:tab pos="3390265" algn="l"/>
                <a:tab pos="7277734" algn="l"/>
              </a:tabLst>
            </a:pPr>
            <a:r>
              <a:rPr sz="2000" b="1" spc="-40" dirty="0">
                <a:solidFill>
                  <a:srgbClr val="6F2F9F"/>
                </a:solidFill>
                <a:latin typeface="Times New Roman"/>
                <a:cs typeface="Times New Roman"/>
              </a:rPr>
              <a:t>Ход </a:t>
            </a:r>
            <a:r>
              <a:rPr sz="20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игры: </a:t>
            </a:r>
            <a:r>
              <a:rPr sz="2000" spc="5" dirty="0">
                <a:latin typeface="Times New Roman"/>
                <a:cs typeface="Times New Roman"/>
              </a:rPr>
              <a:t>Дети </a:t>
            </a:r>
            <a:r>
              <a:rPr sz="2000" spc="-5" dirty="0">
                <a:latin typeface="Times New Roman"/>
                <a:cs typeface="Times New Roman"/>
              </a:rPr>
              <a:t>сидят </a:t>
            </a: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-40" dirty="0">
                <a:latin typeface="Times New Roman"/>
                <a:cs typeface="Times New Roman"/>
              </a:rPr>
              <a:t>кругу. </a:t>
            </a:r>
            <a:r>
              <a:rPr sz="2000" spc="-15" dirty="0">
                <a:latin typeface="Times New Roman"/>
                <a:cs typeface="Times New Roman"/>
              </a:rPr>
              <a:t>Педагог </a:t>
            </a:r>
            <a:r>
              <a:rPr sz="2000" spc="-10" dirty="0">
                <a:latin typeface="Times New Roman"/>
                <a:cs typeface="Times New Roman"/>
              </a:rPr>
              <a:t>говорит: </a:t>
            </a:r>
            <a:r>
              <a:rPr sz="2000" spc="-5" dirty="0">
                <a:latin typeface="Times New Roman"/>
                <a:cs typeface="Times New Roman"/>
              </a:rPr>
              <a:t>«Каждый из нас что-  </a:t>
            </a:r>
            <a:r>
              <a:rPr sz="2000" spc="-10" dirty="0">
                <a:latin typeface="Times New Roman"/>
                <a:cs typeface="Times New Roman"/>
              </a:rPr>
              <a:t>то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25" dirty="0">
                <a:latin typeface="Times New Roman"/>
                <a:cs typeface="Times New Roman"/>
              </a:rPr>
              <a:t>кого-то </a:t>
            </a:r>
            <a:r>
              <a:rPr sz="2000" spc="-5" dirty="0">
                <a:latin typeface="Times New Roman"/>
                <a:cs typeface="Times New Roman"/>
              </a:rPr>
              <a:t>любит; </a:t>
            </a:r>
            <a:r>
              <a:rPr sz="2000" dirty="0">
                <a:latin typeface="Times New Roman"/>
                <a:cs typeface="Times New Roman"/>
              </a:rPr>
              <a:t>всем </a:t>
            </a:r>
            <a:r>
              <a:rPr sz="2000" spc="-5" dirty="0">
                <a:latin typeface="Times New Roman"/>
                <a:cs typeface="Times New Roman"/>
              </a:rPr>
              <a:t>нам присуще </a:t>
            </a:r>
            <a:r>
              <a:rPr sz="2000" spc="-10" dirty="0">
                <a:latin typeface="Times New Roman"/>
                <a:cs typeface="Times New Roman"/>
              </a:rPr>
              <a:t>это </a:t>
            </a:r>
            <a:r>
              <a:rPr sz="2000" spc="-5" dirty="0">
                <a:latin typeface="Times New Roman"/>
                <a:cs typeface="Times New Roman"/>
              </a:rPr>
              <a:t>чувство,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5" dirty="0">
                <a:latin typeface="Times New Roman"/>
                <a:cs typeface="Times New Roman"/>
              </a:rPr>
              <a:t>все </a:t>
            </a:r>
            <a:r>
              <a:rPr sz="2000" dirty="0">
                <a:latin typeface="Times New Roman"/>
                <a:cs typeface="Times New Roman"/>
              </a:rPr>
              <a:t>мы по-  </a:t>
            </a:r>
            <a:r>
              <a:rPr sz="2000" spc="-10" dirty="0">
                <a:latin typeface="Times New Roman"/>
                <a:cs typeface="Times New Roman"/>
              </a:rPr>
              <a:t>разному </a:t>
            </a:r>
            <a:r>
              <a:rPr sz="2000" spc="-20" dirty="0">
                <a:latin typeface="Times New Roman"/>
                <a:cs typeface="Times New Roman"/>
              </a:rPr>
              <a:t>его </a:t>
            </a:r>
            <a:r>
              <a:rPr sz="2000" dirty="0">
                <a:latin typeface="Times New Roman"/>
                <a:cs typeface="Times New Roman"/>
              </a:rPr>
              <a:t>выражаем. Я </a:t>
            </a:r>
            <a:r>
              <a:rPr sz="2000" spc="-10" dirty="0">
                <a:latin typeface="Times New Roman"/>
                <a:cs typeface="Times New Roman"/>
              </a:rPr>
              <a:t>люблю </a:t>
            </a:r>
            <a:r>
              <a:rPr sz="2000" spc="-5" dirty="0">
                <a:latin typeface="Times New Roman"/>
                <a:cs typeface="Times New Roman"/>
              </a:rPr>
              <a:t>свою </a:t>
            </a:r>
            <a:r>
              <a:rPr sz="2000" dirty="0">
                <a:latin typeface="Times New Roman"/>
                <a:cs typeface="Times New Roman"/>
              </a:rPr>
              <a:t>семью, </a:t>
            </a:r>
            <a:r>
              <a:rPr sz="2000" spc="-5" dirty="0">
                <a:latin typeface="Times New Roman"/>
                <a:cs typeface="Times New Roman"/>
              </a:rPr>
              <a:t>своих детей, свой </a:t>
            </a:r>
            <a:r>
              <a:rPr sz="2000" spc="-10" dirty="0">
                <a:latin typeface="Times New Roman"/>
                <a:cs typeface="Times New Roman"/>
              </a:rPr>
              <a:t>дом,  </a:t>
            </a:r>
            <a:r>
              <a:rPr sz="2000" dirty="0">
                <a:latin typeface="Times New Roman"/>
                <a:cs typeface="Times New Roman"/>
              </a:rPr>
              <a:t>свою </a:t>
            </a:r>
            <a:r>
              <a:rPr sz="2000" spc="-40" dirty="0">
                <a:latin typeface="Times New Roman"/>
                <a:cs typeface="Times New Roman"/>
              </a:rPr>
              <a:t>работу. </a:t>
            </a:r>
            <a:r>
              <a:rPr sz="2000" spc="-5" dirty="0">
                <a:latin typeface="Times New Roman"/>
                <a:cs typeface="Times New Roman"/>
              </a:rPr>
              <a:t>Расскажите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вы	</a:t>
            </a:r>
            <a:r>
              <a:rPr sz="2000" spc="-40" dirty="0">
                <a:latin typeface="Times New Roman"/>
                <a:cs typeface="Times New Roman"/>
              </a:rPr>
              <a:t>кого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10" dirty="0">
                <a:latin typeface="Times New Roman"/>
                <a:cs typeface="Times New Roman"/>
              </a:rPr>
              <a:t>что </a:t>
            </a:r>
            <a:r>
              <a:rPr sz="2000" dirty="0">
                <a:latin typeface="Times New Roman"/>
                <a:cs typeface="Times New Roman"/>
              </a:rPr>
              <a:t>вы </a:t>
            </a:r>
            <a:r>
              <a:rPr sz="2000" spc="-5" dirty="0">
                <a:latin typeface="Times New Roman"/>
                <a:cs typeface="Times New Roman"/>
              </a:rPr>
              <a:t>любите. (Рассказы  детей.) </a:t>
            </a:r>
            <a:r>
              <a:rPr sz="2000" dirty="0">
                <a:latin typeface="Times New Roman"/>
                <a:cs typeface="Times New Roman"/>
              </a:rPr>
              <a:t>А </a:t>
            </a:r>
            <a:r>
              <a:rPr sz="2000" spc="-5" dirty="0">
                <a:latin typeface="Times New Roman"/>
                <a:cs typeface="Times New Roman"/>
              </a:rPr>
              <a:t>теперь давайте </a:t>
            </a:r>
            <a:r>
              <a:rPr sz="2000" spc="5" dirty="0">
                <a:latin typeface="Times New Roman"/>
                <a:cs typeface="Times New Roman"/>
              </a:rPr>
              <a:t>построим </a:t>
            </a:r>
            <a:r>
              <a:rPr sz="2000" spc="-5" dirty="0">
                <a:latin typeface="Times New Roman"/>
                <a:cs typeface="Times New Roman"/>
              </a:rPr>
              <a:t>«пирамидку любви»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из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наших	</a:t>
            </a:r>
            <a:r>
              <a:rPr sz="2000" dirty="0">
                <a:latin typeface="Times New Roman"/>
                <a:cs typeface="Times New Roman"/>
              </a:rPr>
              <a:t>с  </a:t>
            </a:r>
            <a:r>
              <a:rPr sz="2000" spc="-5" dirty="0">
                <a:latin typeface="Times New Roman"/>
                <a:cs typeface="Times New Roman"/>
              </a:rPr>
              <a:t>вами </a:t>
            </a:r>
            <a:r>
              <a:rPr sz="2000" spc="-10" dirty="0">
                <a:latin typeface="Times New Roman"/>
                <a:cs typeface="Times New Roman"/>
              </a:rPr>
              <a:t>рук. </a:t>
            </a:r>
            <a:r>
              <a:rPr sz="2000" dirty="0">
                <a:latin typeface="Times New Roman"/>
                <a:cs typeface="Times New Roman"/>
              </a:rPr>
              <a:t>Я </a:t>
            </a:r>
            <a:r>
              <a:rPr sz="2000" spc="-15" dirty="0">
                <a:latin typeface="Times New Roman"/>
                <a:cs typeface="Times New Roman"/>
              </a:rPr>
              <a:t>назову </a:t>
            </a:r>
            <a:r>
              <a:rPr sz="2000" spc="-10" dirty="0">
                <a:latin typeface="Times New Roman"/>
                <a:cs typeface="Times New Roman"/>
              </a:rPr>
              <a:t>что-то </a:t>
            </a:r>
            <a:r>
              <a:rPr sz="2000" dirty="0">
                <a:latin typeface="Times New Roman"/>
                <a:cs typeface="Times New Roman"/>
              </a:rPr>
              <a:t>любимое и </a:t>
            </a:r>
            <a:r>
              <a:rPr sz="2000" spc="-20" dirty="0">
                <a:latin typeface="Times New Roman"/>
                <a:cs typeface="Times New Roman"/>
              </a:rPr>
              <a:t>положу </a:t>
            </a:r>
            <a:r>
              <a:rPr sz="2000" spc="-5" dirty="0">
                <a:latin typeface="Times New Roman"/>
                <a:cs typeface="Times New Roman"/>
              </a:rPr>
              <a:t>свою </a:t>
            </a:r>
            <a:r>
              <a:rPr sz="2000" spc="-55" dirty="0">
                <a:latin typeface="Times New Roman"/>
                <a:cs typeface="Times New Roman"/>
              </a:rPr>
              <a:t>руку, </a:t>
            </a:r>
            <a:r>
              <a:rPr sz="2000" spc="-15" dirty="0">
                <a:latin typeface="Times New Roman"/>
                <a:cs typeface="Times New Roman"/>
              </a:rPr>
              <a:t>затем  </a:t>
            </a:r>
            <a:r>
              <a:rPr sz="2000" spc="-5" dirty="0">
                <a:latin typeface="Times New Roman"/>
                <a:cs typeface="Times New Roman"/>
              </a:rPr>
              <a:t>каждый </a:t>
            </a:r>
            <a:r>
              <a:rPr sz="2000" spc="-10" dirty="0">
                <a:latin typeface="Times New Roman"/>
                <a:cs typeface="Times New Roman"/>
              </a:rPr>
              <a:t>из вас </a:t>
            </a:r>
            <a:r>
              <a:rPr sz="2000" spc="-40" dirty="0">
                <a:latin typeface="Times New Roman"/>
                <a:cs typeface="Times New Roman"/>
              </a:rPr>
              <a:t>будет </a:t>
            </a:r>
            <a:r>
              <a:rPr sz="2000" spc="-10" dirty="0">
                <a:latin typeface="Times New Roman"/>
                <a:cs typeface="Times New Roman"/>
              </a:rPr>
              <a:t>называть </a:t>
            </a:r>
            <a:r>
              <a:rPr sz="2000" spc="5" dirty="0">
                <a:latin typeface="Times New Roman"/>
                <a:cs typeface="Times New Roman"/>
              </a:rPr>
              <a:t>свое </a:t>
            </a:r>
            <a:r>
              <a:rPr sz="2000" dirty="0">
                <a:latin typeface="Times New Roman"/>
                <a:cs typeface="Times New Roman"/>
              </a:rPr>
              <a:t>любимое и </a:t>
            </a:r>
            <a:r>
              <a:rPr sz="2000" spc="-5" dirty="0">
                <a:latin typeface="Times New Roman"/>
                <a:cs typeface="Times New Roman"/>
              </a:rPr>
              <a:t>класть свою </a:t>
            </a:r>
            <a:r>
              <a:rPr sz="2000" spc="-50" dirty="0">
                <a:latin typeface="Times New Roman"/>
                <a:cs typeface="Times New Roman"/>
              </a:rPr>
              <a:t>руку.  </a:t>
            </a:r>
            <a:r>
              <a:rPr sz="2000" dirty="0">
                <a:latin typeface="Times New Roman"/>
                <a:cs typeface="Times New Roman"/>
              </a:rPr>
              <a:t>(Дети </a:t>
            </a:r>
            <a:r>
              <a:rPr sz="2000" spc="-5" dirty="0">
                <a:latin typeface="Times New Roman"/>
                <a:cs typeface="Times New Roman"/>
              </a:rPr>
              <a:t>выстраивают </a:t>
            </a:r>
            <a:r>
              <a:rPr sz="2000" spc="-25" dirty="0">
                <a:latin typeface="Times New Roman"/>
                <a:cs typeface="Times New Roman"/>
              </a:rPr>
              <a:t>пирамиду.) </a:t>
            </a:r>
            <a:r>
              <a:rPr sz="2000" spc="-5" dirty="0">
                <a:latin typeface="Times New Roman"/>
                <a:cs typeface="Times New Roman"/>
              </a:rPr>
              <a:t>Вы </a:t>
            </a:r>
            <a:r>
              <a:rPr sz="2000" spc="-15" dirty="0">
                <a:latin typeface="Times New Roman"/>
                <a:cs typeface="Times New Roman"/>
              </a:rPr>
              <a:t>чувствуете </a:t>
            </a:r>
            <a:r>
              <a:rPr sz="2000" spc="-5" dirty="0">
                <a:latin typeface="Times New Roman"/>
                <a:cs typeface="Times New Roman"/>
              </a:rPr>
              <a:t>тепло </a:t>
            </a:r>
            <a:r>
              <a:rPr sz="2000" spc="-10" dirty="0">
                <a:latin typeface="Times New Roman"/>
                <a:cs typeface="Times New Roman"/>
              </a:rPr>
              <a:t>рук? </a:t>
            </a:r>
            <a:r>
              <a:rPr sz="2000" spc="-5" dirty="0">
                <a:latin typeface="Times New Roman"/>
                <a:cs typeface="Times New Roman"/>
              </a:rPr>
              <a:t>Вам  приятно </a:t>
            </a:r>
            <a:r>
              <a:rPr sz="2000" spc="-10" dirty="0">
                <a:latin typeface="Times New Roman"/>
                <a:cs typeface="Times New Roman"/>
              </a:rPr>
              <a:t>это </a:t>
            </a:r>
            <a:r>
              <a:rPr sz="2000" spc="-5" dirty="0">
                <a:latin typeface="Times New Roman"/>
                <a:cs typeface="Times New Roman"/>
              </a:rPr>
              <a:t>состояние? </a:t>
            </a:r>
            <a:r>
              <a:rPr sz="2000" dirty="0">
                <a:latin typeface="Times New Roman"/>
                <a:cs typeface="Times New Roman"/>
              </a:rPr>
              <a:t>Посмотрите, </a:t>
            </a:r>
            <a:r>
              <a:rPr sz="2000" spc="-15" dirty="0">
                <a:latin typeface="Times New Roman"/>
                <a:cs typeface="Times New Roman"/>
              </a:rPr>
              <a:t>какая </a:t>
            </a:r>
            <a:r>
              <a:rPr sz="2000" spc="-5" dirty="0">
                <a:latin typeface="Times New Roman"/>
                <a:cs typeface="Times New Roman"/>
              </a:rPr>
              <a:t>высокая </a:t>
            </a:r>
            <a:r>
              <a:rPr sz="2000" dirty="0">
                <a:latin typeface="Times New Roman"/>
                <a:cs typeface="Times New Roman"/>
              </a:rPr>
              <a:t>у </a:t>
            </a:r>
            <a:r>
              <a:rPr sz="2000" spc="-5" dirty="0">
                <a:latin typeface="Times New Roman"/>
                <a:cs typeface="Times New Roman"/>
              </a:rPr>
              <a:t>нас </a:t>
            </a:r>
            <a:r>
              <a:rPr sz="2000" spc="-10" dirty="0">
                <a:latin typeface="Times New Roman"/>
                <a:cs typeface="Times New Roman"/>
              </a:rPr>
              <a:t>получилась  </a:t>
            </a:r>
            <a:r>
              <a:rPr sz="2000" spc="-5" dirty="0">
                <a:latin typeface="Times New Roman"/>
                <a:cs typeface="Times New Roman"/>
              </a:rPr>
              <a:t>пирамида высокая </a:t>
            </a:r>
            <a:r>
              <a:rPr sz="2000" dirty="0">
                <a:latin typeface="Times New Roman"/>
                <a:cs typeface="Times New Roman"/>
              </a:rPr>
              <a:t>- </a:t>
            </a:r>
            <a:r>
              <a:rPr sz="2000" spc="-20" dirty="0">
                <a:latin typeface="Times New Roman"/>
                <a:cs typeface="Times New Roman"/>
              </a:rPr>
              <a:t>потому </a:t>
            </a:r>
            <a:r>
              <a:rPr sz="2000" spc="-10" dirty="0">
                <a:latin typeface="Times New Roman"/>
                <a:cs typeface="Times New Roman"/>
              </a:rPr>
              <a:t>что </a:t>
            </a:r>
            <a:r>
              <a:rPr sz="2000" spc="5" dirty="0">
                <a:latin typeface="Times New Roman"/>
                <a:cs typeface="Times New Roman"/>
              </a:rPr>
              <a:t>мы </a:t>
            </a:r>
            <a:r>
              <a:rPr sz="2000" spc="-5" dirty="0">
                <a:latin typeface="Times New Roman"/>
                <a:cs typeface="Times New Roman"/>
              </a:rPr>
              <a:t>любимы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5" dirty="0">
                <a:latin typeface="Times New Roman"/>
                <a:cs typeface="Times New Roman"/>
              </a:rPr>
              <a:t>любим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сами».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6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44700" y="381139"/>
            <a:ext cx="605472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Игра </a:t>
            </a:r>
            <a:r>
              <a:rPr sz="4400" spc="-10" dirty="0">
                <a:solidFill>
                  <a:srgbClr val="E36B09"/>
                </a:solidFill>
                <a:latin typeface="Arial"/>
                <a:cs typeface="Arial"/>
              </a:rPr>
              <a:t>«Объясни</a:t>
            </a:r>
            <a:r>
              <a:rPr sz="4400" spc="-80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spc="5" dirty="0">
                <a:solidFill>
                  <a:srgbClr val="E36B09"/>
                </a:solidFill>
                <a:latin typeface="Arial"/>
                <a:cs typeface="Arial"/>
              </a:rPr>
              <a:t>зачем»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8014" y="1338745"/>
            <a:ext cx="7498715" cy="47034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281305">
              <a:lnSpc>
                <a:spcPct val="101800"/>
              </a:lnSpc>
              <a:spcBef>
                <a:spcPts val="90"/>
              </a:spcBef>
            </a:pPr>
            <a:r>
              <a:rPr sz="1350" b="1" spc="10" dirty="0">
                <a:solidFill>
                  <a:srgbClr val="6F2F9F"/>
                </a:solidFill>
                <a:latin typeface="Times New Roman"/>
                <a:cs typeface="Times New Roman"/>
              </a:rPr>
              <a:t>ЦЕЛЬ: </a:t>
            </a:r>
            <a:r>
              <a:rPr sz="1350" spc="10" dirty="0">
                <a:latin typeface="Times New Roman"/>
                <a:cs typeface="Times New Roman"/>
              </a:rPr>
              <a:t>упражнять детей </a:t>
            </a:r>
            <a:r>
              <a:rPr sz="1350" spc="5" dirty="0">
                <a:latin typeface="Times New Roman"/>
                <a:cs typeface="Times New Roman"/>
              </a:rPr>
              <a:t>в </a:t>
            </a:r>
            <a:r>
              <a:rPr sz="1350" spc="10" dirty="0">
                <a:latin typeface="Times New Roman"/>
                <a:cs typeface="Times New Roman"/>
              </a:rPr>
              <a:t>правильном </a:t>
            </a:r>
            <a:r>
              <a:rPr sz="1350" spc="5" dirty="0">
                <a:latin typeface="Times New Roman"/>
                <a:cs typeface="Times New Roman"/>
              </a:rPr>
              <a:t>подборе слов, </a:t>
            </a:r>
            <a:r>
              <a:rPr sz="1350" spc="10" dirty="0">
                <a:latin typeface="Times New Roman"/>
                <a:cs typeface="Times New Roman"/>
              </a:rPr>
              <a:t>учить </a:t>
            </a:r>
            <a:r>
              <a:rPr sz="1350" spc="5" dirty="0">
                <a:latin typeface="Times New Roman"/>
                <a:cs typeface="Times New Roman"/>
              </a:rPr>
              <a:t>понимать </a:t>
            </a:r>
            <a:r>
              <a:rPr sz="1350" spc="15" dirty="0">
                <a:latin typeface="Times New Roman"/>
                <a:cs typeface="Times New Roman"/>
              </a:rPr>
              <a:t>причинно </a:t>
            </a:r>
            <a:r>
              <a:rPr sz="1350" spc="5" dirty="0">
                <a:latin typeface="Times New Roman"/>
                <a:cs typeface="Times New Roman"/>
              </a:rPr>
              <a:t>– </a:t>
            </a:r>
            <a:r>
              <a:rPr sz="1350" spc="10" dirty="0">
                <a:latin typeface="Times New Roman"/>
                <a:cs typeface="Times New Roman"/>
              </a:rPr>
              <a:t>следственные  </a:t>
            </a:r>
            <a:r>
              <a:rPr sz="1350" spc="5" dirty="0">
                <a:latin typeface="Times New Roman"/>
                <a:cs typeface="Times New Roman"/>
              </a:rPr>
              <a:t>связи </a:t>
            </a:r>
            <a:r>
              <a:rPr sz="1350" spc="10" dirty="0">
                <a:latin typeface="Times New Roman"/>
                <a:cs typeface="Times New Roman"/>
              </a:rPr>
              <a:t>между</a:t>
            </a:r>
            <a:r>
              <a:rPr sz="1350" spc="15" dirty="0">
                <a:latin typeface="Times New Roman"/>
                <a:cs typeface="Times New Roman"/>
              </a:rPr>
              <a:t> </a:t>
            </a:r>
            <a:r>
              <a:rPr sz="1350" spc="10" dirty="0">
                <a:latin typeface="Times New Roman"/>
                <a:cs typeface="Times New Roman"/>
              </a:rPr>
              <a:t>явлениями;</a:t>
            </a:r>
            <a:endParaRPr sz="1350">
              <a:latin typeface="Times New Roman"/>
              <a:cs typeface="Times New Roman"/>
            </a:endParaRPr>
          </a:p>
          <a:p>
            <a:pPr marL="159385" indent="-147320">
              <a:lnSpc>
                <a:spcPct val="100000"/>
              </a:lnSpc>
              <a:spcBef>
                <a:spcPts val="295"/>
              </a:spcBef>
              <a:buFont typeface="Arial"/>
              <a:buChar char="•"/>
              <a:tabLst>
                <a:tab pos="160020" algn="l"/>
              </a:tabLst>
            </a:pPr>
            <a:r>
              <a:rPr sz="1350" spc="10" dirty="0">
                <a:latin typeface="Times New Roman"/>
                <a:cs typeface="Times New Roman"/>
              </a:rPr>
              <a:t>закрепить умение строить </a:t>
            </a:r>
            <a:r>
              <a:rPr sz="1350" spc="5" dirty="0">
                <a:latin typeface="Times New Roman"/>
                <a:cs typeface="Times New Roman"/>
              </a:rPr>
              <a:t>сложноподчинённые предложения, </a:t>
            </a:r>
            <a:r>
              <a:rPr sz="1350" dirty="0">
                <a:latin typeface="Times New Roman"/>
                <a:cs typeface="Times New Roman"/>
              </a:rPr>
              <a:t>развивать </a:t>
            </a:r>
            <a:r>
              <a:rPr sz="1350" spc="10" dirty="0">
                <a:latin typeface="Times New Roman"/>
                <a:cs typeface="Times New Roman"/>
              </a:rPr>
              <a:t>связную</a:t>
            </a:r>
            <a:r>
              <a:rPr sz="1350" spc="50" dirty="0">
                <a:latin typeface="Times New Roman"/>
                <a:cs typeface="Times New Roman"/>
              </a:rPr>
              <a:t> </a:t>
            </a:r>
            <a:r>
              <a:rPr sz="1350" dirty="0">
                <a:latin typeface="Times New Roman"/>
                <a:cs typeface="Times New Roman"/>
              </a:rPr>
              <a:t>речь;</a:t>
            </a:r>
            <a:endParaRPr sz="1350">
              <a:latin typeface="Times New Roman"/>
              <a:cs typeface="Times New Roman"/>
            </a:endParaRPr>
          </a:p>
          <a:p>
            <a:pPr marL="159385" marR="153670" indent="-147320">
              <a:lnSpc>
                <a:spcPct val="101800"/>
              </a:lnSpc>
              <a:spcBef>
                <a:spcPts val="285"/>
              </a:spcBef>
              <a:buFont typeface="Arial"/>
              <a:buChar char="•"/>
              <a:tabLst>
                <a:tab pos="160020" algn="l"/>
              </a:tabLst>
            </a:pPr>
            <a:r>
              <a:rPr sz="1350" dirty="0">
                <a:latin typeface="Times New Roman"/>
                <a:cs typeface="Times New Roman"/>
              </a:rPr>
              <a:t>развивать </a:t>
            </a:r>
            <a:r>
              <a:rPr sz="1350" spc="5" dirty="0">
                <a:latin typeface="Times New Roman"/>
                <a:cs typeface="Times New Roman"/>
              </a:rPr>
              <a:t>у </a:t>
            </a:r>
            <a:r>
              <a:rPr sz="1350" spc="10" dirty="0">
                <a:latin typeface="Times New Roman"/>
                <a:cs typeface="Times New Roman"/>
              </a:rPr>
              <a:t>детей </a:t>
            </a:r>
            <a:r>
              <a:rPr sz="1350" spc="5" dirty="0">
                <a:latin typeface="Times New Roman"/>
                <a:cs typeface="Times New Roman"/>
              </a:rPr>
              <a:t>умение </a:t>
            </a:r>
            <a:r>
              <a:rPr sz="1350" dirty="0">
                <a:latin typeface="Times New Roman"/>
                <a:cs typeface="Times New Roman"/>
              </a:rPr>
              <a:t>находить </a:t>
            </a:r>
            <a:r>
              <a:rPr sz="1350" spc="-15" dirty="0">
                <a:latin typeface="Times New Roman"/>
                <a:cs typeface="Times New Roman"/>
              </a:rPr>
              <a:t>выход </a:t>
            </a:r>
            <a:r>
              <a:rPr sz="1350" spc="10" dirty="0">
                <a:latin typeface="Times New Roman"/>
                <a:cs typeface="Times New Roman"/>
              </a:rPr>
              <a:t>из </a:t>
            </a:r>
            <a:r>
              <a:rPr sz="1350" spc="5" dirty="0">
                <a:latin typeface="Times New Roman"/>
                <a:cs typeface="Times New Roman"/>
              </a:rPr>
              <a:t>создавшейся </a:t>
            </a:r>
            <a:r>
              <a:rPr sz="1350" spc="10" dirty="0">
                <a:latin typeface="Times New Roman"/>
                <a:cs typeface="Times New Roman"/>
              </a:rPr>
              <a:t>проблемной ситуации, учить </a:t>
            </a:r>
            <a:r>
              <a:rPr sz="1350" dirty="0">
                <a:latin typeface="Times New Roman"/>
                <a:cs typeface="Times New Roman"/>
              </a:rPr>
              <a:t>избегать  </a:t>
            </a:r>
            <a:r>
              <a:rPr sz="1350" spc="10" dirty="0">
                <a:latin typeface="Times New Roman"/>
                <a:cs typeface="Times New Roman"/>
              </a:rPr>
              <a:t>опасных </a:t>
            </a:r>
            <a:r>
              <a:rPr sz="1350" spc="5" dirty="0">
                <a:latin typeface="Times New Roman"/>
                <a:cs typeface="Times New Roman"/>
              </a:rPr>
              <a:t>ситуаций, </a:t>
            </a:r>
            <a:r>
              <a:rPr sz="1350" spc="10" dirty="0">
                <a:latin typeface="Times New Roman"/>
                <a:cs typeface="Times New Roman"/>
              </a:rPr>
              <a:t>быть предупредительным, </a:t>
            </a:r>
            <a:r>
              <a:rPr sz="1350" spc="5" dirty="0">
                <a:latin typeface="Times New Roman"/>
                <a:cs typeface="Times New Roman"/>
              </a:rPr>
              <a:t>внимательным;</a:t>
            </a:r>
            <a:endParaRPr sz="1350">
              <a:latin typeface="Times New Roman"/>
              <a:cs typeface="Times New Roman"/>
            </a:endParaRPr>
          </a:p>
          <a:p>
            <a:pPr marL="159385" indent="-147320">
              <a:lnSpc>
                <a:spcPct val="100000"/>
              </a:lnSpc>
              <a:spcBef>
                <a:spcPts val="300"/>
              </a:spcBef>
              <a:buFont typeface="Arial"/>
              <a:buChar char="•"/>
              <a:tabLst>
                <a:tab pos="160020" algn="l"/>
              </a:tabLst>
            </a:pPr>
            <a:r>
              <a:rPr sz="1350" spc="5" dirty="0">
                <a:latin typeface="Times New Roman"/>
                <a:cs typeface="Times New Roman"/>
              </a:rPr>
              <a:t>воспитывать у </a:t>
            </a:r>
            <a:r>
              <a:rPr sz="1350" spc="10" dirty="0">
                <a:latin typeface="Times New Roman"/>
                <a:cs typeface="Times New Roman"/>
              </a:rPr>
              <a:t>детей самостоятельность, уверенность </a:t>
            </a:r>
            <a:r>
              <a:rPr sz="1350" spc="5" dirty="0">
                <a:latin typeface="Times New Roman"/>
                <a:cs typeface="Times New Roman"/>
              </a:rPr>
              <a:t>в</a:t>
            </a:r>
            <a:r>
              <a:rPr sz="1350" spc="10" dirty="0">
                <a:latin typeface="Times New Roman"/>
                <a:cs typeface="Times New Roman"/>
              </a:rPr>
              <a:t> себе.</a:t>
            </a: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09"/>
              </a:spcBef>
            </a:pPr>
            <a:r>
              <a:rPr sz="1350" b="1" spc="-30" dirty="0">
                <a:solidFill>
                  <a:srgbClr val="6F2F9F"/>
                </a:solidFill>
                <a:latin typeface="Times New Roman"/>
                <a:cs typeface="Times New Roman"/>
              </a:rPr>
              <a:t>ХОД</a:t>
            </a:r>
            <a:r>
              <a:rPr sz="1350" b="1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1350" b="1" spc="10" dirty="0">
                <a:solidFill>
                  <a:srgbClr val="6F2F9F"/>
                </a:solidFill>
                <a:latin typeface="Times New Roman"/>
                <a:cs typeface="Times New Roman"/>
              </a:rPr>
              <a:t>ИГРЫ:</a:t>
            </a: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350" spc="10" dirty="0">
                <a:latin typeface="Times New Roman"/>
                <a:cs typeface="Times New Roman"/>
              </a:rPr>
              <a:t>Игра проводится </a:t>
            </a:r>
            <a:r>
              <a:rPr sz="1350" spc="5" dirty="0">
                <a:latin typeface="Times New Roman"/>
                <a:cs typeface="Times New Roman"/>
              </a:rPr>
              <a:t>с 1 - 4 </a:t>
            </a:r>
            <a:r>
              <a:rPr sz="1350" spc="10" dirty="0">
                <a:latin typeface="Times New Roman"/>
                <a:cs typeface="Times New Roman"/>
              </a:rPr>
              <a:t>детьми. Воспитатель предлагает </a:t>
            </a:r>
            <a:r>
              <a:rPr sz="1350" spc="5" dirty="0">
                <a:latin typeface="Times New Roman"/>
                <a:cs typeface="Times New Roman"/>
              </a:rPr>
              <a:t>детям </a:t>
            </a:r>
            <a:r>
              <a:rPr sz="1350" spc="10" dirty="0">
                <a:latin typeface="Times New Roman"/>
                <a:cs typeface="Times New Roman"/>
              </a:rPr>
              <a:t>правила</a:t>
            </a:r>
            <a:r>
              <a:rPr sz="1350" spc="55" dirty="0">
                <a:latin typeface="Times New Roman"/>
                <a:cs typeface="Times New Roman"/>
              </a:rPr>
              <a:t> </a:t>
            </a:r>
            <a:r>
              <a:rPr sz="1350" spc="10" dirty="0">
                <a:latin typeface="Times New Roman"/>
                <a:cs typeface="Times New Roman"/>
              </a:rPr>
              <a:t>игры:</a:t>
            </a:r>
            <a:endParaRPr sz="1350">
              <a:latin typeface="Times New Roman"/>
              <a:cs typeface="Times New Roman"/>
            </a:endParaRPr>
          </a:p>
          <a:p>
            <a:pPr marL="159385" marR="225425" indent="-147320">
              <a:lnSpc>
                <a:spcPct val="101800"/>
              </a:lnSpc>
              <a:spcBef>
                <a:spcPts val="280"/>
              </a:spcBef>
            </a:pPr>
            <a:r>
              <a:rPr sz="2025" spc="7" baseline="4115" dirty="0">
                <a:latin typeface="Arial"/>
                <a:cs typeface="Arial"/>
              </a:rPr>
              <a:t>- </a:t>
            </a:r>
            <a:r>
              <a:rPr sz="1350" spc="10" dirty="0">
                <a:latin typeface="Times New Roman"/>
                <a:cs typeface="Times New Roman"/>
              </a:rPr>
              <a:t>Я </a:t>
            </a:r>
            <a:r>
              <a:rPr sz="1350" spc="5" dirty="0">
                <a:latin typeface="Times New Roman"/>
                <a:cs typeface="Times New Roman"/>
              </a:rPr>
              <a:t>скажу вам </a:t>
            </a:r>
            <a:r>
              <a:rPr sz="1350" spc="-5" dirty="0">
                <a:latin typeface="Times New Roman"/>
                <a:cs typeface="Times New Roman"/>
              </a:rPr>
              <a:t>несколько </a:t>
            </a:r>
            <a:r>
              <a:rPr sz="1350" spc="10" dirty="0">
                <a:latin typeface="Times New Roman"/>
                <a:cs typeface="Times New Roman"/>
              </a:rPr>
              <a:t>слов </a:t>
            </a:r>
            <a:r>
              <a:rPr sz="1350" spc="5" dirty="0">
                <a:latin typeface="Times New Roman"/>
                <a:cs typeface="Times New Roman"/>
              </a:rPr>
              <a:t>предложения, а </a:t>
            </a:r>
            <a:r>
              <a:rPr sz="1350" spc="10" dirty="0">
                <a:latin typeface="Times New Roman"/>
                <a:cs typeface="Times New Roman"/>
              </a:rPr>
              <a:t>вы </a:t>
            </a:r>
            <a:r>
              <a:rPr sz="1350" spc="5" dirty="0">
                <a:latin typeface="Times New Roman"/>
                <a:cs typeface="Times New Roman"/>
              </a:rPr>
              <a:t>должны </a:t>
            </a:r>
            <a:r>
              <a:rPr sz="1350" spc="10" dirty="0">
                <a:latin typeface="Times New Roman"/>
                <a:cs typeface="Times New Roman"/>
              </a:rPr>
              <a:t>дополнить </a:t>
            </a:r>
            <a:r>
              <a:rPr sz="1350" spc="-5" dirty="0">
                <a:latin typeface="Times New Roman"/>
                <a:cs typeface="Times New Roman"/>
              </a:rPr>
              <a:t>его </a:t>
            </a:r>
            <a:r>
              <a:rPr sz="1350" spc="10" dirty="0">
                <a:latin typeface="Times New Roman"/>
                <a:cs typeface="Times New Roman"/>
              </a:rPr>
              <a:t>новыми словами, чтобы  получилось </a:t>
            </a:r>
            <a:r>
              <a:rPr sz="1350" spc="5" dirty="0">
                <a:latin typeface="Times New Roman"/>
                <a:cs typeface="Times New Roman"/>
              </a:rPr>
              <a:t>законченное</a:t>
            </a:r>
            <a:r>
              <a:rPr sz="1350" dirty="0">
                <a:latin typeface="Times New Roman"/>
                <a:cs typeface="Times New Roman"/>
              </a:rPr>
              <a:t> </a:t>
            </a:r>
            <a:r>
              <a:rPr sz="1350" spc="5" dirty="0">
                <a:latin typeface="Times New Roman"/>
                <a:cs typeface="Times New Roman"/>
              </a:rPr>
              <a:t>предложение.</a:t>
            </a: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350" spc="10" dirty="0">
                <a:latin typeface="Times New Roman"/>
                <a:cs typeface="Times New Roman"/>
              </a:rPr>
              <a:t>Например: </a:t>
            </a:r>
            <a:r>
              <a:rPr sz="1350" spc="15" dirty="0">
                <a:latin typeface="Times New Roman"/>
                <a:cs typeface="Times New Roman"/>
              </a:rPr>
              <a:t>«Я </a:t>
            </a:r>
            <a:r>
              <a:rPr sz="1350" spc="10" dirty="0">
                <a:latin typeface="Times New Roman"/>
                <a:cs typeface="Times New Roman"/>
              </a:rPr>
              <a:t>надела тёплую </a:t>
            </a:r>
            <a:r>
              <a:rPr sz="1350" spc="-35" dirty="0">
                <a:latin typeface="Times New Roman"/>
                <a:cs typeface="Times New Roman"/>
              </a:rPr>
              <a:t>шубу, </a:t>
            </a:r>
            <a:r>
              <a:rPr sz="1350" spc="10" dirty="0">
                <a:latin typeface="Times New Roman"/>
                <a:cs typeface="Times New Roman"/>
              </a:rPr>
              <a:t>чтобы… ».Дети</a:t>
            </a:r>
            <a:r>
              <a:rPr sz="1350" spc="70" dirty="0">
                <a:latin typeface="Times New Roman"/>
                <a:cs typeface="Times New Roman"/>
              </a:rPr>
              <a:t> </a:t>
            </a:r>
            <a:r>
              <a:rPr sz="1350" spc="5" dirty="0">
                <a:latin typeface="Times New Roman"/>
                <a:cs typeface="Times New Roman"/>
              </a:rPr>
              <a:t>дополняют:</a:t>
            </a:r>
            <a:endParaRPr sz="1350">
              <a:latin typeface="Times New Roman"/>
              <a:cs typeface="Times New Roman"/>
            </a:endParaRPr>
          </a:p>
          <a:p>
            <a:pPr marL="114935" indent="-102870">
              <a:lnSpc>
                <a:spcPct val="100000"/>
              </a:lnSpc>
              <a:spcBef>
                <a:spcPts val="300"/>
              </a:spcBef>
              <a:buChar char="-"/>
              <a:tabLst>
                <a:tab pos="115570" algn="l"/>
              </a:tabLst>
            </a:pPr>
            <a:r>
              <a:rPr sz="1350" spc="10" dirty="0">
                <a:latin typeface="Times New Roman"/>
                <a:cs typeface="Times New Roman"/>
              </a:rPr>
              <a:t>чтобы было тепло.</a:t>
            </a:r>
            <a:endParaRPr sz="1350">
              <a:latin typeface="Times New Roman"/>
              <a:cs typeface="Times New Roman"/>
            </a:endParaRPr>
          </a:p>
          <a:p>
            <a:pPr marL="114935" indent="-102870">
              <a:lnSpc>
                <a:spcPct val="100000"/>
              </a:lnSpc>
              <a:spcBef>
                <a:spcPts val="310"/>
              </a:spcBef>
              <a:buChar char="-"/>
              <a:tabLst>
                <a:tab pos="115570" algn="l"/>
              </a:tabLst>
            </a:pPr>
            <a:r>
              <a:rPr sz="1350" spc="10" dirty="0">
                <a:latin typeface="Times New Roman"/>
                <a:cs typeface="Times New Roman"/>
              </a:rPr>
              <a:t>чтобы пойти</a:t>
            </a:r>
            <a:r>
              <a:rPr sz="1350" spc="5" dirty="0">
                <a:latin typeface="Times New Roman"/>
                <a:cs typeface="Times New Roman"/>
              </a:rPr>
              <a:t> </a:t>
            </a:r>
            <a:r>
              <a:rPr sz="1350" spc="-5" dirty="0">
                <a:latin typeface="Times New Roman"/>
                <a:cs typeface="Times New Roman"/>
              </a:rPr>
              <a:t>гулять.</a:t>
            </a:r>
            <a:endParaRPr sz="1350">
              <a:latin typeface="Times New Roman"/>
              <a:cs typeface="Times New Roman"/>
            </a:endParaRPr>
          </a:p>
          <a:p>
            <a:pPr marL="158115" indent="-146050">
              <a:lnSpc>
                <a:spcPct val="100000"/>
              </a:lnSpc>
              <a:spcBef>
                <a:spcPts val="300"/>
              </a:spcBef>
              <a:buChar char="-"/>
              <a:tabLst>
                <a:tab pos="158750" algn="l"/>
              </a:tabLst>
            </a:pPr>
            <a:r>
              <a:rPr sz="1350" spc="10" dirty="0">
                <a:latin typeface="Times New Roman"/>
                <a:cs typeface="Times New Roman"/>
              </a:rPr>
              <a:t>чтобы не</a:t>
            </a:r>
            <a:r>
              <a:rPr sz="1350" spc="5" dirty="0">
                <a:latin typeface="Times New Roman"/>
                <a:cs typeface="Times New Roman"/>
              </a:rPr>
              <a:t> </a:t>
            </a:r>
            <a:r>
              <a:rPr sz="1350" spc="10" dirty="0">
                <a:latin typeface="Times New Roman"/>
                <a:cs typeface="Times New Roman"/>
              </a:rPr>
              <a:t>замёрзнуть.</a:t>
            </a:r>
            <a:endParaRPr sz="1350">
              <a:latin typeface="Times New Roman"/>
              <a:cs typeface="Times New Roman"/>
            </a:endParaRPr>
          </a:p>
          <a:p>
            <a:pPr marL="12700" marR="556260" indent="132715">
              <a:lnSpc>
                <a:spcPct val="102000"/>
              </a:lnSpc>
              <a:spcBef>
                <a:spcPts val="275"/>
              </a:spcBef>
            </a:pPr>
            <a:r>
              <a:rPr sz="1350" spc="10" dirty="0">
                <a:latin typeface="Times New Roman"/>
                <a:cs typeface="Times New Roman"/>
              </a:rPr>
              <a:t>Воспитатель </a:t>
            </a:r>
            <a:r>
              <a:rPr sz="1350" dirty="0">
                <a:latin typeface="Times New Roman"/>
                <a:cs typeface="Times New Roman"/>
              </a:rPr>
              <a:t>подготавливает </a:t>
            </a:r>
            <a:r>
              <a:rPr sz="1350" spc="10" dirty="0">
                <a:latin typeface="Times New Roman"/>
                <a:cs typeface="Times New Roman"/>
              </a:rPr>
              <a:t>заранее ряд </a:t>
            </a:r>
            <a:r>
              <a:rPr sz="1350" spc="5" dirty="0">
                <a:latin typeface="Times New Roman"/>
                <a:cs typeface="Times New Roman"/>
              </a:rPr>
              <a:t>предложений </a:t>
            </a:r>
            <a:r>
              <a:rPr sz="1350" spc="10" dirty="0">
                <a:latin typeface="Times New Roman"/>
                <a:cs typeface="Times New Roman"/>
              </a:rPr>
              <a:t>по </a:t>
            </a:r>
            <a:r>
              <a:rPr sz="1350" dirty="0">
                <a:latin typeface="Times New Roman"/>
                <a:cs typeface="Times New Roman"/>
              </a:rPr>
              <a:t>необходимой </a:t>
            </a:r>
            <a:r>
              <a:rPr sz="1350" spc="10" dirty="0">
                <a:latin typeface="Times New Roman"/>
                <a:cs typeface="Times New Roman"/>
              </a:rPr>
              <a:t>теме «Поведение </a:t>
            </a:r>
            <a:r>
              <a:rPr sz="1350" spc="5" dirty="0">
                <a:latin typeface="Times New Roman"/>
                <a:cs typeface="Times New Roman"/>
              </a:rPr>
              <a:t>в  </a:t>
            </a:r>
            <a:r>
              <a:rPr sz="1350" spc="10" dirty="0">
                <a:latin typeface="Times New Roman"/>
                <a:cs typeface="Times New Roman"/>
              </a:rPr>
              <a:t>транспорте, </a:t>
            </a:r>
            <a:r>
              <a:rPr sz="1350" spc="5" dirty="0">
                <a:latin typeface="Times New Roman"/>
                <a:cs typeface="Times New Roman"/>
              </a:rPr>
              <a:t>магазине, </a:t>
            </a:r>
            <a:r>
              <a:rPr sz="1350" spc="10" dirty="0">
                <a:latin typeface="Times New Roman"/>
                <a:cs typeface="Times New Roman"/>
              </a:rPr>
              <a:t>на </a:t>
            </a:r>
            <a:r>
              <a:rPr sz="1350" dirty="0">
                <a:latin typeface="Times New Roman"/>
                <a:cs typeface="Times New Roman"/>
              </a:rPr>
              <a:t>улице, </a:t>
            </a:r>
            <a:r>
              <a:rPr sz="1350" spc="5" dirty="0">
                <a:latin typeface="Times New Roman"/>
                <a:cs typeface="Times New Roman"/>
              </a:rPr>
              <a:t>в </a:t>
            </a:r>
            <a:r>
              <a:rPr sz="1350" dirty="0">
                <a:latin typeface="Times New Roman"/>
                <a:cs typeface="Times New Roman"/>
              </a:rPr>
              <a:t>аптеке, </a:t>
            </a:r>
            <a:r>
              <a:rPr sz="1350" spc="5" dirty="0">
                <a:latin typeface="Times New Roman"/>
                <a:cs typeface="Times New Roman"/>
              </a:rPr>
              <a:t>в парке…</a:t>
            </a:r>
            <a:r>
              <a:rPr sz="1350" spc="45" dirty="0">
                <a:latin typeface="Times New Roman"/>
                <a:cs typeface="Times New Roman"/>
              </a:rPr>
              <a:t> </a:t>
            </a:r>
            <a:r>
              <a:rPr sz="1350" spc="5" dirty="0">
                <a:latin typeface="Times New Roman"/>
                <a:cs typeface="Times New Roman"/>
              </a:rPr>
              <a:t>»;</a:t>
            </a: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350" spc="10" dirty="0">
                <a:latin typeface="Times New Roman"/>
                <a:cs typeface="Times New Roman"/>
              </a:rPr>
              <a:t>по закрепляемой </a:t>
            </a:r>
            <a:r>
              <a:rPr sz="1350" spc="5" dirty="0">
                <a:latin typeface="Times New Roman"/>
                <a:cs typeface="Times New Roman"/>
              </a:rPr>
              <a:t>ситуации, </a:t>
            </a:r>
            <a:r>
              <a:rPr sz="1350" spc="10" dirty="0">
                <a:latin typeface="Times New Roman"/>
                <a:cs typeface="Times New Roman"/>
              </a:rPr>
              <a:t>например, «Дети, </a:t>
            </a:r>
            <a:r>
              <a:rPr sz="1350" spc="5" dirty="0">
                <a:latin typeface="Times New Roman"/>
                <a:cs typeface="Times New Roman"/>
              </a:rPr>
              <a:t>делают </a:t>
            </a:r>
            <a:r>
              <a:rPr sz="1350" spc="-15" dirty="0">
                <a:latin typeface="Times New Roman"/>
                <a:cs typeface="Times New Roman"/>
              </a:rPr>
              <a:t>зарядку, </a:t>
            </a:r>
            <a:r>
              <a:rPr sz="1350" spc="10" dirty="0">
                <a:latin typeface="Times New Roman"/>
                <a:cs typeface="Times New Roman"/>
              </a:rPr>
              <a:t>чтобы…</a:t>
            </a:r>
            <a:r>
              <a:rPr sz="1350" spc="85" dirty="0">
                <a:latin typeface="Times New Roman"/>
                <a:cs typeface="Times New Roman"/>
              </a:rPr>
              <a:t> </a:t>
            </a:r>
            <a:r>
              <a:rPr sz="1350" spc="5" dirty="0">
                <a:latin typeface="Times New Roman"/>
                <a:cs typeface="Times New Roman"/>
              </a:rPr>
              <a:t>»,</a:t>
            </a:r>
            <a:endParaRPr sz="1350">
              <a:latin typeface="Times New Roman"/>
              <a:cs typeface="Times New Roman"/>
            </a:endParaRPr>
          </a:p>
          <a:p>
            <a:pPr marL="145415">
              <a:lnSpc>
                <a:spcPct val="100000"/>
              </a:lnSpc>
              <a:spcBef>
                <a:spcPts val="310"/>
              </a:spcBef>
            </a:pPr>
            <a:r>
              <a:rPr sz="1350" spc="15" dirty="0">
                <a:latin typeface="Times New Roman"/>
                <a:cs typeface="Times New Roman"/>
              </a:rPr>
              <a:t>Сын </a:t>
            </a:r>
            <a:r>
              <a:rPr sz="1350" spc="5" dirty="0">
                <a:latin typeface="Times New Roman"/>
                <a:cs typeface="Times New Roman"/>
              </a:rPr>
              <a:t>помогает </a:t>
            </a:r>
            <a:r>
              <a:rPr sz="1350" spc="10" dirty="0">
                <a:latin typeface="Times New Roman"/>
                <a:cs typeface="Times New Roman"/>
              </a:rPr>
              <a:t>маме </a:t>
            </a:r>
            <a:r>
              <a:rPr sz="1350" spc="15" dirty="0">
                <a:latin typeface="Times New Roman"/>
                <a:cs typeface="Times New Roman"/>
              </a:rPr>
              <a:t>нести </a:t>
            </a:r>
            <a:r>
              <a:rPr sz="1350" spc="-25" dirty="0">
                <a:latin typeface="Times New Roman"/>
                <a:cs typeface="Times New Roman"/>
              </a:rPr>
              <a:t>сумку, </a:t>
            </a:r>
            <a:r>
              <a:rPr sz="1350" spc="10" dirty="0">
                <a:latin typeface="Times New Roman"/>
                <a:cs typeface="Times New Roman"/>
              </a:rPr>
              <a:t>чтобы… », </a:t>
            </a:r>
            <a:r>
              <a:rPr sz="1350" dirty="0">
                <a:latin typeface="Times New Roman"/>
                <a:cs typeface="Times New Roman"/>
              </a:rPr>
              <a:t>«Мальчик </a:t>
            </a:r>
            <a:r>
              <a:rPr sz="1350" spc="5" dirty="0">
                <a:latin typeface="Times New Roman"/>
                <a:cs typeface="Times New Roman"/>
              </a:rPr>
              <a:t>вытер </a:t>
            </a:r>
            <a:r>
              <a:rPr sz="1350" dirty="0">
                <a:latin typeface="Times New Roman"/>
                <a:cs typeface="Times New Roman"/>
              </a:rPr>
              <a:t>подошву обуви </a:t>
            </a:r>
            <a:r>
              <a:rPr sz="1350" spc="5" dirty="0">
                <a:latin typeface="Times New Roman"/>
                <a:cs typeface="Times New Roman"/>
              </a:rPr>
              <a:t>о </a:t>
            </a:r>
            <a:r>
              <a:rPr sz="1350" dirty="0">
                <a:latin typeface="Times New Roman"/>
                <a:cs typeface="Times New Roman"/>
              </a:rPr>
              <a:t>коврик, </a:t>
            </a:r>
            <a:r>
              <a:rPr sz="1350" spc="10" dirty="0">
                <a:latin typeface="Times New Roman"/>
                <a:cs typeface="Times New Roman"/>
              </a:rPr>
              <a:t>чтобы…</a:t>
            </a:r>
            <a:r>
              <a:rPr sz="1350" spc="200" dirty="0">
                <a:latin typeface="Times New Roman"/>
                <a:cs typeface="Times New Roman"/>
              </a:rPr>
              <a:t> </a:t>
            </a:r>
            <a:r>
              <a:rPr sz="1350" spc="10" dirty="0">
                <a:latin typeface="Times New Roman"/>
                <a:cs typeface="Times New Roman"/>
              </a:rPr>
              <a:t>».</a:t>
            </a:r>
            <a:endParaRPr sz="1350">
              <a:latin typeface="Times New Roman"/>
              <a:cs typeface="Times New Roman"/>
            </a:endParaRPr>
          </a:p>
          <a:p>
            <a:pPr marL="12700" marR="259715" indent="132715">
              <a:lnSpc>
                <a:spcPct val="101800"/>
              </a:lnSpc>
              <a:spcBef>
                <a:spcPts val="270"/>
              </a:spcBef>
            </a:pPr>
            <a:r>
              <a:rPr sz="1350" spc="5" dirty="0">
                <a:latin typeface="Times New Roman"/>
                <a:cs typeface="Times New Roman"/>
              </a:rPr>
              <a:t>За </a:t>
            </a:r>
            <a:r>
              <a:rPr sz="1350" spc="10" dirty="0">
                <a:latin typeface="Times New Roman"/>
                <a:cs typeface="Times New Roman"/>
              </a:rPr>
              <a:t>правильный </a:t>
            </a:r>
            <a:r>
              <a:rPr sz="1350" spc="5" dirty="0">
                <a:latin typeface="Times New Roman"/>
                <a:cs typeface="Times New Roman"/>
              </a:rPr>
              <a:t>ответ </a:t>
            </a:r>
            <a:r>
              <a:rPr sz="1350" spc="10" dirty="0">
                <a:latin typeface="Times New Roman"/>
                <a:cs typeface="Times New Roman"/>
              </a:rPr>
              <a:t>участник получает </a:t>
            </a:r>
            <a:r>
              <a:rPr sz="1350" spc="-15" dirty="0">
                <a:latin typeface="Times New Roman"/>
                <a:cs typeface="Times New Roman"/>
              </a:rPr>
              <a:t>фишку. </a:t>
            </a:r>
            <a:r>
              <a:rPr sz="1350" spc="10" dirty="0">
                <a:latin typeface="Times New Roman"/>
                <a:cs typeface="Times New Roman"/>
              </a:rPr>
              <a:t>Победитель </a:t>
            </a:r>
            <a:r>
              <a:rPr sz="1350" spc="5" dirty="0">
                <a:latin typeface="Times New Roman"/>
                <a:cs typeface="Times New Roman"/>
              </a:rPr>
              <a:t>зарабатывает большее </a:t>
            </a:r>
            <a:r>
              <a:rPr sz="1350" dirty="0">
                <a:latin typeface="Times New Roman"/>
                <a:cs typeface="Times New Roman"/>
              </a:rPr>
              <a:t>количество  </a:t>
            </a:r>
            <a:r>
              <a:rPr sz="1350" spc="15" dirty="0">
                <a:latin typeface="Times New Roman"/>
                <a:cs typeface="Times New Roman"/>
              </a:rPr>
              <a:t>фишек.</a:t>
            </a:r>
            <a:endParaRPr sz="13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93101" y="381139"/>
            <a:ext cx="642175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Игра </a:t>
            </a:r>
            <a:r>
              <a:rPr sz="4400" spc="-10" dirty="0">
                <a:solidFill>
                  <a:srgbClr val="E36B09"/>
                </a:solidFill>
                <a:latin typeface="Arial"/>
                <a:cs typeface="Arial"/>
              </a:rPr>
              <a:t>«Колечко</a:t>
            </a:r>
            <a:r>
              <a:rPr sz="4400" spc="-45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spc="-10" dirty="0">
                <a:solidFill>
                  <a:srgbClr val="E36B09"/>
                </a:solidFill>
                <a:latin typeface="Arial"/>
                <a:cs typeface="Arial"/>
              </a:rPr>
              <a:t>красоты»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6023" y="1668784"/>
            <a:ext cx="7522845" cy="31515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35305">
              <a:lnSpc>
                <a:spcPct val="116599"/>
              </a:lnSpc>
              <a:spcBef>
                <a:spcPts val="100"/>
              </a:spcBef>
            </a:pPr>
            <a:r>
              <a:rPr sz="16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Цель: </a:t>
            </a:r>
            <a:r>
              <a:rPr sz="1600" spc="-5" dirty="0">
                <a:latin typeface="Times New Roman"/>
                <a:cs typeface="Times New Roman"/>
              </a:rPr>
              <a:t>развитие личности </a:t>
            </a:r>
            <a:r>
              <a:rPr sz="1600" spc="-10" dirty="0">
                <a:latin typeface="Times New Roman"/>
                <a:cs typeface="Times New Roman"/>
              </a:rPr>
              <a:t>ребенка, </a:t>
            </a:r>
            <a:r>
              <a:rPr sz="1600" spc="-20" dirty="0">
                <a:latin typeface="Times New Roman"/>
                <a:cs typeface="Times New Roman"/>
              </a:rPr>
              <a:t>его </a:t>
            </a:r>
            <a:r>
              <a:rPr sz="1600" spc="-10" dirty="0">
                <a:latin typeface="Times New Roman"/>
                <a:cs typeface="Times New Roman"/>
              </a:rPr>
              <a:t>социальных </a:t>
            </a:r>
            <a:r>
              <a:rPr sz="1600" spc="-5" dirty="0">
                <a:latin typeface="Times New Roman"/>
                <a:cs typeface="Times New Roman"/>
              </a:rPr>
              <a:t>и </a:t>
            </a:r>
            <a:r>
              <a:rPr sz="1600" spc="-10" dirty="0">
                <a:latin typeface="Times New Roman"/>
                <a:cs typeface="Times New Roman"/>
              </a:rPr>
              <a:t>нравственных отношений </a:t>
            </a:r>
            <a:r>
              <a:rPr sz="1600" spc="-5" dirty="0">
                <a:latin typeface="Times New Roman"/>
                <a:cs typeface="Times New Roman"/>
              </a:rPr>
              <a:t>с  </a:t>
            </a:r>
            <a:r>
              <a:rPr sz="1600" spc="-15" dirty="0">
                <a:latin typeface="Times New Roman"/>
                <a:cs typeface="Times New Roman"/>
              </a:rPr>
              <a:t>окружающим миром </a:t>
            </a:r>
            <a:r>
              <a:rPr sz="1600" dirty="0">
                <a:latin typeface="Times New Roman"/>
                <a:cs typeface="Times New Roman"/>
              </a:rPr>
              <a:t>через </a:t>
            </a:r>
            <a:r>
              <a:rPr sz="1600" spc="-5" dirty="0">
                <a:latin typeface="Times New Roman"/>
                <a:cs typeface="Times New Roman"/>
              </a:rPr>
              <a:t>развитие лучших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качеств.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spc="-35" dirty="0">
                <a:solidFill>
                  <a:srgbClr val="6F2F9F"/>
                </a:solidFill>
                <a:latin typeface="Times New Roman"/>
                <a:cs typeface="Times New Roman"/>
              </a:rPr>
              <a:t>Ход </a:t>
            </a:r>
            <a:r>
              <a:rPr sz="1600" b="1" spc="-10" dirty="0">
                <a:solidFill>
                  <a:srgbClr val="6F2F9F"/>
                </a:solidFill>
                <a:latin typeface="Times New Roman"/>
                <a:cs typeface="Times New Roman"/>
              </a:rPr>
              <a:t>игры: </a:t>
            </a:r>
            <a:r>
              <a:rPr sz="1600" spc="-5" dirty="0">
                <a:latin typeface="Times New Roman"/>
                <a:cs typeface="Times New Roman"/>
              </a:rPr>
              <a:t>У </a:t>
            </a:r>
            <a:r>
              <a:rPr sz="1600" spc="-15" dirty="0">
                <a:latin typeface="Times New Roman"/>
                <a:cs typeface="Times New Roman"/>
              </a:rPr>
              <a:t>вас </a:t>
            </a:r>
            <a:r>
              <a:rPr sz="1600" dirty="0">
                <a:latin typeface="Times New Roman"/>
                <a:cs typeface="Times New Roman"/>
              </a:rPr>
              <a:t>есть </a:t>
            </a:r>
            <a:r>
              <a:rPr sz="1600" spc="-40" dirty="0">
                <a:latin typeface="Times New Roman"/>
                <a:cs typeface="Times New Roman"/>
              </a:rPr>
              <a:t>колечко </a:t>
            </a:r>
            <a:r>
              <a:rPr sz="1600" spc="-10" dirty="0">
                <a:latin typeface="Times New Roman"/>
                <a:cs typeface="Times New Roman"/>
              </a:rPr>
              <a:t>красоты. </a:t>
            </a:r>
            <a:r>
              <a:rPr sz="1600" spc="-15" dirty="0">
                <a:latin typeface="Times New Roman"/>
                <a:cs typeface="Times New Roman"/>
              </a:rPr>
              <a:t>Стоит </a:t>
            </a:r>
            <a:r>
              <a:rPr sz="1600" spc="-10" dirty="0">
                <a:latin typeface="Times New Roman"/>
                <a:cs typeface="Times New Roman"/>
              </a:rPr>
              <a:t>направить </a:t>
            </a:r>
            <a:r>
              <a:rPr sz="1600" spc="-40" dirty="0">
                <a:latin typeface="Times New Roman"/>
                <a:cs typeface="Times New Roman"/>
              </a:rPr>
              <a:t>колечко </a:t>
            </a:r>
            <a:r>
              <a:rPr sz="1600" spc="-10" dirty="0">
                <a:latin typeface="Times New Roman"/>
                <a:cs typeface="Times New Roman"/>
              </a:rPr>
              <a:t>на</a:t>
            </a:r>
            <a:r>
              <a:rPr sz="1600" spc="13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любого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ct val="116500"/>
              </a:lnSpc>
            </a:pPr>
            <a:r>
              <a:rPr sz="1600" spc="-10" dirty="0">
                <a:latin typeface="Times New Roman"/>
                <a:cs typeface="Times New Roman"/>
              </a:rPr>
              <a:t>человека, </a:t>
            </a:r>
            <a:r>
              <a:rPr sz="1600" spc="-15" dirty="0">
                <a:latin typeface="Times New Roman"/>
                <a:cs typeface="Times New Roman"/>
              </a:rPr>
              <a:t>как </a:t>
            </a:r>
            <a:r>
              <a:rPr sz="1600" spc="-5" dirty="0">
                <a:latin typeface="Times New Roman"/>
                <a:cs typeface="Times New Roman"/>
              </a:rPr>
              <a:t>в </a:t>
            </a:r>
            <a:r>
              <a:rPr sz="1600" spc="-10" dirty="0">
                <a:latin typeface="Times New Roman"/>
                <a:cs typeface="Times New Roman"/>
              </a:rPr>
              <a:t>нем </a:t>
            </a:r>
            <a:r>
              <a:rPr sz="1600" spc="-15" dirty="0">
                <a:latin typeface="Times New Roman"/>
                <a:cs typeface="Times New Roman"/>
              </a:rPr>
              <a:t>сразу </a:t>
            </a:r>
            <a:r>
              <a:rPr sz="1600" spc="-20" dirty="0">
                <a:latin typeface="Times New Roman"/>
                <a:cs typeface="Times New Roman"/>
              </a:rPr>
              <a:t>же </a:t>
            </a:r>
            <a:r>
              <a:rPr sz="1600" spc="-5" dirty="0">
                <a:latin typeface="Times New Roman"/>
                <a:cs typeface="Times New Roman"/>
              </a:rPr>
              <a:t>становится видно </a:t>
            </a:r>
            <a:r>
              <a:rPr sz="1600" dirty="0">
                <a:latin typeface="Times New Roman"/>
                <a:cs typeface="Times New Roman"/>
              </a:rPr>
              <a:t>все самое </a:t>
            </a:r>
            <a:r>
              <a:rPr sz="1600" spc="-5" dirty="0">
                <a:latin typeface="Times New Roman"/>
                <a:cs typeface="Times New Roman"/>
              </a:rPr>
              <a:t>красивое. Дети </a:t>
            </a:r>
            <a:r>
              <a:rPr sz="1600" spc="-10" dirty="0">
                <a:latin typeface="Times New Roman"/>
                <a:cs typeface="Times New Roman"/>
              </a:rPr>
              <a:t>встают </a:t>
            </a:r>
            <a:r>
              <a:rPr sz="1600" spc="-5" dirty="0">
                <a:latin typeface="Times New Roman"/>
                <a:cs typeface="Times New Roman"/>
              </a:rPr>
              <a:t>в </a:t>
            </a:r>
            <a:r>
              <a:rPr sz="1600" spc="-10" dirty="0">
                <a:latin typeface="Times New Roman"/>
                <a:cs typeface="Times New Roman"/>
              </a:rPr>
              <a:t>круг  </a:t>
            </a:r>
            <a:r>
              <a:rPr sz="1600" spc="-5" dirty="0">
                <a:latin typeface="Times New Roman"/>
                <a:cs typeface="Times New Roman"/>
              </a:rPr>
              <a:t>и </a:t>
            </a:r>
            <a:r>
              <a:rPr sz="1600" spc="-15" dirty="0">
                <a:latin typeface="Times New Roman"/>
                <a:cs typeface="Times New Roman"/>
              </a:rPr>
              <a:t>вытягивают </a:t>
            </a:r>
            <a:r>
              <a:rPr sz="1600" spc="-20" dirty="0">
                <a:latin typeface="Times New Roman"/>
                <a:cs typeface="Times New Roman"/>
              </a:rPr>
              <a:t>сложенные </a:t>
            </a:r>
            <a:r>
              <a:rPr sz="1600" spc="-5" dirty="0">
                <a:latin typeface="Times New Roman"/>
                <a:cs typeface="Times New Roman"/>
              </a:rPr>
              <a:t>ладошки </a:t>
            </a:r>
            <a:r>
              <a:rPr sz="1600" spc="-10" dirty="0">
                <a:latin typeface="Times New Roman"/>
                <a:cs typeface="Times New Roman"/>
              </a:rPr>
              <a:t>вперед. </a:t>
            </a:r>
            <a:r>
              <a:rPr sz="1600" spc="-15" dirty="0">
                <a:latin typeface="Times New Roman"/>
                <a:cs typeface="Times New Roman"/>
              </a:rPr>
              <a:t>Педагог </a:t>
            </a:r>
            <a:r>
              <a:rPr sz="1600" spc="-5" dirty="0">
                <a:latin typeface="Times New Roman"/>
                <a:cs typeface="Times New Roman"/>
              </a:rPr>
              <a:t>незаметно </a:t>
            </a:r>
            <a:r>
              <a:rPr sz="1600" spc="-10" dirty="0">
                <a:latin typeface="Times New Roman"/>
                <a:cs typeface="Times New Roman"/>
              </a:rPr>
              <a:t>вкладывает </a:t>
            </a:r>
            <a:r>
              <a:rPr sz="1600" spc="-35" dirty="0">
                <a:latin typeface="Times New Roman"/>
                <a:cs typeface="Times New Roman"/>
              </a:rPr>
              <a:t>колечко  </a:t>
            </a:r>
            <a:r>
              <a:rPr sz="1600" spc="-25" dirty="0">
                <a:latin typeface="Times New Roman"/>
                <a:cs typeface="Times New Roman"/>
              </a:rPr>
              <a:t>кому- </a:t>
            </a:r>
            <a:r>
              <a:rPr sz="1600" spc="-35" dirty="0">
                <a:latin typeface="Times New Roman"/>
                <a:cs typeface="Times New Roman"/>
              </a:rPr>
              <a:t>нибудь </a:t>
            </a:r>
            <a:r>
              <a:rPr sz="1600" spc="-5" dirty="0">
                <a:latin typeface="Times New Roman"/>
                <a:cs typeface="Times New Roman"/>
              </a:rPr>
              <a:t>в ладошки. </a:t>
            </a:r>
            <a:r>
              <a:rPr sz="1600" spc="-25" dirty="0">
                <a:latin typeface="Times New Roman"/>
                <a:cs typeface="Times New Roman"/>
              </a:rPr>
              <a:t>Потом </a:t>
            </a:r>
            <a:r>
              <a:rPr sz="1600" spc="-5" dirty="0">
                <a:latin typeface="Times New Roman"/>
                <a:cs typeface="Times New Roman"/>
              </a:rPr>
              <a:t>дети </a:t>
            </a:r>
            <a:r>
              <a:rPr sz="1600" spc="-25" dirty="0">
                <a:latin typeface="Times New Roman"/>
                <a:cs typeface="Times New Roman"/>
              </a:rPr>
              <a:t>хором </a:t>
            </a:r>
            <a:r>
              <a:rPr sz="1600" spc="-10" dirty="0">
                <a:latin typeface="Times New Roman"/>
                <a:cs typeface="Times New Roman"/>
              </a:rPr>
              <a:t>кричат: </a:t>
            </a:r>
            <a:r>
              <a:rPr sz="1600" spc="-30" dirty="0">
                <a:latin typeface="Times New Roman"/>
                <a:cs typeface="Times New Roman"/>
              </a:rPr>
              <a:t>«Колечко, </a:t>
            </a:r>
            <a:r>
              <a:rPr sz="1600" spc="-35" dirty="0">
                <a:latin typeface="Times New Roman"/>
                <a:cs typeface="Times New Roman"/>
              </a:rPr>
              <a:t>колечко, </a:t>
            </a:r>
            <a:r>
              <a:rPr sz="1600" spc="-5" dirty="0">
                <a:latin typeface="Times New Roman"/>
                <a:cs typeface="Times New Roman"/>
              </a:rPr>
              <a:t>выйди </a:t>
            </a:r>
            <a:r>
              <a:rPr sz="1600" spc="-10" dirty="0">
                <a:latin typeface="Times New Roman"/>
                <a:cs typeface="Times New Roman"/>
              </a:rPr>
              <a:t>на  </a:t>
            </a:r>
            <a:r>
              <a:rPr sz="1600" spc="-15" dirty="0">
                <a:latin typeface="Times New Roman"/>
                <a:cs typeface="Times New Roman"/>
              </a:rPr>
              <a:t>крылечко». </a:t>
            </a:r>
            <a:r>
              <a:rPr sz="1600" spc="-10" dirty="0">
                <a:latin typeface="Times New Roman"/>
                <a:cs typeface="Times New Roman"/>
              </a:rPr>
              <a:t>Получивший </a:t>
            </a:r>
            <a:r>
              <a:rPr sz="1600" spc="-40" dirty="0">
                <a:latin typeface="Times New Roman"/>
                <a:cs typeface="Times New Roman"/>
              </a:rPr>
              <a:t>колечко </a:t>
            </a:r>
            <a:r>
              <a:rPr sz="1600" spc="-5" dirty="0">
                <a:latin typeface="Times New Roman"/>
                <a:cs typeface="Times New Roman"/>
              </a:rPr>
              <a:t>ребёнок, </a:t>
            </a:r>
            <a:r>
              <a:rPr sz="1600" spc="-10" dirty="0">
                <a:latin typeface="Times New Roman"/>
                <a:cs typeface="Times New Roman"/>
              </a:rPr>
              <a:t>выбегает на </a:t>
            </a:r>
            <a:r>
              <a:rPr sz="1600" spc="-5" dirty="0">
                <a:latin typeface="Times New Roman"/>
                <a:cs typeface="Times New Roman"/>
              </a:rPr>
              <a:t>середину круга. </a:t>
            </a:r>
            <a:r>
              <a:rPr sz="1600" spc="-10" dirty="0">
                <a:latin typeface="Times New Roman"/>
                <a:cs typeface="Times New Roman"/>
              </a:rPr>
              <a:t>Он </a:t>
            </a:r>
            <a:r>
              <a:rPr sz="1600" spc="-15" dirty="0">
                <a:latin typeface="Times New Roman"/>
                <a:cs typeface="Times New Roman"/>
              </a:rPr>
              <a:t>должен  </a:t>
            </a:r>
            <a:r>
              <a:rPr sz="1600" spc="-10" dirty="0">
                <a:latin typeface="Times New Roman"/>
                <a:cs typeface="Times New Roman"/>
              </a:rPr>
              <a:t>прикоснуться </a:t>
            </a:r>
            <a:r>
              <a:rPr sz="1600" spc="-5" dirty="0">
                <a:latin typeface="Times New Roman"/>
                <a:cs typeface="Times New Roman"/>
              </a:rPr>
              <a:t>к </a:t>
            </a:r>
            <a:r>
              <a:rPr sz="1600" spc="-10" dirty="0">
                <a:latin typeface="Times New Roman"/>
                <a:cs typeface="Times New Roman"/>
              </a:rPr>
              <a:t>своим </a:t>
            </a:r>
            <a:r>
              <a:rPr sz="1600" spc="-5" dirty="0">
                <a:latin typeface="Times New Roman"/>
                <a:cs typeface="Times New Roman"/>
              </a:rPr>
              <a:t>друзьям </a:t>
            </a:r>
            <a:r>
              <a:rPr sz="1600" spc="-35" dirty="0">
                <a:latin typeface="Times New Roman"/>
                <a:cs typeface="Times New Roman"/>
              </a:rPr>
              <a:t>колечком </a:t>
            </a:r>
            <a:r>
              <a:rPr sz="1600" spc="-5" dirty="0">
                <a:latin typeface="Times New Roman"/>
                <a:cs typeface="Times New Roman"/>
              </a:rPr>
              <a:t>и </a:t>
            </a:r>
            <a:r>
              <a:rPr sz="1600" spc="-10" dirty="0">
                <a:latin typeface="Times New Roman"/>
                <a:cs typeface="Times New Roman"/>
              </a:rPr>
              <a:t>рассказать </a:t>
            </a:r>
            <a:r>
              <a:rPr sz="1600" spc="-5" dirty="0">
                <a:latin typeface="Times New Roman"/>
                <a:cs typeface="Times New Roman"/>
              </a:rPr>
              <a:t>о </a:t>
            </a:r>
            <a:r>
              <a:rPr sz="1600" spc="-20" dirty="0">
                <a:latin typeface="Times New Roman"/>
                <a:cs typeface="Times New Roman"/>
              </a:rPr>
              <a:t>том, </a:t>
            </a:r>
            <a:r>
              <a:rPr sz="1600" spc="-15" dirty="0">
                <a:latin typeface="Times New Roman"/>
                <a:cs typeface="Times New Roman"/>
              </a:rPr>
              <a:t>что </a:t>
            </a:r>
            <a:r>
              <a:rPr sz="1600" spc="-10" dirty="0">
                <a:latin typeface="Times New Roman"/>
                <a:cs typeface="Times New Roman"/>
              </a:rPr>
              <a:t>красивого </a:t>
            </a:r>
            <a:r>
              <a:rPr sz="1600" spc="-5" dirty="0">
                <a:latin typeface="Times New Roman"/>
                <a:cs typeface="Times New Roman"/>
              </a:rPr>
              <a:t>он видит в  них. </a:t>
            </a:r>
            <a:r>
              <a:rPr sz="1600" spc="-70" dirty="0">
                <a:latin typeface="Times New Roman"/>
                <a:cs typeface="Times New Roman"/>
              </a:rPr>
              <a:t>Тот,</a:t>
            </a:r>
            <a:r>
              <a:rPr sz="1600" spc="26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кто </a:t>
            </a:r>
            <a:r>
              <a:rPr sz="1600" spc="-10" dirty="0">
                <a:latin typeface="Times New Roman"/>
                <a:cs typeface="Times New Roman"/>
              </a:rPr>
              <a:t>больше всех </a:t>
            </a:r>
            <a:r>
              <a:rPr sz="1600" spc="-5" dirty="0">
                <a:latin typeface="Times New Roman"/>
                <a:cs typeface="Times New Roman"/>
              </a:rPr>
              <a:t>увидел </a:t>
            </a:r>
            <a:r>
              <a:rPr sz="1600" spc="-10" dirty="0">
                <a:latin typeface="Times New Roman"/>
                <a:cs typeface="Times New Roman"/>
              </a:rPr>
              <a:t>красивого </a:t>
            </a:r>
            <a:r>
              <a:rPr sz="1600" spc="-5" dirty="0">
                <a:latin typeface="Times New Roman"/>
                <a:cs typeface="Times New Roman"/>
              </a:rPr>
              <a:t>в </a:t>
            </a:r>
            <a:r>
              <a:rPr sz="1600" spc="-10" dirty="0">
                <a:latin typeface="Times New Roman"/>
                <a:cs typeface="Times New Roman"/>
              </a:rPr>
              <a:t>своих </a:t>
            </a:r>
            <a:r>
              <a:rPr sz="1600" spc="-5" dirty="0">
                <a:latin typeface="Times New Roman"/>
                <a:cs typeface="Times New Roman"/>
              </a:rPr>
              <a:t>друзьях, </a:t>
            </a:r>
            <a:r>
              <a:rPr sz="1600" spc="-10" dirty="0">
                <a:latin typeface="Times New Roman"/>
                <a:cs typeface="Times New Roman"/>
              </a:rPr>
              <a:t>получает </a:t>
            </a:r>
            <a:r>
              <a:rPr sz="1600" spc="-40" dirty="0">
                <a:latin typeface="Times New Roman"/>
                <a:cs typeface="Times New Roman"/>
              </a:rPr>
              <a:t>колечко  </a:t>
            </a:r>
            <a:r>
              <a:rPr sz="1600" spc="-10" dirty="0">
                <a:latin typeface="Times New Roman"/>
                <a:cs typeface="Times New Roman"/>
              </a:rPr>
              <a:t>красоты </a:t>
            </a:r>
            <a:r>
              <a:rPr sz="1600" spc="-5" dirty="0">
                <a:latin typeface="Times New Roman"/>
                <a:cs typeface="Times New Roman"/>
              </a:rPr>
              <a:t>в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подарок.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90979" y="381139"/>
            <a:ext cx="629285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88715" algn="l"/>
              </a:tabLst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Игра</a:t>
            </a:r>
            <a:r>
              <a:rPr sz="4400" spc="10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spc="-15" dirty="0">
                <a:solidFill>
                  <a:srgbClr val="E36B09"/>
                </a:solidFill>
                <a:latin typeface="Arial"/>
                <a:cs typeface="Arial"/>
              </a:rPr>
              <a:t>«Только	</a:t>
            </a:r>
            <a:r>
              <a:rPr sz="4400" spc="-10" dirty="0">
                <a:solidFill>
                  <a:srgbClr val="E36B09"/>
                </a:solidFill>
                <a:latin typeface="Arial"/>
                <a:cs typeface="Arial"/>
              </a:rPr>
              <a:t>хорошее»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6023" y="1337297"/>
            <a:ext cx="7926705" cy="35325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6360">
              <a:lnSpc>
                <a:spcPct val="100000"/>
              </a:lnSpc>
              <a:spcBef>
                <a:spcPts val="100"/>
              </a:spcBef>
              <a:tabLst>
                <a:tab pos="709295" algn="l"/>
                <a:tab pos="813435" algn="l"/>
                <a:tab pos="2278380" algn="l"/>
                <a:tab pos="2533650" algn="l"/>
                <a:tab pos="4977765" algn="l"/>
                <a:tab pos="5234305" algn="l"/>
                <a:tab pos="7080250" algn="l"/>
              </a:tabLst>
            </a:pPr>
            <a:r>
              <a:rPr sz="2000" b="1" dirty="0">
                <a:solidFill>
                  <a:srgbClr val="6F2F9F"/>
                </a:solidFill>
                <a:latin typeface="Times New Roman"/>
                <a:cs typeface="Times New Roman"/>
              </a:rPr>
              <a:t>Це</a:t>
            </a:r>
            <a:r>
              <a:rPr sz="2000" b="1" spc="5" dirty="0">
                <a:solidFill>
                  <a:srgbClr val="6F2F9F"/>
                </a:solidFill>
                <a:latin typeface="Times New Roman"/>
                <a:cs typeface="Times New Roman"/>
              </a:rPr>
              <a:t>л</a:t>
            </a:r>
            <a:r>
              <a:rPr sz="2000" b="1" spc="-10" dirty="0">
                <a:solidFill>
                  <a:srgbClr val="6F2F9F"/>
                </a:solidFill>
                <a:latin typeface="Times New Roman"/>
                <a:cs typeface="Times New Roman"/>
              </a:rPr>
              <a:t>ь</a:t>
            </a:r>
            <a:r>
              <a:rPr sz="2000" b="1" dirty="0">
                <a:solidFill>
                  <a:srgbClr val="6F2F9F"/>
                </a:solidFill>
                <a:latin typeface="Times New Roman"/>
                <a:cs typeface="Times New Roman"/>
              </a:rPr>
              <a:t>:		</a:t>
            </a:r>
            <a:r>
              <a:rPr sz="2000" spc="5" dirty="0">
                <a:latin typeface="Times New Roman"/>
                <a:cs typeface="Times New Roman"/>
              </a:rPr>
              <a:t>з</a:t>
            </a:r>
            <a:r>
              <a:rPr sz="2000" dirty="0">
                <a:latin typeface="Times New Roman"/>
                <a:cs typeface="Times New Roman"/>
              </a:rPr>
              <a:t>а</a:t>
            </a:r>
            <a:r>
              <a:rPr sz="2000" spc="-5" dirty="0">
                <a:latin typeface="Times New Roman"/>
                <a:cs typeface="Times New Roman"/>
              </a:rPr>
              <a:t>кр</a:t>
            </a:r>
            <a:r>
              <a:rPr sz="2000" dirty="0">
                <a:latin typeface="Times New Roman"/>
                <a:cs typeface="Times New Roman"/>
              </a:rPr>
              <a:t>е</a:t>
            </a:r>
            <a:r>
              <a:rPr sz="2000" spc="-5" dirty="0">
                <a:latin typeface="Times New Roman"/>
                <a:cs typeface="Times New Roman"/>
              </a:rPr>
              <a:t>пл</a:t>
            </a:r>
            <a:r>
              <a:rPr sz="2000" dirty="0">
                <a:latin typeface="Times New Roman"/>
                <a:cs typeface="Times New Roman"/>
              </a:rPr>
              <a:t>е</a:t>
            </a:r>
            <a:r>
              <a:rPr sz="2000" spc="-15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е	у	детей </a:t>
            </a:r>
            <a:r>
              <a:rPr sz="2000" spc="-5" dirty="0">
                <a:latin typeface="Times New Roman"/>
                <a:cs typeface="Times New Roman"/>
              </a:rPr>
              <a:t> п</a:t>
            </a:r>
            <a:r>
              <a:rPr sz="2000" spc="5" dirty="0">
                <a:latin typeface="Times New Roman"/>
                <a:cs typeface="Times New Roman"/>
              </a:rPr>
              <a:t>р</a:t>
            </a:r>
            <a:r>
              <a:rPr sz="2000" spc="-3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дс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dirty="0">
                <a:latin typeface="Times New Roman"/>
                <a:cs typeface="Times New Roman"/>
              </a:rPr>
              <a:t>а</a:t>
            </a:r>
            <a:r>
              <a:rPr sz="2000" spc="-25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ле</a:t>
            </a:r>
            <a:r>
              <a:rPr sz="2000" spc="-15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о	д</a:t>
            </a:r>
            <a:r>
              <a:rPr sz="2000" spc="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бре; </a:t>
            </a:r>
            <a:r>
              <a:rPr sz="2000" spc="5" dirty="0">
                <a:latin typeface="Times New Roman"/>
                <a:cs typeface="Times New Roman"/>
              </a:rPr>
              <a:t>р</a:t>
            </a:r>
            <a:r>
              <a:rPr sz="2000" dirty="0">
                <a:latin typeface="Times New Roman"/>
                <a:cs typeface="Times New Roman"/>
              </a:rPr>
              <a:t>азв</a:t>
            </a:r>
            <a:r>
              <a:rPr sz="2000" spc="-1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т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е	</a:t>
            </a:r>
            <a:r>
              <a:rPr sz="2000" spc="5" dirty="0">
                <a:latin typeface="Times New Roman"/>
                <a:cs typeface="Times New Roman"/>
              </a:rPr>
              <a:t>у</a:t>
            </a:r>
            <a:r>
              <a:rPr sz="2000" dirty="0">
                <a:latin typeface="Times New Roman"/>
                <a:cs typeface="Times New Roman"/>
              </a:rPr>
              <a:t>ст</a:t>
            </a:r>
            <a:r>
              <a:rPr sz="2000" spc="-15" dirty="0">
                <a:latin typeface="Times New Roman"/>
                <a:cs typeface="Times New Roman"/>
              </a:rPr>
              <a:t>н</a:t>
            </a:r>
            <a:r>
              <a:rPr sz="2000" spc="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й  </a:t>
            </a:r>
            <a:r>
              <a:rPr sz="2000" spc="-10" dirty="0">
                <a:latin typeface="Times New Roman"/>
                <a:cs typeface="Times New Roman"/>
              </a:rPr>
              <a:t>речи:	</a:t>
            </a:r>
            <a:r>
              <a:rPr sz="2000" spc="-15" dirty="0">
                <a:latin typeface="Times New Roman"/>
                <a:cs typeface="Times New Roman"/>
              </a:rPr>
              <a:t>творческого </a:t>
            </a:r>
            <a:r>
              <a:rPr sz="2000" spc="-5" dirty="0">
                <a:latin typeface="Times New Roman"/>
                <a:cs typeface="Times New Roman"/>
              </a:rPr>
              <a:t>мышления,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воображения.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750">
              <a:latin typeface="Times New Roman"/>
              <a:cs typeface="Times New Roman"/>
            </a:endParaRPr>
          </a:p>
          <a:p>
            <a:pPr marL="12700" marR="67310">
              <a:lnSpc>
                <a:spcPct val="100000"/>
              </a:lnSpc>
              <a:tabLst>
                <a:tab pos="4516755" algn="l"/>
              </a:tabLst>
            </a:pPr>
            <a:r>
              <a:rPr sz="2000" b="1" spc="-40" dirty="0">
                <a:solidFill>
                  <a:srgbClr val="6F2F9F"/>
                </a:solidFill>
                <a:latin typeface="Times New Roman"/>
                <a:cs typeface="Times New Roman"/>
              </a:rPr>
              <a:t>Ход </a:t>
            </a:r>
            <a:r>
              <a:rPr sz="20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игры: </a:t>
            </a:r>
            <a:r>
              <a:rPr sz="2000" spc="-15" dirty="0">
                <a:latin typeface="Times New Roman"/>
                <a:cs typeface="Times New Roman"/>
              </a:rPr>
              <a:t>Педагог </a:t>
            </a:r>
            <a:r>
              <a:rPr sz="2000" dirty="0">
                <a:latin typeface="Times New Roman"/>
                <a:cs typeface="Times New Roman"/>
              </a:rPr>
              <a:t>с </a:t>
            </a:r>
            <a:r>
              <a:rPr sz="2000" spc="-10" dirty="0">
                <a:latin typeface="Times New Roman"/>
                <a:cs typeface="Times New Roman"/>
              </a:rPr>
              <a:t>мячом </a:t>
            </a: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-10" dirty="0">
                <a:latin typeface="Times New Roman"/>
                <a:cs typeface="Times New Roman"/>
              </a:rPr>
              <a:t>руках </a:t>
            </a:r>
            <a:r>
              <a:rPr sz="2000" dirty="0">
                <a:latin typeface="Times New Roman"/>
                <a:cs typeface="Times New Roman"/>
              </a:rPr>
              <a:t>встает </a:t>
            </a:r>
            <a:r>
              <a:rPr sz="2000" spc="-10" dirty="0">
                <a:latin typeface="Times New Roman"/>
                <a:cs typeface="Times New Roman"/>
              </a:rPr>
              <a:t>перед </a:t>
            </a:r>
            <a:r>
              <a:rPr sz="2000" spc="-5" dirty="0">
                <a:latin typeface="Times New Roman"/>
                <a:cs typeface="Times New Roman"/>
              </a:rPr>
              <a:t>детьми, </a:t>
            </a:r>
            <a:r>
              <a:rPr sz="2000" spc="5" dirty="0">
                <a:latin typeface="Times New Roman"/>
                <a:cs typeface="Times New Roman"/>
              </a:rPr>
              <a:t>просит </a:t>
            </a:r>
            <a:r>
              <a:rPr sz="2000" spc="-10" dirty="0">
                <a:latin typeface="Times New Roman"/>
                <a:cs typeface="Times New Roman"/>
              </a:rPr>
              <a:t>их  </a:t>
            </a:r>
            <a:r>
              <a:rPr sz="2000" dirty="0">
                <a:latin typeface="Times New Roman"/>
                <a:cs typeface="Times New Roman"/>
              </a:rPr>
              <a:t>выстроиться в ряд, а </a:t>
            </a:r>
            <a:r>
              <a:rPr sz="2000" spc="-10" dirty="0">
                <a:latin typeface="Times New Roman"/>
                <a:cs typeface="Times New Roman"/>
              </a:rPr>
              <a:t>затем </a:t>
            </a:r>
            <a:r>
              <a:rPr sz="2000" spc="-15" dirty="0">
                <a:latin typeface="Times New Roman"/>
                <a:cs typeface="Times New Roman"/>
              </a:rPr>
              <a:t>каждому </a:t>
            </a:r>
            <a:r>
              <a:rPr sz="2000" spc="-10" dirty="0">
                <a:latin typeface="Times New Roman"/>
                <a:cs typeface="Times New Roman"/>
              </a:rPr>
              <a:t>из </a:t>
            </a:r>
            <a:r>
              <a:rPr sz="2000" spc="-5" dirty="0">
                <a:latin typeface="Times New Roman"/>
                <a:cs typeface="Times New Roman"/>
              </a:rPr>
              <a:t>них </a:t>
            </a:r>
            <a:r>
              <a:rPr sz="2000" spc="10" dirty="0">
                <a:latin typeface="Times New Roman"/>
                <a:cs typeface="Times New Roman"/>
              </a:rPr>
              <a:t>бросает </a:t>
            </a:r>
            <a:r>
              <a:rPr sz="2000" spc="-5" dirty="0">
                <a:latin typeface="Times New Roman"/>
                <a:cs typeface="Times New Roman"/>
              </a:rPr>
              <a:t>мяч. </a:t>
            </a:r>
            <a:r>
              <a:rPr sz="2000" spc="5" dirty="0">
                <a:latin typeface="Times New Roman"/>
                <a:cs typeface="Times New Roman"/>
              </a:rPr>
              <a:t>Дети </a:t>
            </a:r>
            <a:r>
              <a:rPr sz="2000" spc="-5" dirty="0">
                <a:latin typeface="Times New Roman"/>
                <a:cs typeface="Times New Roman"/>
              </a:rPr>
              <a:t>ловят </a:t>
            </a:r>
            <a:r>
              <a:rPr sz="2000" dirty="0">
                <a:latin typeface="Times New Roman"/>
                <a:cs typeface="Times New Roman"/>
              </a:rPr>
              <a:t>мяч  </a:t>
            </a:r>
            <a:r>
              <a:rPr sz="2000" spc="-30" dirty="0">
                <a:latin typeface="Times New Roman"/>
                <a:cs typeface="Times New Roman"/>
              </a:rPr>
              <a:t>только </a:t>
            </a:r>
            <a:r>
              <a:rPr sz="2000" spc="-20" dirty="0">
                <a:latin typeface="Times New Roman"/>
                <a:cs typeface="Times New Roman"/>
              </a:rPr>
              <a:t>тогда, </a:t>
            </a:r>
            <a:r>
              <a:rPr sz="2000" spc="-45" dirty="0">
                <a:latin typeface="Times New Roman"/>
                <a:cs typeface="Times New Roman"/>
              </a:rPr>
              <a:t>когда </a:t>
            </a:r>
            <a:r>
              <a:rPr sz="2000" dirty="0">
                <a:latin typeface="Times New Roman"/>
                <a:cs typeface="Times New Roman"/>
              </a:rPr>
              <a:t>произносится </a:t>
            </a:r>
            <a:r>
              <a:rPr sz="2000" spc="-20" dirty="0">
                <a:latin typeface="Times New Roman"/>
                <a:cs typeface="Times New Roman"/>
              </a:rPr>
              <a:t>какое </a:t>
            </a:r>
            <a:r>
              <a:rPr sz="2000" dirty="0">
                <a:latin typeface="Times New Roman"/>
                <a:cs typeface="Times New Roman"/>
              </a:rPr>
              <a:t>- </a:t>
            </a:r>
            <a:r>
              <a:rPr sz="2000" spc="-5" dirty="0">
                <a:latin typeface="Times New Roman"/>
                <a:cs typeface="Times New Roman"/>
              </a:rPr>
              <a:t>либо </a:t>
            </a:r>
            <a:r>
              <a:rPr sz="2000" spc="-10" dirty="0">
                <a:latin typeface="Times New Roman"/>
                <a:cs typeface="Times New Roman"/>
              </a:rPr>
              <a:t>хорошее </a:t>
            </a:r>
            <a:r>
              <a:rPr sz="2000" spc="-15" dirty="0">
                <a:latin typeface="Times New Roman"/>
                <a:cs typeface="Times New Roman"/>
              </a:rPr>
              <a:t>качество  </a:t>
            </a:r>
            <a:r>
              <a:rPr sz="2000" spc="-5" dirty="0">
                <a:latin typeface="Times New Roman"/>
                <a:cs typeface="Times New Roman"/>
              </a:rPr>
              <a:t>(правдивость, </a:t>
            </a:r>
            <a:r>
              <a:rPr sz="2000" dirty="0">
                <a:latin typeface="Times New Roman"/>
                <a:cs typeface="Times New Roman"/>
              </a:rPr>
              <a:t>доброта,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аккуратность).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	</a:t>
            </a:r>
            <a:r>
              <a:rPr sz="2000" spc="-20" dirty="0">
                <a:latin typeface="Times New Roman"/>
                <a:cs typeface="Times New Roman"/>
              </a:rPr>
              <a:t>этом </a:t>
            </a:r>
            <a:r>
              <a:rPr sz="2000" spc="-5" dirty="0">
                <a:latin typeface="Times New Roman"/>
                <a:cs typeface="Times New Roman"/>
              </a:rPr>
              <a:t>случае они </a:t>
            </a:r>
            <a:r>
              <a:rPr sz="2000" spc="-10" dirty="0">
                <a:latin typeface="Times New Roman"/>
                <a:cs typeface="Times New Roman"/>
              </a:rPr>
              <a:t>делают </a:t>
            </a:r>
            <a:r>
              <a:rPr sz="2000" dirty="0">
                <a:latin typeface="Times New Roman"/>
                <a:cs typeface="Times New Roman"/>
              </a:rPr>
              <a:t>шаг в  </a:t>
            </a:r>
            <a:r>
              <a:rPr sz="2000" spc="-5" dirty="0">
                <a:latin typeface="Times New Roman"/>
                <a:cs typeface="Times New Roman"/>
              </a:rPr>
              <a:t>сторону </a:t>
            </a:r>
            <a:r>
              <a:rPr sz="2000" spc="-15" dirty="0">
                <a:latin typeface="Times New Roman"/>
                <a:cs typeface="Times New Roman"/>
              </a:rPr>
              <a:t>педагога. </a:t>
            </a:r>
            <a:r>
              <a:rPr sz="2000" spc="-5" dirty="0">
                <a:latin typeface="Times New Roman"/>
                <a:cs typeface="Times New Roman"/>
              </a:rPr>
              <a:t>Если </a:t>
            </a:r>
            <a:r>
              <a:rPr sz="2000" dirty="0">
                <a:latin typeface="Times New Roman"/>
                <a:cs typeface="Times New Roman"/>
              </a:rPr>
              <a:t>дети </a:t>
            </a:r>
            <a:r>
              <a:rPr sz="2000" spc="-5" dirty="0">
                <a:latin typeface="Times New Roman"/>
                <a:cs typeface="Times New Roman"/>
              </a:rPr>
              <a:t>случайно «поймают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плохое</a:t>
            </a:r>
            <a:endParaRPr sz="20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400"/>
              </a:spcBef>
            </a:pPr>
            <a:r>
              <a:rPr sz="2000" spc="-10" dirty="0">
                <a:latin typeface="Times New Roman"/>
                <a:cs typeface="Times New Roman"/>
              </a:rPr>
              <a:t>качество» </a:t>
            </a:r>
            <a:r>
              <a:rPr sz="2000" dirty="0">
                <a:latin typeface="Times New Roman"/>
                <a:cs typeface="Times New Roman"/>
              </a:rPr>
              <a:t>(нетерпимость, жадность, </a:t>
            </a:r>
            <a:r>
              <a:rPr sz="2000" spc="5" dirty="0">
                <a:latin typeface="Times New Roman"/>
                <a:cs typeface="Times New Roman"/>
              </a:rPr>
              <a:t>злость), </a:t>
            </a:r>
            <a:r>
              <a:rPr sz="2000" dirty="0">
                <a:latin typeface="Times New Roman"/>
                <a:cs typeface="Times New Roman"/>
              </a:rPr>
              <a:t>они </a:t>
            </a:r>
            <a:r>
              <a:rPr sz="2000" spc="-5" dirty="0">
                <a:latin typeface="Times New Roman"/>
                <a:cs typeface="Times New Roman"/>
              </a:rPr>
              <a:t>делают шаг назад.  Побеждает </a:t>
            </a:r>
            <a:r>
              <a:rPr sz="2000" spc="-50" dirty="0">
                <a:latin typeface="Times New Roman"/>
                <a:cs typeface="Times New Roman"/>
              </a:rPr>
              <a:t>тот, </a:t>
            </a:r>
            <a:r>
              <a:rPr sz="2000" spc="-20" dirty="0">
                <a:latin typeface="Times New Roman"/>
                <a:cs typeface="Times New Roman"/>
              </a:rPr>
              <a:t>кто </a:t>
            </a:r>
            <a:r>
              <a:rPr sz="2000" spc="-5" dirty="0">
                <a:latin typeface="Times New Roman"/>
                <a:cs typeface="Times New Roman"/>
              </a:rPr>
              <a:t>первым дойдет </a:t>
            </a:r>
            <a:r>
              <a:rPr sz="2000" dirty="0">
                <a:latin typeface="Times New Roman"/>
                <a:cs typeface="Times New Roman"/>
              </a:rPr>
              <a:t>до </a:t>
            </a:r>
            <a:r>
              <a:rPr sz="2000" spc="-15" dirty="0">
                <a:latin typeface="Times New Roman"/>
                <a:cs typeface="Times New Roman"/>
              </a:rPr>
              <a:t>педагога. Этот </a:t>
            </a:r>
            <a:r>
              <a:rPr sz="2000" spc="-5" dirty="0">
                <a:latin typeface="Times New Roman"/>
                <a:cs typeface="Times New Roman"/>
              </a:rPr>
              <a:t>человек </a:t>
            </a:r>
            <a:r>
              <a:rPr sz="2000" dirty="0">
                <a:latin typeface="Times New Roman"/>
                <a:cs typeface="Times New Roman"/>
              </a:rPr>
              <a:t>становится  </a:t>
            </a:r>
            <a:r>
              <a:rPr sz="2000" spc="-5" dirty="0">
                <a:latin typeface="Times New Roman"/>
                <a:cs typeface="Times New Roman"/>
              </a:rPr>
              <a:t>ведущим.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19618" y="497776"/>
            <a:ext cx="569595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Игра </a:t>
            </a:r>
            <a:r>
              <a:rPr sz="4400" spc="-5" dirty="0">
                <a:solidFill>
                  <a:srgbClr val="E36B09"/>
                </a:solidFill>
                <a:latin typeface="Arial"/>
                <a:cs typeface="Arial"/>
              </a:rPr>
              <a:t>«Цвета</a:t>
            </a:r>
            <a:r>
              <a:rPr sz="4400" spc="-105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spc="-15" dirty="0">
                <a:solidFill>
                  <a:srgbClr val="E36B09"/>
                </a:solidFill>
                <a:latin typeface="Arial"/>
                <a:cs typeface="Arial"/>
              </a:rPr>
              <a:t>эмоций»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34299"/>
            <a:ext cx="8017509" cy="434657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450" b="1" spc="5" dirty="0">
                <a:solidFill>
                  <a:srgbClr val="6F2F9F"/>
                </a:solidFill>
                <a:latin typeface="Times New Roman"/>
                <a:cs typeface="Times New Roman"/>
              </a:rPr>
              <a:t>Цель: </a:t>
            </a:r>
            <a:r>
              <a:rPr sz="2450" dirty="0">
                <a:latin typeface="Times New Roman"/>
                <a:cs typeface="Times New Roman"/>
              </a:rPr>
              <a:t>развитие воображения, </a:t>
            </a:r>
            <a:r>
              <a:rPr sz="2450" spc="5" dirty="0">
                <a:latin typeface="Times New Roman"/>
                <a:cs typeface="Times New Roman"/>
              </a:rPr>
              <a:t>выразительных</a:t>
            </a:r>
            <a:r>
              <a:rPr sz="2450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Times New Roman"/>
                <a:cs typeface="Times New Roman"/>
              </a:rPr>
              <a:t>движений.</a:t>
            </a:r>
            <a:endParaRPr sz="2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400">
              <a:latin typeface="Times New Roman"/>
              <a:cs typeface="Times New Roman"/>
            </a:endParaRPr>
          </a:p>
          <a:p>
            <a:pPr marL="12700" marR="5080">
              <a:lnSpc>
                <a:spcPct val="100699"/>
              </a:lnSpc>
            </a:pPr>
            <a:r>
              <a:rPr sz="2450" b="1" spc="-45" dirty="0">
                <a:solidFill>
                  <a:srgbClr val="6F2F9F"/>
                </a:solidFill>
                <a:latin typeface="Times New Roman"/>
                <a:cs typeface="Times New Roman"/>
              </a:rPr>
              <a:t>Ход </a:t>
            </a:r>
            <a:r>
              <a:rPr sz="2450" b="1" spc="5" dirty="0">
                <a:solidFill>
                  <a:srgbClr val="6F2F9F"/>
                </a:solidFill>
                <a:latin typeface="Times New Roman"/>
                <a:cs typeface="Times New Roman"/>
              </a:rPr>
              <a:t>игры: </a:t>
            </a:r>
            <a:r>
              <a:rPr sz="2450" spc="5" dirty="0">
                <a:latin typeface="Times New Roman"/>
                <a:cs typeface="Times New Roman"/>
              </a:rPr>
              <a:t>Выбирается </a:t>
            </a:r>
            <a:r>
              <a:rPr sz="2450" spc="-5" dirty="0">
                <a:latin typeface="Times New Roman"/>
                <a:cs typeface="Times New Roman"/>
              </a:rPr>
              <a:t>водящий, </a:t>
            </a:r>
            <a:r>
              <a:rPr sz="2450" spc="10" dirty="0">
                <a:latin typeface="Times New Roman"/>
                <a:cs typeface="Times New Roman"/>
              </a:rPr>
              <a:t>по </a:t>
            </a:r>
            <a:r>
              <a:rPr sz="2450" spc="5" dirty="0">
                <a:latin typeface="Times New Roman"/>
                <a:cs typeface="Times New Roman"/>
              </a:rPr>
              <a:t>сигналу он </a:t>
            </a:r>
            <a:r>
              <a:rPr sz="2450" dirty="0">
                <a:latin typeface="Times New Roman"/>
                <a:cs typeface="Times New Roman"/>
              </a:rPr>
              <a:t>закрывает  </a:t>
            </a:r>
            <a:r>
              <a:rPr sz="2450" spc="-20" dirty="0">
                <a:latin typeface="Times New Roman"/>
                <a:cs typeface="Times New Roman"/>
              </a:rPr>
              <a:t>глаза, </a:t>
            </a:r>
            <a:r>
              <a:rPr sz="2450" dirty="0">
                <a:latin typeface="Times New Roman"/>
                <a:cs typeface="Times New Roman"/>
              </a:rPr>
              <a:t>а </a:t>
            </a:r>
            <a:r>
              <a:rPr sz="2450" spc="15" dirty="0">
                <a:latin typeface="Times New Roman"/>
                <a:cs typeface="Times New Roman"/>
              </a:rPr>
              <a:t>остальные </a:t>
            </a:r>
            <a:r>
              <a:rPr sz="2450" spc="5" dirty="0">
                <a:latin typeface="Times New Roman"/>
                <a:cs typeface="Times New Roman"/>
              </a:rPr>
              <a:t>участники </a:t>
            </a:r>
            <a:r>
              <a:rPr sz="2450" spc="-5" dirty="0">
                <a:latin typeface="Times New Roman"/>
                <a:cs typeface="Times New Roman"/>
              </a:rPr>
              <a:t>задумывают </a:t>
            </a:r>
            <a:r>
              <a:rPr sz="2450" spc="5" dirty="0">
                <a:latin typeface="Times New Roman"/>
                <a:cs typeface="Times New Roman"/>
              </a:rPr>
              <a:t>между собой  </a:t>
            </a:r>
            <a:r>
              <a:rPr sz="2450" spc="-15" dirty="0">
                <a:latin typeface="Times New Roman"/>
                <a:cs typeface="Times New Roman"/>
              </a:rPr>
              <a:t>один </a:t>
            </a:r>
            <a:r>
              <a:rPr sz="2450" dirty="0">
                <a:latin typeface="Times New Roman"/>
                <a:cs typeface="Times New Roman"/>
              </a:rPr>
              <a:t>из </a:t>
            </a:r>
            <a:r>
              <a:rPr sz="2450" spc="10" dirty="0">
                <a:latin typeface="Times New Roman"/>
                <a:cs typeface="Times New Roman"/>
              </a:rPr>
              <a:t>основных </a:t>
            </a:r>
            <a:r>
              <a:rPr sz="2450" spc="-5" dirty="0">
                <a:latin typeface="Times New Roman"/>
                <a:cs typeface="Times New Roman"/>
              </a:rPr>
              <a:t>цветов. </a:t>
            </a:r>
            <a:r>
              <a:rPr sz="2450" spc="-45" dirty="0">
                <a:latin typeface="Times New Roman"/>
                <a:cs typeface="Times New Roman"/>
              </a:rPr>
              <a:t>Когда </a:t>
            </a:r>
            <a:r>
              <a:rPr sz="2450" spc="-5" dirty="0">
                <a:latin typeface="Times New Roman"/>
                <a:cs typeface="Times New Roman"/>
              </a:rPr>
              <a:t>водящий </a:t>
            </a:r>
            <a:r>
              <a:rPr sz="2450" spc="5" dirty="0">
                <a:latin typeface="Times New Roman"/>
                <a:cs typeface="Times New Roman"/>
              </a:rPr>
              <a:t>откроет </a:t>
            </a:r>
            <a:r>
              <a:rPr sz="2450" spc="-20" dirty="0">
                <a:latin typeface="Times New Roman"/>
                <a:cs typeface="Times New Roman"/>
              </a:rPr>
              <a:t>глаза, </a:t>
            </a:r>
            <a:r>
              <a:rPr sz="2450" spc="5" dirty="0">
                <a:latin typeface="Times New Roman"/>
                <a:cs typeface="Times New Roman"/>
              </a:rPr>
              <a:t>все  участники </a:t>
            </a:r>
            <a:r>
              <a:rPr sz="2450" dirty="0">
                <a:latin typeface="Times New Roman"/>
                <a:cs typeface="Times New Roman"/>
              </a:rPr>
              <a:t>своим поведением, </a:t>
            </a:r>
            <a:r>
              <a:rPr sz="2450" spc="-15" dirty="0">
                <a:latin typeface="Times New Roman"/>
                <a:cs typeface="Times New Roman"/>
              </a:rPr>
              <a:t>главным </a:t>
            </a:r>
            <a:r>
              <a:rPr sz="2450" spc="-5" dirty="0">
                <a:latin typeface="Times New Roman"/>
                <a:cs typeface="Times New Roman"/>
              </a:rPr>
              <a:t>образом  </a:t>
            </a:r>
            <a:r>
              <a:rPr sz="2450" spc="5" dirty="0">
                <a:latin typeface="Times New Roman"/>
                <a:cs typeface="Times New Roman"/>
              </a:rPr>
              <a:t>эмоциональным, пытаются </a:t>
            </a:r>
            <a:r>
              <a:rPr sz="2450" dirty="0">
                <a:latin typeface="Times New Roman"/>
                <a:cs typeface="Times New Roman"/>
              </a:rPr>
              <a:t>изобразить </a:t>
            </a:r>
            <a:r>
              <a:rPr sz="2450" spc="-15" dirty="0">
                <a:latin typeface="Times New Roman"/>
                <a:cs typeface="Times New Roman"/>
              </a:rPr>
              <a:t>этот </a:t>
            </a:r>
            <a:r>
              <a:rPr sz="2450" spc="-40" dirty="0">
                <a:latin typeface="Times New Roman"/>
                <a:cs typeface="Times New Roman"/>
              </a:rPr>
              <a:t>цвет, </a:t>
            </a:r>
            <a:r>
              <a:rPr sz="2450" spc="5" dirty="0">
                <a:latin typeface="Times New Roman"/>
                <a:cs typeface="Times New Roman"/>
              </a:rPr>
              <a:t>не  </a:t>
            </a:r>
            <a:r>
              <a:rPr sz="2450" dirty="0">
                <a:latin typeface="Times New Roman"/>
                <a:cs typeface="Times New Roman"/>
              </a:rPr>
              <a:t>называя, а </a:t>
            </a:r>
            <a:r>
              <a:rPr sz="2450" spc="-5" dirty="0">
                <a:latin typeface="Times New Roman"/>
                <a:cs typeface="Times New Roman"/>
              </a:rPr>
              <a:t>водящий должен </a:t>
            </a:r>
            <a:r>
              <a:rPr sz="2450" spc="-20" dirty="0">
                <a:latin typeface="Times New Roman"/>
                <a:cs typeface="Times New Roman"/>
              </a:rPr>
              <a:t>его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spc="-10" dirty="0">
                <a:latin typeface="Times New Roman"/>
                <a:cs typeface="Times New Roman"/>
              </a:rPr>
              <a:t>отгадать.</a:t>
            </a:r>
            <a:endParaRPr sz="2450">
              <a:latin typeface="Times New Roman"/>
              <a:cs typeface="Times New Roman"/>
            </a:endParaRPr>
          </a:p>
          <a:p>
            <a:pPr marL="12700" marR="1014094" indent="158750">
              <a:lnSpc>
                <a:spcPct val="100699"/>
              </a:lnSpc>
              <a:spcBef>
                <a:spcPts val="490"/>
              </a:spcBef>
            </a:pPr>
            <a:r>
              <a:rPr sz="2450" spc="-20" dirty="0">
                <a:latin typeface="Times New Roman"/>
                <a:cs typeface="Times New Roman"/>
              </a:rPr>
              <a:t>Можно </a:t>
            </a:r>
            <a:r>
              <a:rPr sz="2450" dirty="0">
                <a:latin typeface="Times New Roman"/>
                <a:cs typeface="Times New Roman"/>
              </a:rPr>
              <a:t>разделиться </a:t>
            </a:r>
            <a:r>
              <a:rPr sz="2450" spc="5" dirty="0">
                <a:latin typeface="Times New Roman"/>
                <a:cs typeface="Times New Roman"/>
              </a:rPr>
              <a:t>на </a:t>
            </a:r>
            <a:r>
              <a:rPr sz="2450" dirty="0">
                <a:latin typeface="Times New Roman"/>
                <a:cs typeface="Times New Roman"/>
              </a:rPr>
              <a:t>две </a:t>
            </a:r>
            <a:r>
              <a:rPr sz="2450" spc="-20" dirty="0">
                <a:latin typeface="Times New Roman"/>
                <a:cs typeface="Times New Roman"/>
              </a:rPr>
              <a:t>команды, </a:t>
            </a:r>
            <a:r>
              <a:rPr sz="2450" spc="5" dirty="0">
                <a:latin typeface="Times New Roman"/>
                <a:cs typeface="Times New Roman"/>
              </a:rPr>
              <a:t>при </a:t>
            </a:r>
            <a:r>
              <a:rPr sz="2450" spc="-20" dirty="0">
                <a:latin typeface="Times New Roman"/>
                <a:cs typeface="Times New Roman"/>
              </a:rPr>
              <a:t>этом </a:t>
            </a:r>
            <a:r>
              <a:rPr sz="2450" spc="-15" dirty="0">
                <a:latin typeface="Times New Roman"/>
                <a:cs typeface="Times New Roman"/>
              </a:rPr>
              <a:t>одна  </a:t>
            </a:r>
            <a:r>
              <a:rPr sz="2450" spc="-20" dirty="0">
                <a:latin typeface="Times New Roman"/>
                <a:cs typeface="Times New Roman"/>
              </a:rPr>
              <a:t>команда </a:t>
            </a:r>
            <a:r>
              <a:rPr sz="2450" spc="-45" dirty="0">
                <a:latin typeface="Times New Roman"/>
                <a:cs typeface="Times New Roman"/>
              </a:rPr>
              <a:t>будет </a:t>
            </a:r>
            <a:r>
              <a:rPr sz="2450" spc="-5" dirty="0">
                <a:latin typeface="Times New Roman"/>
                <a:cs typeface="Times New Roman"/>
              </a:rPr>
              <a:t>изображать </a:t>
            </a:r>
            <a:r>
              <a:rPr sz="2450" dirty="0">
                <a:latin typeface="Times New Roman"/>
                <a:cs typeface="Times New Roman"/>
              </a:rPr>
              <a:t>цвет </a:t>
            </a:r>
            <a:r>
              <a:rPr sz="2450" spc="-5" dirty="0">
                <a:latin typeface="Times New Roman"/>
                <a:cs typeface="Times New Roman"/>
              </a:rPr>
              <a:t>(поочередно </a:t>
            </a:r>
            <a:r>
              <a:rPr sz="2450" dirty="0">
                <a:latin typeface="Times New Roman"/>
                <a:cs typeface="Times New Roman"/>
              </a:rPr>
              <a:t>или  одновременно), а </a:t>
            </a:r>
            <a:r>
              <a:rPr sz="2450" spc="-10" dirty="0">
                <a:latin typeface="Times New Roman"/>
                <a:cs typeface="Times New Roman"/>
              </a:rPr>
              <a:t>вторая</a:t>
            </a:r>
            <a:r>
              <a:rPr sz="2450" spc="25" dirty="0">
                <a:latin typeface="Times New Roman"/>
                <a:cs typeface="Times New Roman"/>
              </a:rPr>
              <a:t> </a:t>
            </a:r>
            <a:r>
              <a:rPr sz="2450" spc="-5" dirty="0">
                <a:latin typeface="Times New Roman"/>
                <a:cs typeface="Times New Roman"/>
              </a:rPr>
              <a:t>—отгадывать.</a:t>
            </a:r>
            <a:endParaRPr sz="2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77582" y="497776"/>
            <a:ext cx="737997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15" dirty="0">
                <a:solidFill>
                  <a:srgbClr val="E36B09"/>
                </a:solidFill>
                <a:latin typeface="Arial"/>
                <a:cs typeface="Arial"/>
              </a:rPr>
              <a:t>Игра </a:t>
            </a:r>
            <a:r>
              <a:rPr sz="4400" spc="-5" dirty="0">
                <a:solidFill>
                  <a:srgbClr val="E36B09"/>
                </a:solidFill>
                <a:latin typeface="Arial"/>
                <a:cs typeface="Arial"/>
              </a:rPr>
              <a:t>«Как </a:t>
            </a:r>
            <a:r>
              <a:rPr sz="4400" spc="-10" dirty="0">
                <a:solidFill>
                  <a:srgbClr val="E36B09"/>
                </a:solidFill>
                <a:latin typeface="Arial"/>
                <a:cs typeface="Arial"/>
              </a:rPr>
              <a:t>надо</a:t>
            </a:r>
            <a:r>
              <a:rPr sz="4400" spc="-85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dirty="0">
                <a:solidFill>
                  <a:srgbClr val="E36B09"/>
                </a:solidFill>
                <a:latin typeface="Arial"/>
                <a:cs typeface="Arial"/>
              </a:rPr>
              <a:t>заботиться»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33219"/>
            <a:ext cx="8015605" cy="444817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349885">
              <a:lnSpc>
                <a:spcPct val="100699"/>
              </a:lnSpc>
              <a:spcBef>
                <a:spcPts val="85"/>
              </a:spcBef>
              <a:tabLst>
                <a:tab pos="1038225" algn="l"/>
              </a:tabLst>
            </a:pPr>
            <a:r>
              <a:rPr sz="2550" b="1" dirty="0">
                <a:solidFill>
                  <a:srgbClr val="6F2F9F"/>
                </a:solidFill>
                <a:latin typeface="Times New Roman"/>
                <a:cs typeface="Times New Roman"/>
              </a:rPr>
              <a:t>Цель:	</a:t>
            </a:r>
            <a:r>
              <a:rPr sz="2550" dirty="0">
                <a:latin typeface="Times New Roman"/>
                <a:cs typeface="Times New Roman"/>
              </a:rPr>
              <a:t>формирование представлений о </a:t>
            </a:r>
            <a:r>
              <a:rPr sz="2550" spc="5" dirty="0">
                <a:latin typeface="Times New Roman"/>
                <a:cs typeface="Times New Roman"/>
              </a:rPr>
              <a:t>добре, любви и  </a:t>
            </a:r>
            <a:r>
              <a:rPr sz="2550" spc="-5" dirty="0">
                <a:latin typeface="Times New Roman"/>
                <a:cs typeface="Times New Roman"/>
              </a:rPr>
              <a:t>заботе.</a:t>
            </a:r>
            <a:endParaRPr sz="2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550" b="1" spc="-45" dirty="0">
                <a:solidFill>
                  <a:srgbClr val="6F2F9F"/>
                </a:solidFill>
                <a:latin typeface="Times New Roman"/>
                <a:cs typeface="Times New Roman"/>
              </a:rPr>
              <a:t>Ход</a:t>
            </a:r>
            <a:r>
              <a:rPr sz="2550" b="1" dirty="0">
                <a:solidFill>
                  <a:srgbClr val="6F2F9F"/>
                </a:solidFill>
                <a:latin typeface="Times New Roman"/>
                <a:cs typeface="Times New Roman"/>
              </a:rPr>
              <a:t> игры:</a:t>
            </a:r>
            <a:endParaRPr sz="2550">
              <a:latin typeface="Times New Roman"/>
              <a:cs typeface="Times New Roman"/>
            </a:endParaRPr>
          </a:p>
          <a:p>
            <a:pPr marL="12700" marR="5080" indent="328930">
              <a:lnSpc>
                <a:spcPct val="100400"/>
              </a:lnSpc>
              <a:spcBef>
                <a:spcPts val="509"/>
              </a:spcBef>
            </a:pPr>
            <a:r>
              <a:rPr sz="2550" spc="15" dirty="0">
                <a:latin typeface="Times New Roman"/>
                <a:cs typeface="Times New Roman"/>
              </a:rPr>
              <a:t>Дети </a:t>
            </a:r>
            <a:r>
              <a:rPr sz="2550" dirty="0">
                <a:latin typeface="Times New Roman"/>
                <a:cs typeface="Times New Roman"/>
              </a:rPr>
              <a:t>встают в </a:t>
            </a:r>
            <a:r>
              <a:rPr sz="2550" spc="-65" dirty="0">
                <a:latin typeface="Times New Roman"/>
                <a:cs typeface="Times New Roman"/>
              </a:rPr>
              <a:t>круг. </a:t>
            </a:r>
            <a:r>
              <a:rPr sz="2550" spc="-10" dirty="0">
                <a:latin typeface="Times New Roman"/>
                <a:cs typeface="Times New Roman"/>
              </a:rPr>
              <a:t>Педагог </a:t>
            </a:r>
            <a:r>
              <a:rPr sz="2550" spc="-30" dirty="0">
                <a:latin typeface="Times New Roman"/>
                <a:cs typeface="Times New Roman"/>
              </a:rPr>
              <a:t>обходит </a:t>
            </a:r>
            <a:r>
              <a:rPr sz="2550" spc="-10" dirty="0">
                <a:latin typeface="Times New Roman"/>
                <a:cs typeface="Times New Roman"/>
              </a:rPr>
              <a:t>круг </a:t>
            </a:r>
            <a:r>
              <a:rPr sz="2550" spc="5" dirty="0">
                <a:latin typeface="Times New Roman"/>
                <a:cs typeface="Times New Roman"/>
              </a:rPr>
              <a:t>и  </a:t>
            </a:r>
            <a:r>
              <a:rPr sz="2550" dirty="0">
                <a:latin typeface="Times New Roman"/>
                <a:cs typeface="Times New Roman"/>
              </a:rPr>
              <a:t>вкладывает в </a:t>
            </a:r>
            <a:r>
              <a:rPr sz="2550" spc="-5" dirty="0">
                <a:latin typeface="Times New Roman"/>
                <a:cs typeface="Times New Roman"/>
              </a:rPr>
              <a:t>руки </a:t>
            </a:r>
            <a:r>
              <a:rPr sz="2550" spc="5" dirty="0">
                <a:latin typeface="Times New Roman"/>
                <a:cs typeface="Times New Roman"/>
              </a:rPr>
              <a:t>детей разных </a:t>
            </a:r>
            <a:r>
              <a:rPr sz="2550" spc="-5" dirty="0">
                <a:latin typeface="Times New Roman"/>
                <a:cs typeface="Times New Roman"/>
              </a:rPr>
              <a:t>игрушечных </a:t>
            </a:r>
            <a:r>
              <a:rPr sz="2550" dirty="0">
                <a:latin typeface="Times New Roman"/>
                <a:cs typeface="Times New Roman"/>
              </a:rPr>
              <a:t>зверей, а  </a:t>
            </a:r>
            <a:r>
              <a:rPr sz="2550" spc="-10" dirty="0">
                <a:latin typeface="Times New Roman"/>
                <a:cs typeface="Times New Roman"/>
              </a:rPr>
              <a:t>затем </a:t>
            </a:r>
            <a:r>
              <a:rPr sz="2550" dirty="0">
                <a:latin typeface="Times New Roman"/>
                <a:cs typeface="Times New Roman"/>
              </a:rPr>
              <a:t>называет </a:t>
            </a:r>
            <a:r>
              <a:rPr sz="2550" spc="-20" dirty="0">
                <a:latin typeface="Times New Roman"/>
                <a:cs typeface="Times New Roman"/>
              </a:rPr>
              <a:t>одного </a:t>
            </a:r>
            <a:r>
              <a:rPr sz="2550" spc="-10" dirty="0">
                <a:latin typeface="Times New Roman"/>
                <a:cs typeface="Times New Roman"/>
              </a:rPr>
              <a:t>игрушечного </a:t>
            </a:r>
            <a:r>
              <a:rPr sz="2550" dirty="0">
                <a:latin typeface="Times New Roman"/>
                <a:cs typeface="Times New Roman"/>
              </a:rPr>
              <a:t>зверя, например,  </a:t>
            </a:r>
            <a:r>
              <a:rPr sz="2550" spc="-65" dirty="0">
                <a:latin typeface="Times New Roman"/>
                <a:cs typeface="Times New Roman"/>
              </a:rPr>
              <a:t>кошку. </a:t>
            </a:r>
            <a:r>
              <a:rPr sz="2550" spc="-105" dirty="0">
                <a:latin typeface="Times New Roman"/>
                <a:cs typeface="Times New Roman"/>
              </a:rPr>
              <a:t>Тот, </a:t>
            </a:r>
            <a:r>
              <a:rPr sz="2550" dirty="0">
                <a:latin typeface="Times New Roman"/>
                <a:cs typeface="Times New Roman"/>
              </a:rPr>
              <a:t>у </a:t>
            </a:r>
            <a:r>
              <a:rPr sz="2550" spc="-45" dirty="0">
                <a:latin typeface="Times New Roman"/>
                <a:cs typeface="Times New Roman"/>
              </a:rPr>
              <a:t>кого </a:t>
            </a:r>
            <a:r>
              <a:rPr sz="2550" dirty="0">
                <a:latin typeface="Times New Roman"/>
                <a:cs typeface="Times New Roman"/>
              </a:rPr>
              <a:t>в </a:t>
            </a:r>
            <a:r>
              <a:rPr sz="2550" spc="-10" dirty="0">
                <a:latin typeface="Times New Roman"/>
                <a:cs typeface="Times New Roman"/>
              </a:rPr>
              <a:t>руках </a:t>
            </a:r>
            <a:r>
              <a:rPr sz="2550" dirty="0">
                <a:latin typeface="Times New Roman"/>
                <a:cs typeface="Times New Roman"/>
              </a:rPr>
              <a:t>оказывается </a:t>
            </a:r>
            <a:r>
              <a:rPr sz="2550" spc="-25" dirty="0">
                <a:latin typeface="Times New Roman"/>
                <a:cs typeface="Times New Roman"/>
              </a:rPr>
              <a:t>кошка, </a:t>
            </a:r>
            <a:r>
              <a:rPr sz="2550" spc="-20" dirty="0">
                <a:latin typeface="Times New Roman"/>
                <a:cs typeface="Times New Roman"/>
              </a:rPr>
              <a:t>выходит </a:t>
            </a:r>
            <a:r>
              <a:rPr sz="2550" spc="5" dirty="0">
                <a:latin typeface="Times New Roman"/>
                <a:cs typeface="Times New Roman"/>
              </a:rPr>
              <a:t>на  середину </a:t>
            </a:r>
            <a:r>
              <a:rPr sz="2550" spc="-5" dirty="0">
                <a:latin typeface="Times New Roman"/>
                <a:cs typeface="Times New Roman"/>
              </a:rPr>
              <a:t>круга </a:t>
            </a:r>
            <a:r>
              <a:rPr sz="2550" spc="5" dirty="0">
                <a:latin typeface="Times New Roman"/>
                <a:cs typeface="Times New Roman"/>
              </a:rPr>
              <a:t>и </a:t>
            </a:r>
            <a:r>
              <a:rPr sz="2550" spc="15" dirty="0">
                <a:latin typeface="Times New Roman"/>
                <a:cs typeface="Times New Roman"/>
              </a:rPr>
              <a:t>просит </a:t>
            </a:r>
            <a:r>
              <a:rPr sz="2550" spc="5" dirty="0">
                <a:latin typeface="Times New Roman"/>
                <a:cs typeface="Times New Roman"/>
              </a:rPr>
              <a:t>детей по </a:t>
            </a:r>
            <a:r>
              <a:rPr sz="2550" spc="-10" dirty="0">
                <a:latin typeface="Times New Roman"/>
                <a:cs typeface="Times New Roman"/>
              </a:rPr>
              <a:t>очереди </a:t>
            </a:r>
            <a:r>
              <a:rPr sz="2550" spc="-5" dirty="0">
                <a:latin typeface="Times New Roman"/>
                <a:cs typeface="Times New Roman"/>
              </a:rPr>
              <a:t>рассказать,  </a:t>
            </a:r>
            <a:r>
              <a:rPr sz="2550" spc="-10" dirty="0">
                <a:latin typeface="Times New Roman"/>
                <a:cs typeface="Times New Roman"/>
              </a:rPr>
              <a:t>как </a:t>
            </a:r>
            <a:r>
              <a:rPr sz="2550" spc="-5" dirty="0">
                <a:latin typeface="Times New Roman"/>
                <a:cs typeface="Times New Roman"/>
              </a:rPr>
              <a:t>нужно </a:t>
            </a:r>
            <a:r>
              <a:rPr sz="2550" dirty="0">
                <a:latin typeface="Times New Roman"/>
                <a:cs typeface="Times New Roman"/>
              </a:rPr>
              <a:t>заботиться о </a:t>
            </a:r>
            <a:r>
              <a:rPr sz="2550" spc="-30" dirty="0">
                <a:latin typeface="Times New Roman"/>
                <a:cs typeface="Times New Roman"/>
              </a:rPr>
              <a:t>кошке. </a:t>
            </a:r>
            <a:r>
              <a:rPr sz="2550" spc="-5" dirty="0">
                <a:latin typeface="Times New Roman"/>
                <a:cs typeface="Times New Roman"/>
              </a:rPr>
              <a:t>Ребенок </a:t>
            </a:r>
            <a:r>
              <a:rPr sz="2550" dirty="0">
                <a:latin typeface="Times New Roman"/>
                <a:cs typeface="Times New Roman"/>
              </a:rPr>
              <a:t>в </a:t>
            </a:r>
            <a:r>
              <a:rPr sz="2550" spc="10" dirty="0">
                <a:latin typeface="Times New Roman"/>
                <a:cs typeface="Times New Roman"/>
              </a:rPr>
              <a:t>центре </a:t>
            </a:r>
            <a:r>
              <a:rPr sz="2550" spc="-5" dirty="0">
                <a:latin typeface="Times New Roman"/>
                <a:cs typeface="Times New Roman"/>
              </a:rPr>
              <a:t>круга  </a:t>
            </a:r>
            <a:r>
              <a:rPr sz="2550" spc="5" dirty="0">
                <a:latin typeface="Times New Roman"/>
                <a:cs typeface="Times New Roman"/>
              </a:rPr>
              <a:t>дарит </a:t>
            </a:r>
            <a:r>
              <a:rPr sz="2550" dirty="0">
                <a:latin typeface="Times New Roman"/>
                <a:cs typeface="Times New Roman"/>
              </a:rPr>
              <a:t>свою </a:t>
            </a:r>
            <a:r>
              <a:rPr sz="2550" spc="-5" dirty="0">
                <a:latin typeface="Times New Roman"/>
                <a:cs typeface="Times New Roman"/>
              </a:rPr>
              <a:t>игрушку </a:t>
            </a:r>
            <a:r>
              <a:rPr sz="2550" spc="-65" dirty="0">
                <a:latin typeface="Times New Roman"/>
                <a:cs typeface="Times New Roman"/>
              </a:rPr>
              <a:t>тому, </a:t>
            </a:r>
            <a:r>
              <a:rPr sz="2550" dirty="0">
                <a:latin typeface="Times New Roman"/>
                <a:cs typeface="Times New Roman"/>
              </a:rPr>
              <a:t>чей рассказ </a:t>
            </a:r>
            <a:r>
              <a:rPr sz="2550" spc="5" dirty="0">
                <a:latin typeface="Times New Roman"/>
                <a:cs typeface="Times New Roman"/>
              </a:rPr>
              <a:t>понравился </a:t>
            </a:r>
            <a:r>
              <a:rPr sz="2550" dirty="0">
                <a:latin typeface="Times New Roman"/>
                <a:cs typeface="Times New Roman"/>
              </a:rPr>
              <a:t>ему  больше.</a:t>
            </a:r>
            <a:endParaRPr sz="25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22260" y="497776"/>
            <a:ext cx="628967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20" dirty="0">
                <a:solidFill>
                  <a:srgbClr val="E36B09"/>
                </a:solidFill>
                <a:latin typeface="Arial"/>
                <a:cs typeface="Arial"/>
              </a:rPr>
              <a:t>Игра </a:t>
            </a:r>
            <a:r>
              <a:rPr sz="4400" spc="-15" dirty="0">
                <a:solidFill>
                  <a:srgbClr val="E36B09"/>
                </a:solidFill>
                <a:latin typeface="Arial"/>
                <a:cs typeface="Arial"/>
              </a:rPr>
              <a:t>«Только</a:t>
            </a:r>
            <a:r>
              <a:rPr sz="4400" spc="-70" dirty="0">
                <a:solidFill>
                  <a:srgbClr val="E36B09"/>
                </a:solidFill>
                <a:latin typeface="Arial"/>
                <a:cs typeface="Arial"/>
              </a:rPr>
              <a:t> </a:t>
            </a:r>
            <a:r>
              <a:rPr sz="4400" spc="-10" dirty="0">
                <a:solidFill>
                  <a:srgbClr val="E36B09"/>
                </a:solidFill>
                <a:latin typeface="Arial"/>
                <a:cs typeface="Arial"/>
              </a:rPr>
              <a:t>хорошее»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33219"/>
            <a:ext cx="7866380" cy="395477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18415" indent="143510">
              <a:lnSpc>
                <a:spcPct val="101899"/>
              </a:lnSpc>
              <a:spcBef>
                <a:spcPts val="90"/>
              </a:spcBef>
              <a:tabLst>
                <a:tab pos="3859529" algn="l"/>
              </a:tabLst>
            </a:pPr>
            <a:r>
              <a:rPr sz="2200" b="1" spc="15" dirty="0">
                <a:solidFill>
                  <a:srgbClr val="6F2F9F"/>
                </a:solidFill>
                <a:latin typeface="Times New Roman"/>
                <a:cs typeface="Times New Roman"/>
              </a:rPr>
              <a:t>Цель: </a:t>
            </a:r>
            <a:r>
              <a:rPr sz="2200" spc="10" dirty="0">
                <a:latin typeface="Times New Roman"/>
                <a:cs typeface="Times New Roman"/>
              </a:rPr>
              <a:t>формирование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spc="15" dirty="0">
                <a:latin typeface="Times New Roman"/>
                <a:cs typeface="Times New Roman"/>
              </a:rPr>
              <a:t>у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spc="15" dirty="0">
                <a:latin typeface="Times New Roman"/>
                <a:cs typeface="Times New Roman"/>
              </a:rPr>
              <a:t>детей	</a:t>
            </a:r>
            <a:r>
              <a:rPr sz="2200" spc="10" dirty="0">
                <a:latin typeface="Times New Roman"/>
                <a:cs typeface="Times New Roman"/>
              </a:rPr>
              <a:t>представление </a:t>
            </a:r>
            <a:r>
              <a:rPr sz="2200" spc="15" dirty="0">
                <a:latin typeface="Times New Roman"/>
                <a:cs typeface="Times New Roman"/>
              </a:rPr>
              <a:t>о добре; развитие  </a:t>
            </a:r>
            <a:r>
              <a:rPr sz="2200" spc="20" dirty="0">
                <a:latin typeface="Times New Roman"/>
                <a:cs typeface="Times New Roman"/>
              </a:rPr>
              <a:t>устной </a:t>
            </a:r>
            <a:r>
              <a:rPr sz="2200" dirty="0">
                <a:latin typeface="Times New Roman"/>
                <a:cs typeface="Times New Roman"/>
              </a:rPr>
              <a:t>речи: творческого </a:t>
            </a:r>
            <a:r>
              <a:rPr sz="2200" spc="15" dirty="0">
                <a:latin typeface="Times New Roman"/>
                <a:cs typeface="Times New Roman"/>
              </a:rPr>
              <a:t>мышления,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spc="15" dirty="0">
                <a:latin typeface="Times New Roman"/>
                <a:cs typeface="Times New Roman"/>
              </a:rPr>
              <a:t>воображения.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2200" b="1" spc="-25" dirty="0">
                <a:solidFill>
                  <a:srgbClr val="6F2F9F"/>
                </a:solidFill>
                <a:latin typeface="Times New Roman"/>
                <a:cs typeface="Times New Roman"/>
              </a:rPr>
              <a:t>Ход</a:t>
            </a:r>
            <a:r>
              <a:rPr sz="2200" b="1" spc="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200" b="1" spc="15" dirty="0">
                <a:solidFill>
                  <a:srgbClr val="6F2F9F"/>
                </a:solidFill>
                <a:latin typeface="Times New Roman"/>
                <a:cs typeface="Times New Roman"/>
              </a:rPr>
              <a:t>игры:</a:t>
            </a:r>
            <a:endParaRPr sz="2200">
              <a:latin typeface="Times New Roman"/>
              <a:cs typeface="Times New Roman"/>
            </a:endParaRPr>
          </a:p>
          <a:p>
            <a:pPr marL="12700" marR="5080" indent="286385">
              <a:lnSpc>
                <a:spcPct val="101899"/>
              </a:lnSpc>
              <a:spcBef>
                <a:spcPts val="450"/>
              </a:spcBef>
            </a:pPr>
            <a:r>
              <a:rPr sz="2200" spc="5" dirty="0">
                <a:latin typeface="Times New Roman"/>
                <a:cs typeface="Times New Roman"/>
              </a:rPr>
              <a:t>Педагог </a:t>
            </a:r>
            <a:r>
              <a:rPr sz="2200" spc="15" dirty="0">
                <a:latin typeface="Times New Roman"/>
                <a:cs typeface="Times New Roman"/>
              </a:rPr>
              <a:t>с </a:t>
            </a:r>
            <a:r>
              <a:rPr sz="2200" spc="10" dirty="0">
                <a:latin typeface="Times New Roman"/>
                <a:cs typeface="Times New Roman"/>
              </a:rPr>
              <a:t>мячом </a:t>
            </a:r>
            <a:r>
              <a:rPr sz="2200" spc="15" dirty="0">
                <a:latin typeface="Times New Roman"/>
                <a:cs typeface="Times New Roman"/>
              </a:rPr>
              <a:t>в </a:t>
            </a:r>
            <a:r>
              <a:rPr sz="2200" spc="5" dirty="0">
                <a:latin typeface="Times New Roman"/>
                <a:cs typeface="Times New Roman"/>
              </a:rPr>
              <a:t>руках </a:t>
            </a:r>
            <a:r>
              <a:rPr sz="2200" spc="15" dirty="0">
                <a:latin typeface="Times New Roman"/>
                <a:cs typeface="Times New Roman"/>
              </a:rPr>
              <a:t>встает </a:t>
            </a:r>
            <a:r>
              <a:rPr sz="2200" spc="10" dirty="0">
                <a:latin typeface="Times New Roman"/>
                <a:cs typeface="Times New Roman"/>
              </a:rPr>
              <a:t>перед </a:t>
            </a:r>
            <a:r>
              <a:rPr sz="2200" spc="15" dirty="0">
                <a:latin typeface="Times New Roman"/>
                <a:cs typeface="Times New Roman"/>
              </a:rPr>
              <a:t>детьми, </a:t>
            </a:r>
            <a:r>
              <a:rPr sz="2200" spc="25" dirty="0">
                <a:latin typeface="Times New Roman"/>
                <a:cs typeface="Times New Roman"/>
              </a:rPr>
              <a:t>просит </a:t>
            </a:r>
            <a:r>
              <a:rPr sz="2200" spc="20" dirty="0">
                <a:latin typeface="Times New Roman"/>
                <a:cs typeface="Times New Roman"/>
              </a:rPr>
              <a:t>их  выстроиться </a:t>
            </a:r>
            <a:r>
              <a:rPr sz="2200" spc="15" dirty="0">
                <a:latin typeface="Times New Roman"/>
                <a:cs typeface="Times New Roman"/>
              </a:rPr>
              <a:t>в ряд, а </a:t>
            </a:r>
            <a:r>
              <a:rPr sz="2200" spc="5" dirty="0">
                <a:latin typeface="Times New Roman"/>
                <a:cs typeface="Times New Roman"/>
              </a:rPr>
              <a:t>затем каждому </a:t>
            </a:r>
            <a:r>
              <a:rPr sz="2200" spc="15" dirty="0">
                <a:latin typeface="Times New Roman"/>
                <a:cs typeface="Times New Roman"/>
              </a:rPr>
              <a:t>из них </a:t>
            </a:r>
            <a:r>
              <a:rPr sz="2200" spc="25" dirty="0">
                <a:latin typeface="Times New Roman"/>
                <a:cs typeface="Times New Roman"/>
              </a:rPr>
              <a:t>бросает </a:t>
            </a:r>
            <a:r>
              <a:rPr sz="2200" spc="15" dirty="0">
                <a:latin typeface="Times New Roman"/>
                <a:cs typeface="Times New Roman"/>
              </a:rPr>
              <a:t>мяч. </a:t>
            </a:r>
            <a:r>
              <a:rPr sz="2200" spc="25" dirty="0">
                <a:latin typeface="Times New Roman"/>
                <a:cs typeface="Times New Roman"/>
              </a:rPr>
              <a:t>Дети  </a:t>
            </a:r>
            <a:r>
              <a:rPr sz="2200" spc="10" dirty="0">
                <a:latin typeface="Times New Roman"/>
                <a:cs typeface="Times New Roman"/>
              </a:rPr>
              <a:t>ловят </a:t>
            </a:r>
            <a:r>
              <a:rPr sz="2200" spc="15" dirty="0">
                <a:latin typeface="Times New Roman"/>
                <a:cs typeface="Times New Roman"/>
              </a:rPr>
              <a:t>мяч </a:t>
            </a:r>
            <a:r>
              <a:rPr sz="2200" spc="-15" dirty="0">
                <a:latin typeface="Times New Roman"/>
                <a:cs typeface="Times New Roman"/>
              </a:rPr>
              <a:t>только </a:t>
            </a:r>
            <a:r>
              <a:rPr sz="2200" spc="-10" dirty="0">
                <a:latin typeface="Times New Roman"/>
                <a:cs typeface="Times New Roman"/>
              </a:rPr>
              <a:t>тогда, </a:t>
            </a:r>
            <a:r>
              <a:rPr sz="2200" spc="-30" dirty="0">
                <a:latin typeface="Times New Roman"/>
                <a:cs typeface="Times New Roman"/>
              </a:rPr>
              <a:t>когда </a:t>
            </a:r>
            <a:r>
              <a:rPr sz="2200" spc="15" dirty="0">
                <a:latin typeface="Times New Roman"/>
                <a:cs typeface="Times New Roman"/>
              </a:rPr>
              <a:t>воспитателем </a:t>
            </a:r>
            <a:r>
              <a:rPr sz="2200" spc="20" dirty="0">
                <a:latin typeface="Times New Roman"/>
                <a:cs typeface="Times New Roman"/>
              </a:rPr>
              <a:t>произносится </a:t>
            </a:r>
            <a:r>
              <a:rPr sz="2200" spc="-5" dirty="0">
                <a:latin typeface="Times New Roman"/>
                <a:cs typeface="Times New Roman"/>
              </a:rPr>
              <a:t>какое-  </a:t>
            </a:r>
            <a:r>
              <a:rPr sz="2200" spc="15" dirty="0">
                <a:latin typeface="Times New Roman"/>
                <a:cs typeface="Times New Roman"/>
              </a:rPr>
              <a:t>либо </a:t>
            </a:r>
            <a:r>
              <a:rPr sz="2200" spc="5" dirty="0">
                <a:latin typeface="Times New Roman"/>
                <a:cs typeface="Times New Roman"/>
              </a:rPr>
              <a:t>хорошее качество </a:t>
            </a:r>
            <a:r>
              <a:rPr sz="2200" spc="10" dirty="0">
                <a:latin typeface="Times New Roman"/>
                <a:cs typeface="Times New Roman"/>
              </a:rPr>
              <a:t>(правдивость, </a:t>
            </a:r>
            <a:r>
              <a:rPr sz="2200" spc="15" dirty="0">
                <a:latin typeface="Times New Roman"/>
                <a:cs typeface="Times New Roman"/>
              </a:rPr>
              <a:t>доброта,</a:t>
            </a:r>
            <a:r>
              <a:rPr sz="2200" spc="80" dirty="0">
                <a:latin typeface="Times New Roman"/>
                <a:cs typeface="Times New Roman"/>
              </a:rPr>
              <a:t> </a:t>
            </a:r>
            <a:r>
              <a:rPr sz="2200" spc="10" dirty="0">
                <a:latin typeface="Times New Roman"/>
                <a:cs typeface="Times New Roman"/>
              </a:rPr>
              <a:t>аккуратность).</a:t>
            </a:r>
            <a:endParaRPr sz="2200">
              <a:latin typeface="Times New Roman"/>
              <a:cs typeface="Times New Roman"/>
            </a:endParaRPr>
          </a:p>
          <a:p>
            <a:pPr marL="12700" marR="33020" indent="358140">
              <a:lnSpc>
                <a:spcPct val="101899"/>
              </a:lnSpc>
              <a:spcBef>
                <a:spcPts val="445"/>
              </a:spcBef>
            </a:pPr>
            <a:r>
              <a:rPr sz="2200" spc="25" dirty="0">
                <a:latin typeface="Times New Roman"/>
                <a:cs typeface="Times New Roman"/>
              </a:rPr>
              <a:t>В </a:t>
            </a:r>
            <a:r>
              <a:rPr sz="2200" spc="-5" dirty="0">
                <a:latin typeface="Times New Roman"/>
                <a:cs typeface="Times New Roman"/>
              </a:rPr>
              <a:t>этом </a:t>
            </a:r>
            <a:r>
              <a:rPr sz="2200" spc="15" dirty="0">
                <a:latin typeface="Times New Roman"/>
                <a:cs typeface="Times New Roman"/>
              </a:rPr>
              <a:t>случае </a:t>
            </a:r>
            <a:r>
              <a:rPr sz="2200" spc="20" dirty="0">
                <a:latin typeface="Times New Roman"/>
                <a:cs typeface="Times New Roman"/>
              </a:rPr>
              <a:t>они </a:t>
            </a:r>
            <a:r>
              <a:rPr sz="2200" spc="10" dirty="0">
                <a:latin typeface="Times New Roman"/>
                <a:cs typeface="Times New Roman"/>
              </a:rPr>
              <a:t>делают </a:t>
            </a:r>
            <a:r>
              <a:rPr sz="2200" spc="15" dirty="0">
                <a:latin typeface="Times New Roman"/>
                <a:cs typeface="Times New Roman"/>
              </a:rPr>
              <a:t>шаг в сторону </a:t>
            </a:r>
            <a:r>
              <a:rPr sz="2200" spc="5" dirty="0">
                <a:latin typeface="Times New Roman"/>
                <a:cs typeface="Times New Roman"/>
              </a:rPr>
              <a:t>педагога. </a:t>
            </a:r>
            <a:r>
              <a:rPr sz="2200" spc="15" dirty="0">
                <a:latin typeface="Times New Roman"/>
                <a:cs typeface="Times New Roman"/>
              </a:rPr>
              <a:t>Если дети  случайно «поймают </a:t>
            </a:r>
            <a:r>
              <a:rPr sz="2200" spc="-5" dirty="0">
                <a:latin typeface="Times New Roman"/>
                <a:cs typeface="Times New Roman"/>
              </a:rPr>
              <a:t>плохое </a:t>
            </a:r>
            <a:r>
              <a:rPr sz="2200" spc="10" dirty="0">
                <a:latin typeface="Times New Roman"/>
                <a:cs typeface="Times New Roman"/>
              </a:rPr>
              <a:t>качество» </a:t>
            </a:r>
            <a:r>
              <a:rPr sz="2200" spc="20" dirty="0">
                <a:latin typeface="Times New Roman"/>
                <a:cs typeface="Times New Roman"/>
              </a:rPr>
              <a:t>(нетерпимость, жадность,  злость), они </a:t>
            </a:r>
            <a:r>
              <a:rPr sz="2200" spc="10" dirty="0">
                <a:latin typeface="Times New Roman"/>
                <a:cs typeface="Times New Roman"/>
              </a:rPr>
              <a:t>делают </a:t>
            </a:r>
            <a:r>
              <a:rPr sz="2200" spc="20" dirty="0">
                <a:latin typeface="Times New Roman"/>
                <a:cs typeface="Times New Roman"/>
              </a:rPr>
              <a:t>шаг </a:t>
            </a:r>
            <a:r>
              <a:rPr sz="2200" spc="10" dirty="0">
                <a:latin typeface="Times New Roman"/>
                <a:cs typeface="Times New Roman"/>
              </a:rPr>
              <a:t>назад. </a:t>
            </a:r>
            <a:r>
              <a:rPr sz="2200" spc="15" dirty="0">
                <a:latin typeface="Times New Roman"/>
                <a:cs typeface="Times New Roman"/>
              </a:rPr>
              <a:t>Побеждает </a:t>
            </a:r>
            <a:r>
              <a:rPr sz="2200" spc="-40" dirty="0">
                <a:latin typeface="Times New Roman"/>
                <a:cs typeface="Times New Roman"/>
              </a:rPr>
              <a:t>тот, </a:t>
            </a:r>
            <a:r>
              <a:rPr sz="2200" spc="-5" dirty="0">
                <a:latin typeface="Times New Roman"/>
                <a:cs typeface="Times New Roman"/>
              </a:rPr>
              <a:t>кто </a:t>
            </a:r>
            <a:r>
              <a:rPr sz="2200" spc="20" dirty="0">
                <a:latin typeface="Times New Roman"/>
                <a:cs typeface="Times New Roman"/>
              </a:rPr>
              <a:t>первым  </a:t>
            </a:r>
            <a:r>
              <a:rPr sz="2200" spc="15" dirty="0">
                <a:latin typeface="Times New Roman"/>
                <a:cs typeface="Times New Roman"/>
              </a:rPr>
              <a:t>дойдет до </a:t>
            </a:r>
            <a:r>
              <a:rPr sz="2200" spc="5" dirty="0">
                <a:latin typeface="Times New Roman"/>
                <a:cs typeface="Times New Roman"/>
              </a:rPr>
              <a:t>педагога. </a:t>
            </a:r>
            <a:r>
              <a:rPr sz="2200" dirty="0">
                <a:latin typeface="Times New Roman"/>
                <a:cs typeface="Times New Roman"/>
              </a:rPr>
              <a:t>Этот </a:t>
            </a:r>
            <a:r>
              <a:rPr sz="2200" spc="15" dirty="0">
                <a:latin typeface="Times New Roman"/>
                <a:cs typeface="Times New Roman"/>
              </a:rPr>
              <a:t>человек </a:t>
            </a:r>
            <a:r>
              <a:rPr sz="2200" spc="20" dirty="0">
                <a:latin typeface="Times New Roman"/>
                <a:cs typeface="Times New Roman"/>
              </a:rPr>
              <a:t>становится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spc="10" dirty="0">
                <a:latin typeface="Times New Roman"/>
                <a:cs typeface="Times New Roman"/>
              </a:rPr>
              <a:t>ведущим.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1385</Words>
  <Application>Microsoft Office PowerPoint</Application>
  <PresentationFormat>Экран (4:3)</PresentationFormat>
  <Paragraphs>93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Слайд 1</vt:lpstr>
      <vt:lpstr>Слайд 2</vt:lpstr>
      <vt:lpstr>Игра «Пирамида любви»</vt:lpstr>
      <vt:lpstr>Игра «Объясни зачем»</vt:lpstr>
      <vt:lpstr>Игра «Колечко красоты»</vt:lpstr>
      <vt:lpstr>Игра «Только хорошее»</vt:lpstr>
      <vt:lpstr>Игра «Цвета эмоций»</vt:lpstr>
      <vt:lpstr>Игра «Как надо заботиться»</vt:lpstr>
      <vt:lpstr>Игра «Только хорошее»</vt:lpstr>
      <vt:lpstr>Игра «Любимое качество»</vt:lpstr>
      <vt:lpstr>Игра «Добрые эльфы»</vt:lpstr>
      <vt:lpstr>Игра «Палочка -  выручалочка»</vt:lpstr>
      <vt:lpstr>Игра «Научи послушанию»</vt:lpstr>
      <vt:lpstr>Игра «Дом, в котором я живу»</vt:lpstr>
      <vt:lpstr>Игра «Родословное дерево»</vt:lpstr>
      <vt:lpstr>Игра «О ком я говорю»</vt:lpstr>
      <vt:lpstr>Спасибо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3</cp:revision>
  <dcterms:created xsi:type="dcterms:W3CDTF">2020-01-25T11:36:51Z</dcterms:created>
  <dcterms:modified xsi:type="dcterms:W3CDTF">2022-11-05T22:33:58Z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2020-01-24T00:00:00Z</vt:filetime>
  </property>
  <property fmtid="{D5CDD505-2E9C-101B-9397-08002B2CF9AE}" pid="3" name="Creator">
    <vt:lpwstr>Impress</vt:lpwstr>
  </property>
  <property fmtid="{D5CDD505-2E9C-101B-9397-08002B2CF9AE}" pid="4" name="LastSaved">
    <vt:filetime>2020-01-24T00:00:00Z</vt:filetime>
  </property>
</Properties>
</file>