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14"/>
  </p:notesMasterIdLst>
  <p:sldIdLst>
    <p:sldId id="266" r:id="rId2"/>
    <p:sldId id="267" r:id="rId3"/>
    <p:sldId id="256" r:id="rId4"/>
    <p:sldId id="257" r:id="rId5"/>
    <p:sldId id="258" r:id="rId6"/>
    <p:sldId id="259" r:id="rId7"/>
    <p:sldId id="260" r:id="rId8"/>
    <p:sldId id="261" r:id="rId9"/>
    <p:sldId id="265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45C6A-10D6-4D74-93C0-FC00CF663D9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EE3FDC-07CA-4D82-99D6-C243C410A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379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4 счета вдыхаем, на 4 счета</a:t>
            </a:r>
            <a:r>
              <a:rPr lang="ru-RU" baseline="0" dirty="0" smtClean="0"/>
              <a:t> задерживаем дыхание, на 4 счета выдыхаем, на 4 счета задерживаем дыхание. Выполнять от четырех и более «квадратных» циклов дыхания, до нормализации состояния.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E3FDC-07CA-4D82-99D6-C243C410A61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435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Мысленно считаем количество вдохов и выдохов (минимум до 10)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E3FDC-07CA-4D82-99D6-C243C410A61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547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5B62-9316-4F78-9876-B0D7A58075B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9ED83A6-A86D-46E7-BB5A-C4F6B18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09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5B62-9316-4F78-9876-B0D7A58075B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9ED83A6-A86D-46E7-BB5A-C4F6B18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385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5B62-9316-4F78-9876-B0D7A58075B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9ED83A6-A86D-46E7-BB5A-C4F6B18B16C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7182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5B62-9316-4F78-9876-B0D7A58075B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9ED83A6-A86D-46E7-BB5A-C4F6B18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407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5B62-9316-4F78-9876-B0D7A58075B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9ED83A6-A86D-46E7-BB5A-C4F6B18B16C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85056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5B62-9316-4F78-9876-B0D7A58075B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9ED83A6-A86D-46E7-BB5A-C4F6B18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0144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5B62-9316-4F78-9876-B0D7A58075B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D83A6-A86D-46E7-BB5A-C4F6B18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453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5B62-9316-4F78-9876-B0D7A58075B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D83A6-A86D-46E7-BB5A-C4F6B18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72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5B62-9316-4F78-9876-B0D7A58075B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D83A6-A86D-46E7-BB5A-C4F6B18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671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5B62-9316-4F78-9876-B0D7A58075B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9ED83A6-A86D-46E7-BB5A-C4F6B18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541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5B62-9316-4F78-9876-B0D7A58075B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9ED83A6-A86D-46E7-BB5A-C4F6B18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323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5B62-9316-4F78-9876-B0D7A58075B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9ED83A6-A86D-46E7-BB5A-C4F6B18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937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5B62-9316-4F78-9876-B0D7A58075B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D83A6-A86D-46E7-BB5A-C4F6B18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475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5B62-9316-4F78-9876-B0D7A58075B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D83A6-A86D-46E7-BB5A-C4F6B18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198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5B62-9316-4F78-9876-B0D7A58075B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D83A6-A86D-46E7-BB5A-C4F6B18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020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5B62-9316-4F78-9876-B0D7A58075B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9ED83A6-A86D-46E7-BB5A-C4F6B18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520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05B62-9316-4F78-9876-B0D7A58075BE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9ED83A6-A86D-46E7-BB5A-C4F6B18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977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65759" y="1475509"/>
            <a:ext cx="8915399" cy="2833255"/>
          </a:xfrm>
        </p:spPr>
        <p:txBody>
          <a:bodyPr/>
          <a:lstStyle/>
          <a:p>
            <a:pPr algn="ctr"/>
            <a:r>
              <a:rPr lang="ru-RU" b="1" dirty="0" smtClean="0"/>
              <a:t>Контроль над отрицательными эмоциями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481532" y="5350317"/>
            <a:ext cx="410080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Автор: педагог-психолог</a:t>
            </a:r>
          </a:p>
          <a:p>
            <a:pPr algn="r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Третьякова Т.С.</a:t>
            </a:r>
            <a:endParaRPr lang="ru-RU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9072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332509"/>
            <a:ext cx="8915400" cy="60544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/>
              <a:t>«Экстренная» помощь:</a:t>
            </a:r>
          </a:p>
          <a:p>
            <a:r>
              <a:rPr lang="ru-RU" sz="2400" dirty="0" smtClean="0"/>
              <a:t>Хорошо </a:t>
            </a:r>
            <a:r>
              <a:rPr lang="ru-RU" sz="2400" dirty="0"/>
              <a:t>работает холодная вода (сполоснуть лицо или подставить под струю руки</a:t>
            </a:r>
            <a:r>
              <a:rPr lang="ru-RU" sz="2400" dirty="0" smtClean="0"/>
              <a:t>),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Х</a:t>
            </a:r>
            <a:r>
              <a:rPr lang="ru-RU" sz="2400" dirty="0" smtClean="0"/>
              <a:t>олодный </a:t>
            </a:r>
            <a:r>
              <a:rPr lang="ru-RU" sz="2400" dirty="0"/>
              <a:t>воздух (отлично подойдет прогулка в нежаркую погоду), </a:t>
            </a:r>
            <a:endParaRPr lang="ru-RU" sz="2400" dirty="0" smtClean="0"/>
          </a:p>
          <a:p>
            <a:r>
              <a:rPr lang="ru-RU" sz="2400" dirty="0" smtClean="0"/>
              <a:t>Дыхательные практики,</a:t>
            </a:r>
          </a:p>
          <a:p>
            <a:r>
              <a:rPr lang="ru-RU" sz="2400" dirty="0" smtClean="0"/>
              <a:t>Посчитать медленно до 10 (прежде чем отреагировать, ответить),</a:t>
            </a:r>
          </a:p>
          <a:p>
            <a:r>
              <a:rPr lang="ru-RU" sz="2400" dirty="0" smtClean="0"/>
              <a:t>Покричать в подушку, стакан, на природе,</a:t>
            </a:r>
          </a:p>
          <a:p>
            <a:r>
              <a:rPr lang="ru-RU" sz="2400" dirty="0" smtClean="0"/>
              <a:t>Побить подушку,</a:t>
            </a:r>
          </a:p>
          <a:p>
            <a:r>
              <a:rPr lang="ru-RU" sz="2400" dirty="0" smtClean="0"/>
              <a:t>Размотать и смотать клубок ниток,</a:t>
            </a:r>
          </a:p>
          <a:p>
            <a:r>
              <a:rPr lang="ru-RU" sz="2400" dirty="0" smtClean="0"/>
              <a:t>Рвать бумагу,</a:t>
            </a:r>
          </a:p>
          <a:p>
            <a:r>
              <a:rPr lang="ru-RU" sz="2400" dirty="0" smtClean="0"/>
              <a:t>Написать о том, что вас выводит из себя и сжечь (порвать) листок.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8677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152400"/>
            <a:ext cx="8911687" cy="720436"/>
          </a:xfrm>
        </p:spPr>
        <p:txBody>
          <a:bodyPr>
            <a:normAutofit/>
          </a:bodyPr>
          <a:lstStyle/>
          <a:p>
            <a:r>
              <a:rPr lang="ru-RU" dirty="0" smtClean="0"/>
              <a:t>«Квадратное дыхание»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66654" y="1350218"/>
            <a:ext cx="5500254" cy="4821796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9130145" y="2287814"/>
            <a:ext cx="13854" cy="3667828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 flipV="1">
            <a:off x="4260272" y="6300785"/>
            <a:ext cx="3713019" cy="13856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128654" y="1158116"/>
            <a:ext cx="3810000" cy="13854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3058392" y="2140527"/>
            <a:ext cx="45027" cy="3560618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810196" y="746166"/>
            <a:ext cx="2050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ВДОХ</a:t>
            </a:r>
            <a:endParaRPr lang="ru-RU" sz="2000" dirty="0">
              <a:ln w="0">
                <a:solidFill>
                  <a:sysClr val="windowText" lastClr="000000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08418" y="6395123"/>
            <a:ext cx="2050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ВЫДОХ</a:t>
            </a:r>
            <a:endParaRPr lang="ru-RU" sz="2000" dirty="0">
              <a:ln w="0">
                <a:solidFill>
                  <a:sysClr val="windowText" lastClr="000000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Объект 18"/>
          <p:cNvSpPr txBox="1">
            <a:spLocks noGrp="1"/>
          </p:cNvSpPr>
          <p:nvPr>
            <p:ph idx="1"/>
          </p:nvPr>
        </p:nvSpPr>
        <p:spPr>
          <a:xfrm rot="5400000">
            <a:off x="8630836" y="3720781"/>
            <a:ext cx="1592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sz="20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ЗАДЕРЖКА</a:t>
            </a:r>
            <a:endParaRPr lang="ru-RU" sz="2000" dirty="0">
              <a:ln w="0">
                <a:solidFill>
                  <a:sysClr val="windowText" lastClr="000000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Объект 18"/>
          <p:cNvSpPr txBox="1">
            <a:spLocks/>
          </p:cNvSpPr>
          <p:nvPr/>
        </p:nvSpPr>
        <p:spPr>
          <a:xfrm rot="16200000">
            <a:off x="1990295" y="3499110"/>
            <a:ext cx="1592695" cy="40011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ru-RU" sz="200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ЗАДЕРЖКА</a:t>
            </a:r>
            <a:endParaRPr lang="ru-RU" sz="2000" dirty="0">
              <a:ln w="0">
                <a:solidFill>
                  <a:sysClr val="windowText" lastClr="000000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442730" y="1457250"/>
            <a:ext cx="78540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4 с</a:t>
            </a:r>
            <a:endParaRPr lang="ru-RU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366529" y="5477720"/>
            <a:ext cx="78540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4 с</a:t>
            </a:r>
            <a:endParaRPr lang="ru-RU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5400000">
            <a:off x="8000268" y="3406777"/>
            <a:ext cx="78540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4 с</a:t>
            </a:r>
            <a:endParaRPr lang="ru-RU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5400000">
            <a:off x="3464346" y="3406776"/>
            <a:ext cx="78540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4 с</a:t>
            </a:r>
            <a:endParaRPr lang="ru-RU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39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471710"/>
            <a:ext cx="8911687" cy="775199"/>
          </a:xfrm>
        </p:spPr>
        <p:txBody>
          <a:bodyPr>
            <a:normAutofit/>
          </a:bodyPr>
          <a:lstStyle/>
          <a:p>
            <a:r>
              <a:rPr lang="ru-RU" sz="4000" dirty="0" smtClean="0"/>
              <a:t>«Осознанное дыхание»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246909"/>
            <a:ext cx="8915400" cy="53478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Медленно дышим, считая каждый вдох и выдох</a:t>
            </a:r>
          </a:p>
          <a:p>
            <a:r>
              <a:rPr lang="ru-RU" sz="3600" dirty="0" smtClean="0"/>
              <a:t>Вдох 1…</a:t>
            </a:r>
          </a:p>
          <a:p>
            <a:r>
              <a:rPr lang="ru-RU" sz="3600" dirty="0" smtClean="0"/>
              <a:t>Выдох 1…</a:t>
            </a:r>
          </a:p>
          <a:p>
            <a:r>
              <a:rPr lang="ru-RU" sz="3600" dirty="0" smtClean="0"/>
              <a:t>Вдох 2…</a:t>
            </a:r>
          </a:p>
          <a:p>
            <a:r>
              <a:rPr lang="ru-RU" sz="3600" dirty="0" smtClean="0"/>
              <a:t>Выдох 2…</a:t>
            </a:r>
          </a:p>
          <a:p>
            <a:r>
              <a:rPr lang="ru-RU" sz="3600" dirty="0" smtClean="0"/>
              <a:t>Вдох 3…</a:t>
            </a:r>
          </a:p>
          <a:p>
            <a:r>
              <a:rPr lang="ru-RU" sz="3600" dirty="0" smtClean="0"/>
              <a:t>Выдох 3…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5784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Цель: помочь педагогам </a:t>
            </a:r>
            <a:r>
              <a:rPr lang="ru-RU" dirty="0"/>
              <a:t>справиться </a:t>
            </a:r>
            <a:r>
              <a:rPr lang="ru-RU" dirty="0" smtClean="0"/>
              <a:t>с отрицательными эмоциями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Задачи:</a:t>
            </a:r>
          </a:p>
          <a:p>
            <a:r>
              <a:rPr lang="ru-RU" dirty="0" smtClean="0"/>
              <a:t>Объяснить происхождение отрицательных эмоций</a:t>
            </a:r>
          </a:p>
          <a:p>
            <a:r>
              <a:rPr lang="ru-RU" dirty="0" smtClean="0"/>
              <a:t>Показать «</a:t>
            </a:r>
            <a:r>
              <a:rPr lang="ru-RU" dirty="0" err="1" smtClean="0"/>
              <a:t>экологичные</a:t>
            </a:r>
            <a:r>
              <a:rPr lang="ru-RU" dirty="0" smtClean="0"/>
              <a:t>» способы </a:t>
            </a:r>
            <a:r>
              <a:rPr lang="ru-RU" dirty="0" err="1" smtClean="0"/>
              <a:t>отреагирования</a:t>
            </a:r>
            <a:r>
              <a:rPr lang="ru-RU" dirty="0" smtClean="0"/>
              <a:t> отрицательных эмоций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047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1" y="235528"/>
            <a:ext cx="11416144" cy="1427017"/>
          </a:xfrm>
        </p:spPr>
        <p:txBody>
          <a:bodyPr>
            <a:normAutofit fontScale="90000"/>
          </a:bodyPr>
          <a:lstStyle/>
          <a:p>
            <a:r>
              <a:rPr lang="ru-RU" dirty="0"/>
              <a:t>Способствует «приступам» </a:t>
            </a:r>
            <a:r>
              <a:rPr lang="ru-RU" dirty="0" smtClean="0"/>
              <a:t>раздражительности: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0145" y="1787236"/>
            <a:ext cx="10515600" cy="4904509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  <a:r>
              <a:rPr lang="ru-RU" sz="2400" b="1" dirty="0"/>
              <a:t>Биологический фактор.</a:t>
            </a:r>
            <a:r>
              <a:rPr lang="ru-RU" sz="2400" dirty="0"/>
              <a:t>  Физическое состояние тела очень важно. Если вы не выспались, плохо себя </a:t>
            </a:r>
            <a:r>
              <a:rPr lang="ru-RU" sz="2400" dirty="0" smtClean="0"/>
              <a:t>чувствуете, голодны и </a:t>
            </a:r>
            <a:r>
              <a:rPr lang="ru-RU" sz="2400" dirty="0" err="1" smtClean="0"/>
              <a:t>тд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r>
              <a:rPr lang="ru-RU" sz="2400" b="1" dirty="0" smtClean="0"/>
              <a:t>Психологический </a:t>
            </a:r>
            <a:r>
              <a:rPr lang="ru-RU" sz="2400" b="1" dirty="0"/>
              <a:t>фактор</a:t>
            </a:r>
            <a:r>
              <a:rPr lang="ru-RU" sz="2400" dirty="0"/>
              <a:t> — раздражительность как черта личности. Это выученная привычка раздражаться на ту или иную ситуацию, пытаясь как-то ее изменить. Неумение отстоять свои границы и заявить о своих потребностях, замкнутость, подчиненность, неадекватная самооценка и </a:t>
            </a:r>
            <a:r>
              <a:rPr lang="ru-RU" sz="2400" dirty="0" err="1" smtClean="0"/>
              <a:t>тд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2400" b="1" dirty="0"/>
              <a:t>Социокультурные факторы</a:t>
            </a:r>
            <a:r>
              <a:rPr lang="ru-RU" sz="2400" dirty="0"/>
              <a:t> — их бесконечное множество: социальные роли, положение, статус, семейное неблагополучие, материальная уязвимость </a:t>
            </a:r>
            <a:r>
              <a:rPr lang="ru-RU" sz="2400" dirty="0" smtClean="0"/>
              <a:t>социально-экономические </a:t>
            </a:r>
            <a:r>
              <a:rPr lang="ru-RU" sz="2400" dirty="0"/>
              <a:t>катаклизмы, информационный перегруз, современный ускоренный темп жизни.</a:t>
            </a:r>
          </a:p>
        </p:txBody>
      </p:sp>
    </p:spTree>
    <p:extLst>
      <p:ext uri="{BB962C8B-B14F-4D97-AF65-F5344CB8AC3E}">
        <p14:creationId xmlns:p14="http://schemas.microsoft.com/office/powerpoint/2010/main" val="42949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3382" y="624110"/>
            <a:ext cx="10210799" cy="128089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Раздражение может быть симптомом заболевания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4326" y="2175163"/>
            <a:ext cx="10022176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— </a:t>
            </a:r>
            <a:r>
              <a:rPr lang="ru-RU" sz="2800" dirty="0"/>
              <a:t>Гормоны способны влиять на наше настроение и наоборот — настроение влияет на гормональную систему (щитовидная железа, ПМС). </a:t>
            </a:r>
          </a:p>
          <a:p>
            <a:pPr marL="0" indent="0">
              <a:buNone/>
            </a:pPr>
            <a:r>
              <a:rPr lang="ru-RU" sz="2800" dirty="0"/>
              <a:t>— Недостаток витаминов и микроэлементов. (Нехватка магния может провоцировать плаксивость, апатию, грусть и, естественно, раздражение. Витамин В6 нормализует деятельность нервной системы).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909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2545" y="624110"/>
            <a:ext cx="10113819" cy="128089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 каких случаях раздражительность — это симптом психического расстройства?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75164" y="2133599"/>
            <a:ext cx="9753600" cy="4405745"/>
          </a:xfrm>
        </p:spPr>
        <p:txBody>
          <a:bodyPr>
            <a:noAutofit/>
          </a:bodyPr>
          <a:lstStyle/>
          <a:p>
            <a:pPr lvl="0"/>
            <a:r>
              <a:rPr lang="ru-RU" sz="2800" dirty="0" smtClean="0"/>
              <a:t>необоснованная </a:t>
            </a:r>
            <a:r>
              <a:rPr lang="ru-RU" sz="2800" dirty="0"/>
              <a:t>вспыльчивость. Когда объект раздражения в действительности отсутствует или уровень эмоционального накала не соответствует ситуации;</a:t>
            </a:r>
          </a:p>
          <a:p>
            <a:pPr lvl="0"/>
            <a:r>
              <a:rPr lang="ru-RU" sz="2800" dirty="0"/>
              <a:t>слишком частое проявление раздражительности;</a:t>
            </a:r>
          </a:p>
          <a:p>
            <a:r>
              <a:rPr lang="ru-RU" sz="2800" dirty="0"/>
              <a:t>навязчивые действия и мысли, вызванные реакцией на объект раздражения. Например, желание несколько раз перемыть одну и ту же кружку.</a:t>
            </a:r>
          </a:p>
        </p:txBody>
      </p:sp>
    </p:spTree>
    <p:extLst>
      <p:ext uri="{BB962C8B-B14F-4D97-AF65-F5344CB8AC3E}">
        <p14:creationId xmlns:p14="http://schemas.microsoft.com/office/powerpoint/2010/main" val="219262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50949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Выход негативных эмоций: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2145" y="2133600"/>
            <a:ext cx="9670473" cy="3777622"/>
          </a:xfrm>
        </p:spPr>
        <p:txBody>
          <a:bodyPr/>
          <a:lstStyle/>
          <a:p>
            <a:r>
              <a:rPr lang="ru-RU" sz="3200" dirty="0" smtClean="0"/>
              <a:t>На близких, окружение;</a:t>
            </a:r>
          </a:p>
          <a:p>
            <a:r>
              <a:rPr lang="ru-RU" sz="3200" dirty="0"/>
              <a:t>Ч</a:t>
            </a:r>
            <a:r>
              <a:rPr lang="ru-RU" sz="3200" dirty="0" smtClean="0"/>
              <a:t>ерез </a:t>
            </a:r>
            <a:r>
              <a:rPr lang="ru-RU" sz="3200" dirty="0"/>
              <a:t>тело, задев </a:t>
            </a:r>
            <a:r>
              <a:rPr lang="ru-RU" sz="3200" dirty="0" smtClean="0"/>
              <a:t>сердце</a:t>
            </a:r>
            <a:r>
              <a:rPr lang="ru-RU" sz="3200" dirty="0"/>
              <a:t>, желудок, другие органы и создав условия для развития серьезных </a:t>
            </a:r>
            <a:r>
              <a:rPr lang="ru-RU" sz="3200" dirty="0" smtClean="0"/>
              <a:t>заболеваний;</a:t>
            </a:r>
          </a:p>
          <a:p>
            <a:r>
              <a:rPr lang="ru-RU" sz="3200" dirty="0" smtClean="0"/>
              <a:t>«экологичный».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575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Советы для внутренней гармонии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7345" y="1246909"/>
            <a:ext cx="10058400" cy="5500255"/>
          </a:xfrm>
        </p:spPr>
        <p:txBody>
          <a:bodyPr/>
          <a:lstStyle/>
          <a:p>
            <a:r>
              <a:rPr lang="ru-RU" sz="2800" dirty="0" smtClean="0"/>
              <a:t>Обязательно </a:t>
            </a:r>
            <a:r>
              <a:rPr lang="ru-RU" sz="2800" dirty="0"/>
              <a:t>соблюдайте </a:t>
            </a:r>
            <a:r>
              <a:rPr lang="ru-RU" sz="2800" b="1" dirty="0"/>
              <a:t>режим дня</a:t>
            </a:r>
            <a:r>
              <a:rPr lang="ru-RU" sz="2800" dirty="0"/>
              <a:t>. Это действительно очень важно. Спать нужно в абсолютной темноте. Закрывайте окна плотными шторами, постарайтесь не использовать ночники. Только в полной темноте вырабатывается достаточное количество гормона мелатонина, </a:t>
            </a:r>
            <a:r>
              <a:rPr lang="ru-RU" sz="2800" dirty="0" smtClean="0"/>
              <a:t>предвестника </a:t>
            </a:r>
            <a:r>
              <a:rPr lang="ru-RU" sz="2800" dirty="0"/>
              <a:t>гормона радости серотонина. </a:t>
            </a:r>
          </a:p>
          <a:p>
            <a:r>
              <a:rPr lang="ru-RU" sz="2800" dirty="0"/>
              <a:t>Больше двигайтесь. </a:t>
            </a:r>
            <a:r>
              <a:rPr lang="ru-RU" sz="2800" b="1" dirty="0"/>
              <a:t>Физическая активность </a:t>
            </a:r>
            <a:r>
              <a:rPr lang="ru-RU" sz="2800" dirty="0"/>
              <a:t>тоже повышает уровень серотонина. Только после того, как на физическом уровне будет снято напряжение, начнется процесс установления баланса между телом, мыслями и эмоциями.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244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4109" y="401781"/>
            <a:ext cx="10293927" cy="60128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—  Переключение внимания. </a:t>
            </a:r>
          </a:p>
          <a:p>
            <a:r>
              <a:rPr lang="ru-RU" sz="3200" dirty="0"/>
              <a:t>Если вы </a:t>
            </a:r>
            <a:r>
              <a:rPr lang="ru-RU" sz="3200" dirty="0" err="1"/>
              <a:t>кинестетик</a:t>
            </a:r>
            <a:r>
              <a:rPr lang="ru-RU" sz="3200" dirty="0"/>
              <a:t> (вам важны тактильные ощущения) —объятия дорогого человека, домашние животные.</a:t>
            </a:r>
          </a:p>
          <a:p>
            <a:r>
              <a:rPr lang="ru-RU" sz="3200" dirty="0"/>
              <a:t> Если вы </a:t>
            </a:r>
            <a:r>
              <a:rPr lang="ru-RU" sz="3200" dirty="0" err="1"/>
              <a:t>аудиал</a:t>
            </a:r>
            <a:r>
              <a:rPr lang="ru-RU" sz="3200" dirty="0"/>
              <a:t> (внимание больше всего сосредотачивается на звуках) — наденьте наушники и окунитесь в любимые мелодии. </a:t>
            </a:r>
          </a:p>
          <a:p>
            <a:r>
              <a:rPr lang="ru-RU" sz="3200" dirty="0"/>
              <a:t>Если </a:t>
            </a:r>
            <a:r>
              <a:rPr lang="ru-RU" sz="3200" dirty="0" err="1"/>
              <a:t>визуал</a:t>
            </a:r>
            <a:r>
              <a:rPr lang="ru-RU" sz="3200" dirty="0"/>
              <a:t> (воспринимаете мир вокруг в первую очередь через зрение) — включите добрый и красивый фильм.</a:t>
            </a:r>
          </a:p>
          <a:p>
            <a:pPr marL="0" indent="0">
              <a:buNone/>
            </a:pPr>
            <a:r>
              <a:rPr lang="ru-RU" sz="3200" b="1" dirty="0"/>
              <a:t>Любимое занятие может стать спасением!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838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0525" y="125346"/>
            <a:ext cx="8911687" cy="719781"/>
          </a:xfrm>
        </p:spPr>
        <p:txBody>
          <a:bodyPr/>
          <a:lstStyle/>
          <a:p>
            <a:pPr algn="ctr"/>
            <a:r>
              <a:rPr lang="ru-RU" b="1" dirty="0" smtClean="0"/>
              <a:t>Списки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0" y="845127"/>
            <a:ext cx="9490364" cy="58466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/>
              <a:t>Составьте список того, что вас раздражает, отнимает энергию (старайтесь этого избегать или делегировать)</a:t>
            </a:r>
          </a:p>
          <a:p>
            <a:pPr marL="0" indent="0">
              <a:buNone/>
            </a:pPr>
            <a:r>
              <a:rPr lang="ru-RU" sz="2400" dirty="0" smtClean="0"/>
              <a:t>Например:</a:t>
            </a:r>
          </a:p>
          <a:p>
            <a:pPr>
              <a:buFontTx/>
              <a:buChar char="-"/>
            </a:pPr>
            <a:r>
              <a:rPr lang="ru-RU" sz="2400" dirty="0" smtClean="0"/>
              <a:t>Пустая болтовня,</a:t>
            </a:r>
          </a:p>
          <a:p>
            <a:pPr>
              <a:buFontTx/>
              <a:buChar char="-"/>
            </a:pPr>
            <a:r>
              <a:rPr lang="ru-RU" sz="2400" dirty="0" smtClean="0"/>
              <a:t>Мытье посуды,</a:t>
            </a:r>
          </a:p>
          <a:p>
            <a:pPr>
              <a:buFontTx/>
              <a:buChar char="-"/>
            </a:pPr>
            <a:r>
              <a:rPr lang="ru-RU" sz="2400" dirty="0" smtClean="0"/>
              <a:t>Завистливые люди.</a:t>
            </a:r>
          </a:p>
          <a:p>
            <a:pPr marL="0" indent="0">
              <a:buNone/>
            </a:pPr>
            <a:r>
              <a:rPr lang="ru-RU" sz="2400" b="1" i="1" dirty="0" smtClean="0"/>
              <a:t>Составьте список того, что вас внутренне «наполняет», радует (каждый день делайте что-то из этого списка)</a:t>
            </a:r>
          </a:p>
          <a:p>
            <a:pPr marL="0" indent="0">
              <a:buNone/>
            </a:pPr>
            <a:r>
              <a:rPr lang="ru-RU" sz="2400" dirty="0" smtClean="0"/>
              <a:t>Например:</a:t>
            </a:r>
          </a:p>
          <a:p>
            <a:pPr marL="0" indent="0">
              <a:buNone/>
            </a:pPr>
            <a:r>
              <a:rPr lang="ru-RU" sz="2400" dirty="0" smtClean="0"/>
              <a:t>- </a:t>
            </a:r>
            <a:r>
              <a:rPr lang="ru-RU" sz="2400" dirty="0"/>
              <a:t> </a:t>
            </a:r>
            <a:r>
              <a:rPr lang="ru-RU" sz="2400" dirty="0" smtClean="0"/>
              <a:t>Не спеша выпить чашку кофе утром ,</a:t>
            </a:r>
          </a:p>
          <a:p>
            <a:pPr marL="0" indent="0">
              <a:buNone/>
            </a:pPr>
            <a:r>
              <a:rPr lang="ru-RU" sz="2400" dirty="0" smtClean="0"/>
              <a:t>-  Просмотр любимого сериала,</a:t>
            </a:r>
          </a:p>
          <a:p>
            <a:pPr>
              <a:buFontTx/>
              <a:buChar char="-"/>
            </a:pPr>
            <a:r>
              <a:rPr lang="ru-RU" sz="2400" dirty="0" smtClean="0"/>
              <a:t>Рукоделие.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1090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623</TotalTime>
  <Words>496</Words>
  <Application>Microsoft Office PowerPoint</Application>
  <PresentationFormat>Широкоэкранный</PresentationFormat>
  <Paragraphs>72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Century Gothic</vt:lpstr>
      <vt:lpstr>Wingdings 3</vt:lpstr>
      <vt:lpstr>Легкий дым</vt:lpstr>
      <vt:lpstr>Контроль над отрицательными эмоциями</vt:lpstr>
      <vt:lpstr>Цель: помочь педагогам справиться с отрицательными эмоциями</vt:lpstr>
      <vt:lpstr>Способствует «приступам» раздражительности: </vt:lpstr>
      <vt:lpstr>Раздражение может быть симптомом заболевания </vt:lpstr>
      <vt:lpstr>В каких случаях раздражительность — это симптом психического расстройства? </vt:lpstr>
      <vt:lpstr>Выход негативных эмоций:</vt:lpstr>
      <vt:lpstr>Советы для внутренней гармонии  </vt:lpstr>
      <vt:lpstr>Презентация PowerPoint</vt:lpstr>
      <vt:lpstr>Списки</vt:lpstr>
      <vt:lpstr>Презентация PowerPoint</vt:lpstr>
      <vt:lpstr>«Квадратное дыхание»</vt:lpstr>
      <vt:lpstr>«Осознанное дыхание»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Способствует «приступам» раздражительности: </dc:title>
  <dc:creator>Айрат</dc:creator>
  <cp:lastModifiedBy>Татьяна </cp:lastModifiedBy>
  <cp:revision>14</cp:revision>
  <dcterms:created xsi:type="dcterms:W3CDTF">2021-12-14T09:51:05Z</dcterms:created>
  <dcterms:modified xsi:type="dcterms:W3CDTF">2022-11-09T10:16:14Z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