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B66FE-0BE4-4796-B2E9-95611E773F1E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3845F-691C-4740-94F9-EB698DDC3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B66FE-0BE4-4796-B2E9-95611E773F1E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3845F-691C-4740-94F9-EB698DDC3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B66FE-0BE4-4796-B2E9-95611E773F1E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3845F-691C-4740-94F9-EB698DDC3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B66FE-0BE4-4796-B2E9-95611E773F1E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3845F-691C-4740-94F9-EB698DDC3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B66FE-0BE4-4796-B2E9-95611E773F1E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3845F-691C-4740-94F9-EB698DDC3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B66FE-0BE4-4796-B2E9-95611E773F1E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3845F-691C-4740-94F9-EB698DDC3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B66FE-0BE4-4796-B2E9-95611E773F1E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3845F-691C-4740-94F9-EB698DDC3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B66FE-0BE4-4796-B2E9-95611E773F1E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3845F-691C-4740-94F9-EB698DDC3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B66FE-0BE4-4796-B2E9-95611E773F1E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3845F-691C-4740-94F9-EB698DDC3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B66FE-0BE4-4796-B2E9-95611E773F1E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3845F-691C-4740-94F9-EB698DDC3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B66FE-0BE4-4796-B2E9-95611E773F1E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7B3845F-691C-4740-94F9-EB698DDC39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E4B66FE-0BE4-4796-B2E9-95611E773F1E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B3845F-691C-4740-94F9-EB698DDC392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qwertyui11.blogspot.com/2019/09/5_29.html" TargetMode="External"/><Relationship Id="rId2" Type="http://schemas.openxmlformats.org/officeDocument/2006/relationships/hyperlink" Target="https://vk.com/video-192116910_45623916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chitel-filolog.ru/orfograficheskij-analiz/" TargetMode="External"/><Relationship Id="rId5" Type="http://schemas.openxmlformats.org/officeDocument/2006/relationships/hyperlink" Target="https://saharina.ru/tests/test.php?name=test545.xml" TargetMode="External"/><Relationship Id="rId4" Type="http://schemas.openxmlformats.org/officeDocument/2006/relationships/hyperlink" Target="https://zen.yandex.ru/video/watch/605b1a08bfa7cf63c6ff092b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Приморский край</a:t>
            </a:r>
            <a:br>
              <a:rPr lang="ru-RU" sz="1800" dirty="0" smtClean="0"/>
            </a:br>
            <a:r>
              <a:rPr lang="ru-RU" sz="1800" dirty="0" smtClean="0"/>
              <a:t>Дальнереченский муниципальный район</a:t>
            </a:r>
            <a:br>
              <a:rPr lang="ru-RU" sz="1800" dirty="0" smtClean="0"/>
            </a:br>
            <a:r>
              <a:rPr lang="ru-RU" sz="1800" dirty="0" smtClean="0"/>
              <a:t>Муниципальное общеобразовательное бюджетное учреждение</a:t>
            </a:r>
            <a:br>
              <a:rPr lang="ru-RU" sz="1800" dirty="0" smtClean="0"/>
            </a:br>
            <a:r>
              <a:rPr lang="ru-RU" sz="1800" dirty="0" smtClean="0"/>
              <a:t> «Средняя общеобразовательная школа с. Ракитное»</a:t>
            </a:r>
            <a:endParaRPr lang="ru-RU" sz="1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Маркеры учителя в подготовке к итоговой аттестации по русскому языку</a:t>
            </a:r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r">
              <a:buNone/>
            </a:pPr>
            <a:r>
              <a:rPr lang="ru-RU" sz="1600" dirty="0" smtClean="0"/>
              <a:t>Подготовила:</a:t>
            </a:r>
          </a:p>
          <a:p>
            <a:pPr algn="r"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А. А. Горбачёва</a:t>
            </a:r>
            <a:endParaRPr lang="ru-RU" sz="1600" dirty="0" smtClean="0"/>
          </a:p>
          <a:p>
            <a:pPr algn="r">
              <a:buNone/>
            </a:pPr>
            <a:r>
              <a:rPr lang="ru-RU" sz="1600" dirty="0"/>
              <a:t>у</a:t>
            </a:r>
            <a:r>
              <a:rPr lang="ru-RU" sz="1600" dirty="0" smtClean="0"/>
              <a:t>читель русского языка </a:t>
            </a:r>
          </a:p>
          <a:p>
            <a:pPr algn="r">
              <a:buNone/>
            </a:pPr>
            <a:r>
              <a:rPr lang="ru-RU" sz="1600" dirty="0" smtClean="0"/>
              <a:t>и литературы</a:t>
            </a:r>
          </a:p>
          <a:p>
            <a:pPr algn="ctr">
              <a:buNone/>
            </a:pPr>
            <a:r>
              <a:rPr lang="ru-RU" sz="1600" dirty="0" smtClean="0"/>
              <a:t>2022 год.</a:t>
            </a:r>
            <a:endParaRPr lang="ru-RU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8"/>
          </a:xfrm>
        </p:spPr>
        <p:txBody>
          <a:bodyPr>
            <a:normAutofit/>
          </a:bodyPr>
          <a:lstStyle/>
          <a:p>
            <a:r>
              <a:rPr lang="ru-RU" dirty="0" smtClean="0"/>
              <a:t>Работа с понятием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Термин «маркер (</a:t>
            </a:r>
            <a:r>
              <a:rPr lang="ru-RU" dirty="0" err="1"/>
              <a:t>маркёр</a:t>
            </a:r>
            <a:r>
              <a:rPr lang="ru-RU" dirty="0"/>
              <a:t>)» широко используется в настоящее время лингвистикой, психологией, микробиологией, техническими и другими науками. В лингвистике под маркером понимают сигнал, который указывает (то есть маркирует) функцию или свойство; маркеры обычно обозначают наличие или отсутствие отличительных особенностей. Словарь иностранных слов Н.Г. Комлева, указывая на французское происхождение слова «маркёр» (фр. </a:t>
            </a:r>
            <a:r>
              <a:rPr lang="ru-RU" i="1" dirty="0" err="1"/>
              <a:t>marqueur</a:t>
            </a:r>
            <a:r>
              <a:rPr lang="ru-RU" i="1" dirty="0"/>
              <a:t>,</a:t>
            </a:r>
            <a:r>
              <a:rPr lang="ru-RU" dirty="0"/>
              <a:t> от </a:t>
            </a:r>
            <a:r>
              <a:rPr lang="ru-RU" i="1" dirty="0" err="1"/>
              <a:t>marquer</a:t>
            </a:r>
            <a:r>
              <a:rPr lang="ru-RU" dirty="0"/>
              <a:t> - замечать), определяет одно из его значений, актуальное для данного исследования, как «носитель какого-либо признака» </a:t>
            </a:r>
            <a:r>
              <a:rPr lang="ru-RU" dirty="0" smtClean="0"/>
              <a:t> </a:t>
            </a:r>
            <a:r>
              <a:rPr lang="ru-RU" dirty="0"/>
              <a:t>Толковый переводческий словарь, в свою очередь, называет целый ряд значений: </a:t>
            </a:r>
            <a:r>
              <a:rPr lang="ru-RU" b="1" dirty="0"/>
              <a:t>показатель чего </a:t>
            </a:r>
            <a:r>
              <a:rPr lang="ru-RU" b="1" dirty="0" smtClean="0"/>
              <a:t>- либо</a:t>
            </a:r>
            <a:r>
              <a:rPr lang="ru-RU" b="1" dirty="0"/>
              <a:t>; указатель на что-либо; сигнальный знак; ориентировочный </a:t>
            </a:r>
            <a:r>
              <a:rPr lang="ru-RU" b="1" dirty="0" smtClean="0"/>
              <a:t>знак.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Результаты выполнения </a:t>
            </a:r>
            <a:r>
              <a:rPr lang="ru-RU" sz="3600" dirty="0" smtClean="0"/>
              <a:t>части </a:t>
            </a:r>
            <a:r>
              <a:rPr lang="ru-RU" sz="3600" dirty="0" smtClean="0"/>
              <a:t>1 (изложение</a:t>
            </a:r>
            <a:r>
              <a:rPr lang="ru-RU" sz="3600" dirty="0" smtClean="0"/>
              <a:t>)</a:t>
            </a:r>
            <a:br>
              <a:rPr lang="ru-RU" sz="3600" dirty="0" smtClean="0"/>
            </a:br>
            <a:r>
              <a:rPr lang="ru-RU" sz="3600" dirty="0" smtClean="0"/>
              <a:t>проверено 14 работ</a:t>
            </a:r>
            <a:endParaRPr lang="ru-RU" sz="3600" dirty="0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70" y="1785925"/>
          <a:ext cx="8786886" cy="3595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78"/>
                <a:gridCol w="428628"/>
                <a:gridCol w="428628"/>
                <a:gridCol w="357190"/>
                <a:gridCol w="428628"/>
                <a:gridCol w="428628"/>
                <a:gridCol w="428628"/>
                <a:gridCol w="571504"/>
                <a:gridCol w="422125"/>
                <a:gridCol w="506569"/>
                <a:gridCol w="292239"/>
                <a:gridCol w="493580"/>
                <a:gridCol w="305229"/>
                <a:gridCol w="337712"/>
                <a:gridCol w="461096"/>
                <a:gridCol w="396160"/>
                <a:gridCol w="402648"/>
                <a:gridCol w="383170"/>
                <a:gridCol w="415638"/>
                <a:gridCol w="370180"/>
                <a:gridCol w="428628"/>
              </a:tblGrid>
              <a:tr h="4865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(2)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(2)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 (2)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(3)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(3)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(3)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 (3)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(2)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(2)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0(2)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9822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Кол-во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Кол-во</a:t>
                      </a:r>
                    </a:p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Кол-во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Кол-во</a:t>
                      </a:r>
                    </a:p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%</a:t>
                      </a:r>
                    </a:p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Кол-во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%</a:t>
                      </a:r>
                    </a:p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Кол-во</a:t>
                      </a:r>
                    </a:p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Кол-во</a:t>
                      </a:r>
                    </a:p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%</a:t>
                      </a:r>
                    </a:p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Кол-во</a:t>
                      </a:r>
                    </a:p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Кол-во</a:t>
                      </a:r>
                    </a:p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%</a:t>
                      </a:r>
                    </a:p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Кол-во</a:t>
                      </a:r>
                    </a:p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%</a:t>
                      </a:r>
                    </a:p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565">
                <a:tc>
                  <a:txBody>
                    <a:bodyPr/>
                    <a:lstStyle/>
                    <a:p>
                      <a:r>
                        <a:rPr lang="ru-RU" dirty="0" smtClean="0"/>
                        <a:t>ИК1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9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64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    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22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14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565">
                <a:tc>
                  <a:txBody>
                    <a:bodyPr/>
                    <a:lstStyle/>
                    <a:p>
                      <a:r>
                        <a:rPr lang="ru-RU" dirty="0" smtClean="0"/>
                        <a:t>ИК2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11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79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7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14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565">
                <a:tc>
                  <a:txBody>
                    <a:bodyPr/>
                    <a:lstStyle/>
                    <a:p>
                      <a:r>
                        <a:rPr lang="ru-RU" dirty="0" smtClean="0"/>
                        <a:t>ИК3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7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51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42844" y="5357826"/>
            <a:ext cx="8501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Маркеры:</a:t>
            </a:r>
          </a:p>
          <a:p>
            <a:r>
              <a:rPr lang="ru-RU" dirty="0" smtClean="0"/>
              <a:t>Абзацное членение</a:t>
            </a:r>
          </a:p>
          <a:p>
            <a:r>
              <a:rPr lang="ru-RU" dirty="0" err="1" smtClean="0"/>
              <a:t>Микротема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Результаты выполнения </a:t>
            </a:r>
            <a:br>
              <a:rPr lang="ru-RU" dirty="0" smtClean="0"/>
            </a:br>
            <a:r>
              <a:rPr lang="ru-RU" dirty="0" smtClean="0"/>
              <a:t>части 3 (задание 9 - сочинение)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5" y="1600200"/>
          <a:ext cx="8858308" cy="3093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498"/>
                <a:gridCol w="376301"/>
                <a:gridCol w="461348"/>
                <a:gridCol w="384456"/>
                <a:gridCol w="461348"/>
                <a:gridCol w="461348"/>
                <a:gridCol w="384456"/>
                <a:gridCol w="461348"/>
                <a:gridCol w="384456"/>
                <a:gridCol w="461348"/>
                <a:gridCol w="402626"/>
                <a:gridCol w="443178"/>
                <a:gridCol w="384456"/>
                <a:gridCol w="413948"/>
                <a:gridCol w="444374"/>
                <a:gridCol w="409061"/>
                <a:gridCol w="405625"/>
                <a:gridCol w="411447"/>
                <a:gridCol w="403240"/>
                <a:gridCol w="282821"/>
                <a:gridCol w="428625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2</a:t>
                      </a:r>
                    </a:p>
                    <a:p>
                      <a:r>
                        <a:rPr lang="ru-RU" sz="1400" b="1" dirty="0" smtClean="0"/>
                        <a:t>(2)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%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</a:t>
                      </a:r>
                    </a:p>
                    <a:p>
                      <a:r>
                        <a:rPr lang="ru-RU" sz="1400" b="1" dirty="0" smtClean="0"/>
                        <a:t>(2)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%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0</a:t>
                      </a:r>
                    </a:p>
                    <a:p>
                      <a:r>
                        <a:rPr lang="ru-RU" sz="1400" b="1" dirty="0" smtClean="0"/>
                        <a:t>(2)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%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3</a:t>
                      </a:r>
                    </a:p>
                    <a:p>
                      <a:r>
                        <a:rPr lang="ru-RU" sz="1400" b="1" dirty="0" smtClean="0"/>
                        <a:t>(3)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/>
                        <a:t>%</a:t>
                      </a:r>
                      <a:endParaRPr lang="ru-RU" sz="1400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2</a:t>
                      </a:r>
                    </a:p>
                    <a:p>
                      <a:r>
                        <a:rPr lang="ru-RU" sz="1400" b="1" dirty="0" smtClean="0"/>
                        <a:t>(3)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%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</a:t>
                      </a:r>
                    </a:p>
                    <a:p>
                      <a:r>
                        <a:rPr lang="ru-RU" sz="1400" b="1" dirty="0" smtClean="0"/>
                        <a:t>(3)</a:t>
                      </a:r>
                    </a:p>
                    <a:p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%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0</a:t>
                      </a:r>
                    </a:p>
                    <a:p>
                      <a:r>
                        <a:rPr lang="ru-RU" sz="1400" b="1" dirty="0" smtClean="0"/>
                        <a:t>(3)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%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2</a:t>
                      </a:r>
                    </a:p>
                    <a:p>
                      <a:r>
                        <a:rPr lang="ru-RU" sz="1400" b="1" dirty="0" smtClean="0"/>
                        <a:t>(2)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%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</a:t>
                      </a:r>
                    </a:p>
                    <a:p>
                      <a:r>
                        <a:rPr lang="ru-RU" sz="1400" b="1" dirty="0" smtClean="0"/>
                        <a:t>(2)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%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0</a:t>
                      </a:r>
                    </a:p>
                    <a:p>
                      <a:r>
                        <a:rPr lang="ru-RU" sz="1400" b="1" dirty="0" smtClean="0"/>
                        <a:t>(2)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%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С3К1</a:t>
                      </a:r>
                      <a:endParaRPr lang="ru-RU" sz="1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8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58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5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35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7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С3К2</a:t>
                      </a:r>
                      <a:endParaRPr lang="ru-RU" sz="1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14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8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58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7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3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21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С3К3</a:t>
                      </a:r>
                      <a:endParaRPr lang="ru-RU" sz="1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6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43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5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36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3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21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С3К4</a:t>
                      </a:r>
                      <a:endParaRPr lang="ru-RU" sz="1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9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64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3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21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2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14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0034" y="5357826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Маркеры:</a:t>
            </a:r>
          </a:p>
          <a:p>
            <a:r>
              <a:rPr lang="ru-RU" dirty="0" smtClean="0"/>
              <a:t>Понятие + комментарий   </a:t>
            </a:r>
            <a:endParaRPr lang="ru-RU" dirty="0" smtClean="0"/>
          </a:p>
          <a:p>
            <a:r>
              <a:rPr lang="ru-RU" dirty="0" smtClean="0"/>
              <a:t>Аргумент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Грамотность и фактическая точность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</a:tblGrid>
              <a:tr h="370840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2(2)/%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1(2)</a:t>
                      </a:r>
                    </a:p>
                    <a:p>
                      <a:r>
                        <a:rPr lang="ru-RU" sz="1600" dirty="0" smtClean="0"/>
                        <a:t>/%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0(2)</a:t>
                      </a:r>
                    </a:p>
                    <a:p>
                      <a:r>
                        <a:rPr lang="ru-RU" sz="1600" dirty="0" smtClean="0"/>
                        <a:t>/%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2(2)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/%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1(2)</a:t>
                      </a:r>
                    </a:p>
                    <a:p>
                      <a:r>
                        <a:rPr lang="ru-RU" sz="1600" dirty="0" smtClean="0"/>
                        <a:t>/%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0(2)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/%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2(2)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/%</a:t>
                      </a:r>
                    </a:p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1(2)</a:t>
                      </a:r>
                    </a:p>
                    <a:p>
                      <a:r>
                        <a:rPr lang="ru-RU" sz="1600" dirty="0" smtClean="0"/>
                        <a:t>/%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0(2)</a:t>
                      </a:r>
                    </a:p>
                    <a:p>
                      <a:r>
                        <a:rPr lang="ru-RU" sz="1600" dirty="0" smtClean="0"/>
                        <a:t>/%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2(2)</a:t>
                      </a:r>
                    </a:p>
                    <a:p>
                      <a:r>
                        <a:rPr lang="ru-RU" sz="1600" dirty="0" smtClean="0"/>
                        <a:t>/%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1(2)</a:t>
                      </a:r>
                    </a:p>
                    <a:p>
                      <a:r>
                        <a:rPr lang="ru-RU" sz="1600" dirty="0" smtClean="0"/>
                        <a:t>/%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0(2)</a:t>
                      </a:r>
                    </a:p>
                    <a:p>
                      <a:r>
                        <a:rPr lang="ru-RU" sz="1600" dirty="0" smtClean="0"/>
                        <a:t>/%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2(2)</a:t>
                      </a:r>
                    </a:p>
                    <a:p>
                      <a:r>
                        <a:rPr lang="ru-RU" sz="1600" dirty="0" smtClean="0"/>
                        <a:t>/%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1(2)</a:t>
                      </a:r>
                    </a:p>
                    <a:p>
                      <a:r>
                        <a:rPr lang="ru-RU" sz="1600" dirty="0" smtClean="0"/>
                        <a:t>/%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ГК1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14/100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ГК2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14/100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ГК3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</a:p>
                    <a:p>
                      <a:r>
                        <a:rPr lang="ru-RU" dirty="0" smtClean="0"/>
                        <a:t>/28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</a:p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/72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ГК4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</a:p>
                    <a:p>
                      <a:r>
                        <a:rPr lang="ru-RU" dirty="0" smtClean="0"/>
                        <a:t>/21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</a:p>
                    <a:p>
                      <a:r>
                        <a:rPr lang="ru-RU" dirty="0" smtClean="0"/>
                        <a:t>/35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/44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ФК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</a:p>
                    <a:p>
                      <a:r>
                        <a:rPr lang="ru-RU" dirty="0" smtClean="0"/>
                        <a:t>/72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</a:p>
                    <a:p>
                      <a:r>
                        <a:rPr lang="ru-RU" dirty="0" smtClean="0"/>
                        <a:t>/28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8"/>
          </a:xfrm>
        </p:spPr>
        <p:txBody>
          <a:bodyPr>
            <a:noAutofit/>
          </a:bodyPr>
          <a:lstStyle/>
          <a:p>
            <a:r>
              <a:rPr lang="ru-RU" sz="3600" dirty="0" smtClean="0"/>
              <a:t>Система подготовки к ОГЭ по русскому </a:t>
            </a:r>
            <a:r>
              <a:rPr lang="ru-RU" sz="3600" dirty="0" smtClean="0"/>
              <a:t>языку </a:t>
            </a:r>
            <a:r>
              <a:rPr lang="ru-RU" sz="3600" dirty="0" smtClean="0"/>
              <a:t>(из опыта работы)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400" b="1" dirty="0" smtClean="0"/>
              <a:t>1. Организовывать информационную работу нужно как с детьми, так и с родителями. </a:t>
            </a:r>
            <a:endParaRPr lang="ru-RU" sz="2400" b="1" dirty="0" smtClean="0"/>
          </a:p>
          <a:p>
            <a:pPr lvl="0"/>
            <a:r>
              <a:rPr lang="ru-RU" sz="2400" b="1" dirty="0" smtClean="0"/>
              <a:t>2. </a:t>
            </a:r>
            <a:r>
              <a:rPr lang="ru-RU" sz="2400" b="1" i="1" dirty="0" smtClean="0"/>
              <a:t>С</a:t>
            </a:r>
            <a:r>
              <a:rPr lang="ru-RU" sz="2400" b="1" dirty="0" smtClean="0"/>
              <a:t>оздание методической базы.</a:t>
            </a:r>
          </a:p>
          <a:p>
            <a:r>
              <a:rPr lang="ru-RU" sz="2400" b="1" dirty="0" smtClean="0"/>
              <a:t>3. Работа с алгоритмами.</a:t>
            </a:r>
          </a:p>
          <a:p>
            <a:r>
              <a:rPr lang="ru-RU" sz="2400" b="1" dirty="0" smtClean="0"/>
              <a:t>4. Проведение консультаций.</a:t>
            </a:r>
          </a:p>
          <a:p>
            <a:r>
              <a:rPr lang="ru-RU" sz="2400" b="1" dirty="0" smtClean="0"/>
              <a:t>5. Подготовка шаблонов.</a:t>
            </a:r>
          </a:p>
          <a:p>
            <a:r>
              <a:rPr lang="ru-RU" sz="2400" b="1" dirty="0" smtClean="0"/>
              <a:t>6. Работа с Интернет – ресурсами</a:t>
            </a:r>
          </a:p>
          <a:p>
            <a:pPr lvl="0"/>
            <a:r>
              <a:rPr lang="ru-RU" sz="2400" u="sng" dirty="0" smtClean="0">
                <a:hlinkClick r:id="rId2"/>
              </a:rPr>
              <a:t>https://vk.com/video-192116910_456239162</a:t>
            </a:r>
            <a:endParaRPr lang="ru-RU" sz="2400" dirty="0" smtClean="0"/>
          </a:p>
          <a:p>
            <a:pPr lvl="0"/>
            <a:r>
              <a:rPr lang="ru-RU" sz="2400" u="sng" dirty="0" smtClean="0">
                <a:hlinkClick r:id="rId3"/>
              </a:rPr>
              <a:t>https://qwertyui11.blogspot.com/2019/09/5_29.html</a:t>
            </a:r>
            <a:endParaRPr lang="ru-RU" sz="2400" dirty="0" smtClean="0"/>
          </a:p>
          <a:p>
            <a:pPr lvl="0"/>
            <a:r>
              <a:rPr lang="ru-RU" sz="2400" u="sng" dirty="0" smtClean="0">
                <a:hlinkClick r:id="rId4"/>
              </a:rPr>
              <a:t>https://zen.yandex.ru/video/watch/605b1a08bfa7cf63c6ff092b</a:t>
            </a:r>
            <a:endParaRPr lang="ru-RU" sz="2400" dirty="0" smtClean="0"/>
          </a:p>
          <a:p>
            <a:pPr lvl="0"/>
            <a:r>
              <a:rPr lang="ru-RU" sz="2400" u="sng" dirty="0" smtClean="0">
                <a:hlinkClick r:id="rId5"/>
              </a:rPr>
              <a:t>https://saharina.ru/tests/test.php?name=test545.xml</a:t>
            </a:r>
            <a:endParaRPr lang="ru-RU" sz="2400" dirty="0" smtClean="0"/>
          </a:p>
          <a:p>
            <a:pPr lvl="0"/>
            <a:r>
              <a:rPr lang="ru-RU" sz="2400" u="sng" dirty="0" smtClean="0">
                <a:hlinkClick r:id="rId6"/>
              </a:rPr>
              <a:t>https://uchitel-filolog.ru/orfograficheskij-analiz/</a:t>
            </a: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Приложение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543956" cy="5500726"/>
          </a:xfrm>
        </p:spPr>
        <p:txBody>
          <a:bodyPr>
            <a:noAutofit/>
          </a:bodyPr>
          <a:lstStyle/>
          <a:p>
            <a:r>
              <a:rPr lang="ru-RU" sz="1400" b="1" dirty="0" smtClean="0"/>
              <a:t>Способы  сжатия  (компрессии)  текста</a:t>
            </a:r>
            <a:r>
              <a:rPr lang="ru-RU" sz="1400" b="1" dirty="0" smtClean="0"/>
              <a:t>.</a:t>
            </a:r>
            <a:r>
              <a:rPr lang="ru-RU" sz="1400" dirty="0" smtClean="0"/>
              <a:t> </a:t>
            </a:r>
          </a:p>
          <a:p>
            <a:r>
              <a:rPr lang="ru-RU" sz="1400" dirty="0" smtClean="0"/>
              <a:t>К основным языковым приёмам компрессии исходного текста относятся:</a:t>
            </a:r>
          </a:p>
          <a:p>
            <a:pPr>
              <a:buNone/>
            </a:pPr>
            <a:r>
              <a:rPr lang="ru-RU" sz="1400" dirty="0" smtClean="0"/>
              <a:t>	</a:t>
            </a:r>
            <a:r>
              <a:rPr lang="ru-RU" sz="1400" b="1" u="sng" dirty="0" smtClean="0"/>
              <a:t>Исключение:</a:t>
            </a:r>
            <a:endParaRPr lang="ru-RU" sz="1400" dirty="0" smtClean="0"/>
          </a:p>
          <a:p>
            <a:pPr lvl="0"/>
            <a:r>
              <a:rPr lang="ru-RU" sz="1400" dirty="0" smtClean="0"/>
              <a:t>исключение повторов;</a:t>
            </a:r>
          </a:p>
          <a:p>
            <a:pPr lvl="0"/>
            <a:r>
              <a:rPr lang="ru-RU" sz="1400" dirty="0" smtClean="0"/>
              <a:t>исключение одного или нескольких из синонимов;</a:t>
            </a:r>
          </a:p>
          <a:p>
            <a:pPr lvl="0"/>
            <a:r>
              <a:rPr lang="ru-RU" sz="1400" dirty="0" smtClean="0"/>
              <a:t>исключение уточняющих и поясняющих конструкций;</a:t>
            </a:r>
          </a:p>
          <a:p>
            <a:pPr lvl="0"/>
            <a:r>
              <a:rPr lang="ru-RU" sz="1400" dirty="0" smtClean="0"/>
              <a:t>исключение фрагмента предложения, содержащего второстепенную, несущественную информацию;</a:t>
            </a:r>
          </a:p>
          <a:p>
            <a:pPr lvl="0"/>
            <a:r>
              <a:rPr lang="ru-RU" sz="1400" dirty="0" smtClean="0"/>
              <a:t>исключение одного или нескольких предложений, содержащих </a:t>
            </a:r>
            <a:r>
              <a:rPr lang="ru-RU" sz="1400" dirty="0" smtClean="0"/>
              <a:t> второстепенную</a:t>
            </a:r>
            <a:r>
              <a:rPr lang="ru-RU" sz="1400" dirty="0" smtClean="0"/>
              <a:t>, несущественную информацию.</a:t>
            </a:r>
          </a:p>
          <a:p>
            <a:r>
              <a:rPr lang="ru-RU" sz="1400" dirty="0" smtClean="0"/>
              <a:t>Важно! Исключать можно только второстепенную информацию!  </a:t>
            </a:r>
          </a:p>
          <a:p>
            <a:pPr>
              <a:buNone/>
            </a:pPr>
            <a:r>
              <a:rPr lang="ru-RU" sz="1400" dirty="0" smtClean="0"/>
              <a:t>	</a:t>
            </a:r>
            <a:r>
              <a:rPr lang="ru-RU" sz="1400" b="1" u="sng" dirty="0" smtClean="0"/>
              <a:t>Обобщение:</a:t>
            </a:r>
            <a:endParaRPr lang="ru-RU" sz="1400" dirty="0" smtClean="0"/>
          </a:p>
          <a:p>
            <a:pPr lvl="0"/>
            <a:r>
              <a:rPr lang="ru-RU" sz="1400" dirty="0" smtClean="0"/>
              <a:t>замена однородных членов обобщающим наименованием;</a:t>
            </a:r>
          </a:p>
          <a:p>
            <a:pPr lvl="0"/>
            <a:r>
              <a:rPr lang="ru-RU" sz="1400" dirty="0" smtClean="0"/>
              <a:t>замена фрагмента предложения синонимичным выражением;</a:t>
            </a:r>
          </a:p>
          <a:p>
            <a:pPr lvl="0"/>
            <a:r>
              <a:rPr lang="ru-RU" sz="1400" dirty="0" smtClean="0"/>
              <a:t>замена предложения или его части определительным или отрицательным местоимением с обобщающим значением</a:t>
            </a:r>
            <a:r>
              <a:rPr lang="ru-RU" sz="1400" dirty="0" smtClean="0"/>
              <a:t>.</a:t>
            </a:r>
            <a:endParaRPr lang="ru-RU" sz="1400" dirty="0" smtClean="0"/>
          </a:p>
          <a:p>
            <a:r>
              <a:rPr lang="ru-RU" sz="1400" b="1" u="sng" dirty="0" smtClean="0"/>
              <a:t>Упрощение</a:t>
            </a:r>
            <a:r>
              <a:rPr lang="ru-RU" sz="1400" b="1" u="sng" dirty="0" smtClean="0"/>
              <a:t>:</a:t>
            </a:r>
            <a:endParaRPr lang="ru-RU" sz="1400" dirty="0" smtClean="0"/>
          </a:p>
          <a:p>
            <a:pPr lvl="0"/>
            <a:r>
              <a:rPr lang="ru-RU" sz="1400" dirty="0" smtClean="0"/>
              <a:t>слияние нескольких предложений в одно; </a:t>
            </a:r>
          </a:p>
          <a:p>
            <a:pPr lvl="0"/>
            <a:r>
              <a:rPr lang="ru-RU" sz="1400" dirty="0" smtClean="0"/>
              <a:t>замена предложения или его части указательным местоимением; </a:t>
            </a:r>
          </a:p>
          <a:p>
            <a:pPr lvl="0"/>
            <a:r>
              <a:rPr lang="ru-RU" sz="1400" dirty="0" smtClean="0"/>
              <a:t>замена сложноподчинённого предложения простым; </a:t>
            </a:r>
          </a:p>
          <a:p>
            <a:pPr lvl="0"/>
            <a:r>
              <a:rPr lang="ru-RU" sz="1400" dirty="0" smtClean="0"/>
              <a:t>замена фрагмента предложения синонимичным выражением;</a:t>
            </a:r>
          </a:p>
          <a:p>
            <a:pPr lvl="0"/>
            <a:r>
              <a:rPr lang="ru-RU" sz="1400" dirty="0" smtClean="0"/>
              <a:t>замена прямой речи косвенной.</a:t>
            </a:r>
          </a:p>
          <a:p>
            <a:pPr>
              <a:buNone/>
            </a:pPr>
            <a:r>
              <a:rPr lang="ru-RU" sz="1400" i="1" dirty="0" smtClean="0"/>
              <a:t> </a:t>
            </a:r>
            <a:endParaRPr lang="ru-RU" sz="1400" dirty="0" smtClean="0"/>
          </a:p>
          <a:p>
            <a:endParaRPr lang="ru-RU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Приложение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Шаблон 9.3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Я считаю, что понятие</a:t>
            </a:r>
            <a:r>
              <a:rPr lang="ru-RU" dirty="0" smtClean="0"/>
              <a:t> (из 9.3) – это   </a:t>
            </a:r>
            <a:r>
              <a:rPr lang="ru-RU" dirty="0" err="1" smtClean="0"/>
              <a:t>чувство\</a:t>
            </a:r>
            <a:r>
              <a:rPr lang="ru-RU" dirty="0" smtClean="0"/>
              <a:t> </a:t>
            </a:r>
            <a:r>
              <a:rPr lang="ru-RU" dirty="0" err="1" smtClean="0"/>
              <a:t>эмоция\</a:t>
            </a:r>
            <a:r>
              <a:rPr lang="ru-RU" dirty="0" smtClean="0"/>
              <a:t> </a:t>
            </a:r>
            <a:r>
              <a:rPr lang="ru-RU" dirty="0" err="1" smtClean="0"/>
              <a:t>отношения\</a:t>
            </a:r>
            <a:r>
              <a:rPr lang="ru-RU" dirty="0" smtClean="0"/>
              <a:t> </a:t>
            </a:r>
            <a:r>
              <a:rPr lang="ru-RU" dirty="0" err="1" smtClean="0"/>
              <a:t>способность\</a:t>
            </a:r>
            <a:r>
              <a:rPr lang="ru-RU" dirty="0" smtClean="0"/>
              <a:t> качество, которое характеризуется обладает </a:t>
            </a:r>
            <a:r>
              <a:rPr lang="ru-RU" b="1" i="1" dirty="0" smtClean="0"/>
              <a:t>…..(записываем, чем оно отличается от прочих </a:t>
            </a:r>
            <a:r>
              <a:rPr lang="ru-RU" b="1" i="1" dirty="0" err="1" smtClean="0"/>
              <a:t>чувств,эмоций</a:t>
            </a:r>
            <a:r>
              <a:rPr lang="ru-RU" b="1" i="1" dirty="0" smtClean="0"/>
              <a:t>, отношений и т.д.</a:t>
            </a:r>
            <a:r>
              <a:rPr lang="ru-RU" dirty="0" smtClean="0"/>
              <a:t>Человек, обладающий этой </a:t>
            </a:r>
            <a:r>
              <a:rPr lang="ru-RU" dirty="0" err="1" smtClean="0"/>
              <a:t>способностью</a:t>
            </a:r>
            <a:r>
              <a:rPr lang="ru-RU" dirty="0" err="1" smtClean="0"/>
              <a:t>\</a:t>
            </a:r>
            <a:r>
              <a:rPr lang="ru-RU" dirty="0" smtClean="0"/>
              <a:t> человек</a:t>
            </a:r>
            <a:r>
              <a:rPr lang="ru-RU" dirty="0" smtClean="0"/>
              <a:t>, переживающий это </a:t>
            </a:r>
            <a:r>
              <a:rPr lang="ru-RU" dirty="0" err="1" smtClean="0"/>
              <a:t>чувство\</a:t>
            </a:r>
            <a:r>
              <a:rPr lang="ru-RU" dirty="0" smtClean="0"/>
              <a:t> </a:t>
            </a:r>
            <a:r>
              <a:rPr lang="ru-RU" dirty="0" err="1" smtClean="0"/>
              <a:t>прилаг</a:t>
            </a:r>
            <a:r>
              <a:rPr lang="ru-RU" dirty="0" smtClean="0"/>
              <a:t>. человек  (что он делает</a:t>
            </a:r>
            <a:r>
              <a:rPr lang="ru-RU" dirty="0" smtClean="0"/>
              <a:t>? Как </a:t>
            </a:r>
            <a:r>
              <a:rPr lang="ru-RU" dirty="0" smtClean="0"/>
              <a:t>себя ведет?). Справедливость своих слов докажу, приведя примеры из текста и из жизни.</a:t>
            </a:r>
          </a:p>
          <a:p>
            <a:r>
              <a:rPr lang="ru-RU" b="1" dirty="0" smtClean="0"/>
              <a:t>Автор текста</a:t>
            </a:r>
            <a:r>
              <a:rPr lang="ru-RU" dirty="0" smtClean="0"/>
              <a:t> (записываем инициалы и фамилию) рассказывает нам о герое, который (что с ним произошло, как это раскрывает понятие?). ……..</a:t>
            </a:r>
            <a:r>
              <a:rPr lang="ru-RU" b="1" u="sng" dirty="0" smtClean="0"/>
              <a:t>НЕ ПЕРЕСКАЗ! </a:t>
            </a:r>
            <a:r>
              <a:rPr lang="ru-RU" dirty="0" smtClean="0"/>
              <a:t>Это пример показывает героя, который проявляет это чувство, способность….(связь с понятием).</a:t>
            </a:r>
          </a:p>
          <a:p>
            <a:r>
              <a:rPr lang="ru-RU" b="1" dirty="0" smtClean="0"/>
              <a:t>В моей жизни</a:t>
            </a:r>
            <a:r>
              <a:rPr lang="ru-RU" dirty="0" smtClean="0"/>
              <a:t> тоже был подобный </a:t>
            </a:r>
            <a:r>
              <a:rPr lang="ru-RU" dirty="0" err="1" smtClean="0"/>
              <a:t>случай\В</a:t>
            </a:r>
            <a:r>
              <a:rPr lang="ru-RU" dirty="0" smtClean="0"/>
              <a:t> моей жизни тоже встречались такие </a:t>
            </a:r>
            <a:r>
              <a:rPr lang="ru-RU" dirty="0" err="1" smtClean="0"/>
              <a:t>люди</a:t>
            </a:r>
            <a:r>
              <a:rPr lang="ru-RU" dirty="0" err="1" smtClean="0"/>
              <a:t>\</a:t>
            </a:r>
            <a:r>
              <a:rPr lang="ru-RU" dirty="0" smtClean="0"/>
              <a:t> Что </a:t>
            </a:r>
            <a:r>
              <a:rPr lang="ru-RU" dirty="0" smtClean="0"/>
              <a:t>касается моей жизни, то я….\В книге «?», в фильме «?» я читал, видел….(описываете, сочиняете историю, связанную с понятием в 1 абзаце). Этот пример показывает, что и </a:t>
            </a:r>
            <a:r>
              <a:rPr lang="ru-RU" dirty="0" err="1" smtClean="0"/>
              <a:t>я\</a:t>
            </a:r>
            <a:r>
              <a:rPr lang="ru-RU" dirty="0" smtClean="0"/>
              <a:t> мой </a:t>
            </a:r>
            <a:r>
              <a:rPr lang="ru-RU" dirty="0" err="1" smtClean="0"/>
              <a:t>друг</a:t>
            </a:r>
            <a:r>
              <a:rPr lang="ru-RU" dirty="0" err="1" smtClean="0"/>
              <a:t>\</a:t>
            </a:r>
            <a:r>
              <a:rPr lang="ru-RU" dirty="0" smtClean="0"/>
              <a:t> человек</a:t>
            </a:r>
            <a:r>
              <a:rPr lang="ru-RU" dirty="0" smtClean="0"/>
              <a:t>…..(связь с понятием).</a:t>
            </a:r>
          </a:p>
          <a:p>
            <a:r>
              <a:rPr lang="ru-RU" b="1" dirty="0" smtClean="0"/>
              <a:t>Таким образом, </a:t>
            </a:r>
            <a:r>
              <a:rPr lang="ru-RU" dirty="0" smtClean="0"/>
              <a:t>быть таким-то (понятие) очень важно</a:t>
            </a:r>
            <a:r>
              <a:rPr lang="ru-RU" i="1" dirty="0" smtClean="0"/>
              <a:t>….</a:t>
            </a:r>
            <a:r>
              <a:rPr lang="ru-RU" b="1" i="1" dirty="0" smtClean="0"/>
              <a:t>Передаем суть понятия, но другими словами.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414588" y="1928813"/>
            <a:ext cx="6729412" cy="22145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444</Words>
  <Application>Microsoft Office PowerPoint</Application>
  <PresentationFormat>Экран (4:3)</PresentationFormat>
  <Paragraphs>228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Приморский край Дальнереченский муниципальный район Муниципальное общеобразовательное бюджетное учреждение  «Средняя общеобразовательная школа с. Ракитное»</vt:lpstr>
      <vt:lpstr>Работа с понятием</vt:lpstr>
      <vt:lpstr>Результаты выполнения части 1 (изложение) проверено 14 работ</vt:lpstr>
      <vt:lpstr>Результаты выполнения  части 3 (задание 9 - сочинение)</vt:lpstr>
      <vt:lpstr>Грамотность и фактическая точность</vt:lpstr>
      <vt:lpstr>Система подготовки к ОГЭ по русскому языку (из опыта работы)</vt:lpstr>
      <vt:lpstr>Приложение </vt:lpstr>
      <vt:lpstr>Приложение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Приморский край Дальнереченский муниципальный район Муниципальное общеобразовательное бюджетное учреждение  «Средняя общеобразовательная школа с. Ракитное»</dc:title>
  <dc:creator>User</dc:creator>
  <cp:lastModifiedBy>User</cp:lastModifiedBy>
  <cp:revision>2</cp:revision>
  <dcterms:created xsi:type="dcterms:W3CDTF">2022-10-26T09:31:40Z</dcterms:created>
  <dcterms:modified xsi:type="dcterms:W3CDTF">2022-10-30T06:34:55Z</dcterms:modified>
</cp:coreProperties>
</file>