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371" r:id="rId3"/>
    <p:sldId id="373" r:id="rId4"/>
    <p:sldId id="374" r:id="rId5"/>
    <p:sldId id="375" r:id="rId6"/>
    <p:sldId id="376" r:id="rId7"/>
    <p:sldId id="362" r:id="rId8"/>
    <p:sldId id="366" r:id="rId9"/>
    <p:sldId id="367" r:id="rId10"/>
    <p:sldId id="368" r:id="rId11"/>
    <p:sldId id="369" r:id="rId12"/>
    <p:sldId id="333" r:id="rId13"/>
    <p:sldId id="349" r:id="rId14"/>
    <p:sldId id="350" r:id="rId15"/>
    <p:sldId id="335" r:id="rId16"/>
    <p:sldId id="339" r:id="rId17"/>
    <p:sldId id="340" r:id="rId18"/>
    <p:sldId id="341" r:id="rId19"/>
    <p:sldId id="343" r:id="rId20"/>
    <p:sldId id="345" r:id="rId21"/>
    <p:sldId id="346" r:id="rId22"/>
    <p:sldId id="377" r:id="rId23"/>
    <p:sldId id="378" r:id="rId24"/>
    <p:sldId id="379" r:id="rId25"/>
    <p:sldId id="380" r:id="rId26"/>
    <p:sldId id="3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ртем Артем" initials="АА" lastIdx="1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08" autoAdjust="0"/>
    <p:restoredTop sz="94660"/>
  </p:normalViewPr>
  <p:slideViewPr>
    <p:cSldViewPr snapToGrid="0">
      <p:cViewPr>
        <p:scale>
          <a:sx n="81" d="100"/>
          <a:sy n="81" d="100"/>
        </p:scale>
        <p:origin x="-10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3CC4B-8DD4-41A8-86CB-BEE2F3C4B364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AF15E-5E49-4021-8BEC-AC3A5DA31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59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5075"/>
            <a:ext cx="5921375" cy="33305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D8710-C1F7-456F-ACD4-57F616EF493D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3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667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997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6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09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8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10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7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9" y="1595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Объект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" y="1595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 userDrawn="1"/>
        </p:nvSpPr>
        <p:spPr>
          <a:xfrm rot="16200000">
            <a:off x="2136226" y="-1133614"/>
            <a:ext cx="45719" cy="4320000"/>
          </a:xfrm>
          <a:prstGeom prst="rect">
            <a:avLst/>
          </a:prstGeom>
          <a:solidFill>
            <a:srgbClr val="EB204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rgbClr val="EB2049"/>
              </a:solidFill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 rot="16200000">
            <a:off x="2133001" y="-1147987"/>
            <a:ext cx="54000" cy="4320000"/>
          </a:xfrm>
          <a:prstGeom prst="rect">
            <a:avLst/>
          </a:prstGeom>
          <a:solidFill>
            <a:srgbClr val="2D349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sz="1200" dirty="0" smtClean="0">
              <a:solidFill>
                <a:srgbClr val="FFFFFF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438" y="260652"/>
            <a:ext cx="11519999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ts val="21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 smtClean="0"/>
              <a:t>ЗАГОЛОВОК</a:t>
            </a:r>
            <a:br>
              <a:rPr lang="ru-RU" dirty="0" smtClean="0"/>
            </a:br>
            <a:r>
              <a:rPr lang="ru-RU" dirty="0" err="1" smtClean="0"/>
              <a:t>ЗАГОЛОВОК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8688289" y="6208303"/>
            <a:ext cx="2034923" cy="489452"/>
          </a:xfrm>
          <a:prstGeom prst="rect">
            <a:avLst/>
          </a:prstGeom>
        </p:spPr>
      </p:pic>
      <p:pic>
        <p:nvPicPr>
          <p:cNvPr id="8" name="Picture 2" descr="D:\Masha\черная пятница\!Фирменные стили и логотипы\!Российский учебник\презентация\для перезентации РУ\для-перезентации-РУ.png"/>
          <p:cNvPicPr>
            <a:picLocks noChangeAspect="1" noChangeArrowheads="1"/>
          </p:cNvPicPr>
          <p:nvPr userDrawn="1"/>
        </p:nvPicPr>
        <p:blipFill rotWithShape="1">
          <a:blip r:embed="rId7" cstate="print"/>
          <a:srcRect l="72206"/>
          <a:stretch/>
        </p:blipFill>
        <p:spPr bwMode="auto">
          <a:xfrm>
            <a:off x="10951373" y="6204539"/>
            <a:ext cx="905267" cy="493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8843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757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3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4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7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37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48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77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61102-0019-4BAB-A01E-8C35B1031F37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6D74B-1850-4A13-9347-D5718B862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2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ioco.ru/Contents/Item/Display/2201978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e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272" y="3622432"/>
            <a:ext cx="10515600" cy="1936734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>Выступление на педагогическом педсовете (28.10.2020г.)</a:t>
            </a:r>
            <a:b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>Формирование </a:t>
            </a: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>функциональной грамотности школьников на уроках </a:t>
            </a:r>
            <a:r>
              <a:rPr lang="ru-RU" sz="2800" b="1" dirty="0" smtClean="0">
                <a:solidFill>
                  <a:srgbClr val="002060"/>
                </a:solidFill>
                <a:ea typeface="+mn-ea"/>
                <a:cs typeface="+mn-cs"/>
              </a:rPr>
              <a:t>математики»</a:t>
            </a:r>
            <a:endParaRPr lang="ru-RU" sz="2800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3" name="Picture 2" descr="Математика » Кванториу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07" y="457044"/>
            <a:ext cx="5165899" cy="31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81007" y="30577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Мы учим не для школы, а для жизни.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Не просто дать знания,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а научить учиться  –  вот наша задача.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35980" y="5559166"/>
            <a:ext cx="4192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Морозова Н.С. МБОУ </a:t>
            </a:r>
            <a:r>
              <a:rPr lang="ru-RU" b="1" dirty="0" err="1" smtClean="0">
                <a:solidFill>
                  <a:srgbClr val="002060"/>
                </a:solidFill>
              </a:rPr>
              <a:t>Поваровская</a:t>
            </a:r>
            <a:r>
              <a:rPr lang="ru-RU" b="1" dirty="0" smtClean="0">
                <a:solidFill>
                  <a:srgbClr val="002060"/>
                </a:solidFill>
              </a:rPr>
              <a:t> СОШ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3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568339" y="6537689"/>
            <a:ext cx="4114800" cy="365125"/>
          </a:xfrm>
        </p:spPr>
        <p:txBody>
          <a:bodyPr/>
          <a:lstStyle/>
          <a:p>
            <a:r>
              <a:rPr lang="ru-RU" dirty="0" smtClean="0"/>
              <a:t>© АО «Издательство «Просвещение», 2019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81100" y="169350"/>
            <a:ext cx="975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измерительных материалов </a:t>
            </a:r>
            <a:endParaRPr lang="ru-RU" sz="2400" b="1" cap="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86" descr="ÐÐ°ÑÑÐ¸Ð½ÐºÐ¸ Ð¿Ð¾ Ð·Ð°Ð¿ÑÐ¾ÑÑ pisa Ð¾Ð±ÑÐ°Ð·Ð¾Ð²Ð°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685" y="131633"/>
            <a:ext cx="970436" cy="43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b="1" smtClean="0">
                <a:solidFill>
                  <a:srgbClr val="002060"/>
                </a:solidFill>
              </a:rPr>
              <a:pPr/>
              <a:t>10</a:t>
            </a:fld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61" name="Группа 60"/>
          <p:cNvGrpSpPr/>
          <p:nvPr/>
        </p:nvGrpSpPr>
        <p:grpSpPr>
          <a:xfrm>
            <a:off x="2520415" y="733025"/>
            <a:ext cx="6677415" cy="5942997"/>
            <a:chOff x="2260108" y="717503"/>
            <a:chExt cx="6677415" cy="5942997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2663676" y="717503"/>
              <a:ext cx="5998501" cy="5916483"/>
              <a:chOff x="2663676" y="717503"/>
              <a:chExt cx="5998501" cy="5916483"/>
            </a:xfrm>
          </p:grpSpPr>
          <p:grpSp>
            <p:nvGrpSpPr>
              <p:cNvPr id="34" name="Группа 33"/>
              <p:cNvGrpSpPr/>
              <p:nvPr/>
            </p:nvGrpSpPr>
            <p:grpSpPr>
              <a:xfrm rot="1497682">
                <a:off x="2663676" y="1049338"/>
                <a:ext cx="5998501" cy="5584648"/>
                <a:chOff x="3033123" y="1031050"/>
                <a:chExt cx="5673198" cy="5584648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40" name="Пирог 39"/>
                <p:cNvSpPr/>
                <p:nvPr/>
              </p:nvSpPr>
              <p:spPr>
                <a:xfrm rot="4299831">
                  <a:off x="3048329" y="1095295"/>
                  <a:ext cx="5506723" cy="5520402"/>
                </a:xfrm>
                <a:prstGeom prst="pie">
                  <a:avLst>
                    <a:gd name="adj1" fmla="val 161775"/>
                    <a:gd name="adj2" fmla="val 4184006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Пирог 40"/>
                <p:cNvSpPr/>
                <p:nvPr/>
              </p:nvSpPr>
              <p:spPr>
                <a:xfrm>
                  <a:off x="3048331" y="1095296"/>
                  <a:ext cx="5506723" cy="5520402"/>
                </a:xfrm>
                <a:prstGeom prst="pie">
                  <a:avLst>
                    <a:gd name="adj1" fmla="val 161775"/>
                    <a:gd name="adj2" fmla="val 4184006"/>
                  </a:avLst>
                </a:prstGeom>
                <a:solidFill>
                  <a:srgbClr val="BDEFF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Пирог 41"/>
                <p:cNvSpPr/>
                <p:nvPr/>
              </p:nvSpPr>
              <p:spPr>
                <a:xfrm rot="17403094">
                  <a:off x="3192758" y="1024211"/>
                  <a:ext cx="5506723" cy="5520402"/>
                </a:xfrm>
                <a:prstGeom prst="pie">
                  <a:avLst>
                    <a:gd name="adj1" fmla="val 161775"/>
                    <a:gd name="adj2" fmla="val 4184006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Пирог 42"/>
                <p:cNvSpPr/>
                <p:nvPr/>
              </p:nvSpPr>
              <p:spPr>
                <a:xfrm rot="12983581">
                  <a:off x="3033123" y="1060755"/>
                  <a:ext cx="5506723" cy="5520402"/>
                </a:xfrm>
                <a:prstGeom prst="pie">
                  <a:avLst>
                    <a:gd name="adj1" fmla="val 161775"/>
                    <a:gd name="adj2" fmla="val 418400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Пирог 43"/>
                <p:cNvSpPr/>
                <p:nvPr/>
              </p:nvSpPr>
              <p:spPr>
                <a:xfrm rot="8659550">
                  <a:off x="3048332" y="1095296"/>
                  <a:ext cx="5506723" cy="5520402"/>
                </a:xfrm>
                <a:prstGeom prst="pie">
                  <a:avLst>
                    <a:gd name="adj1" fmla="val 161775"/>
                    <a:gd name="adj2" fmla="val 4184006"/>
                  </a:avLst>
                </a:prstGeom>
                <a:solidFill>
                  <a:srgbClr val="A7FFC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3" name="Круговая стрелка 52"/>
              <p:cNvSpPr/>
              <p:nvPr/>
            </p:nvSpPr>
            <p:spPr>
              <a:xfrm rot="19997041">
                <a:off x="3799028" y="717503"/>
                <a:ext cx="4844495" cy="5814381"/>
              </a:xfrm>
              <a:prstGeom prst="circularArrow">
                <a:avLst>
                  <a:gd name="adj1" fmla="val 5085"/>
                  <a:gd name="adj2" fmla="val 653693"/>
                  <a:gd name="adj3" fmla="val 2912753"/>
                  <a:gd name="adj4" fmla="val 20519953"/>
                  <a:gd name="adj5" fmla="val 5932"/>
                </a:avLst>
              </a:prstGeom>
              <a:solidFill>
                <a:srgbClr val="003366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58" name="Группа 57"/>
            <p:cNvGrpSpPr/>
            <p:nvPr/>
          </p:nvGrpSpPr>
          <p:grpSpPr>
            <a:xfrm>
              <a:off x="2260108" y="718719"/>
              <a:ext cx="6677415" cy="5941781"/>
              <a:chOff x="2260108" y="718719"/>
              <a:chExt cx="6677415" cy="5941781"/>
            </a:xfrm>
          </p:grpSpPr>
          <p:sp>
            <p:nvSpPr>
              <p:cNvPr id="54" name="Круговая стрелка 53"/>
              <p:cNvSpPr/>
              <p:nvPr/>
            </p:nvSpPr>
            <p:spPr>
              <a:xfrm rot="2906882">
                <a:off x="3573786" y="1195218"/>
                <a:ext cx="5006329" cy="5721144"/>
              </a:xfrm>
              <a:prstGeom prst="circularArrow">
                <a:avLst>
                  <a:gd name="adj1" fmla="val 5085"/>
                  <a:gd name="adj2" fmla="val 626527"/>
                  <a:gd name="adj3" fmla="val 2912753"/>
                  <a:gd name="adj4" fmla="val 20519953"/>
                  <a:gd name="adj5" fmla="val 5450"/>
                </a:avLst>
              </a:prstGeom>
              <a:solidFill>
                <a:srgbClr val="003366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50" name="Группа 49"/>
              <p:cNvGrpSpPr/>
              <p:nvPr/>
            </p:nvGrpSpPr>
            <p:grpSpPr>
              <a:xfrm>
                <a:off x="2260108" y="718719"/>
                <a:ext cx="6045693" cy="5941781"/>
                <a:chOff x="2260108" y="734380"/>
                <a:chExt cx="6045693" cy="5941781"/>
              </a:xfrm>
            </p:grpSpPr>
            <p:sp>
              <p:nvSpPr>
                <p:cNvPr id="55" name="Круговая стрелка 54"/>
                <p:cNvSpPr/>
                <p:nvPr/>
              </p:nvSpPr>
              <p:spPr>
                <a:xfrm rot="6743779">
                  <a:off x="2680183" y="1312425"/>
                  <a:ext cx="5006329" cy="5721144"/>
                </a:xfrm>
                <a:prstGeom prst="circularArrow">
                  <a:avLst>
                    <a:gd name="adj1" fmla="val 5085"/>
                    <a:gd name="adj2" fmla="val 653693"/>
                    <a:gd name="adj3" fmla="val 2912753"/>
                    <a:gd name="adj4" fmla="val 20379318"/>
                    <a:gd name="adj5" fmla="val 5932"/>
                  </a:avLst>
                </a:prstGeom>
                <a:solidFill>
                  <a:srgbClr val="003366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38" name="Группа 37"/>
                <p:cNvGrpSpPr/>
                <p:nvPr/>
              </p:nvGrpSpPr>
              <p:grpSpPr>
                <a:xfrm>
                  <a:off x="2260108" y="734380"/>
                  <a:ext cx="6045693" cy="5910751"/>
                  <a:chOff x="2260108" y="734380"/>
                  <a:chExt cx="6045693" cy="5910751"/>
                </a:xfrm>
              </p:grpSpPr>
              <p:sp>
                <p:nvSpPr>
                  <p:cNvPr id="35" name="Прямоугольник 34"/>
                  <p:cNvSpPr/>
                  <p:nvPr/>
                </p:nvSpPr>
                <p:spPr>
                  <a:xfrm>
                    <a:off x="4912871" y="1644134"/>
                    <a:ext cx="1781257" cy="89255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Читательская</a:t>
                    </a:r>
                  </a:p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грамотность</a:t>
                    </a:r>
                  </a:p>
                  <a:p>
                    <a:pPr lvl="0" algn="ctr"/>
                    <a:r>
                      <a:rPr lang="ru-RU" sz="16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2009, 2018, 2027</a:t>
                    </a:r>
                    <a:endParaRPr lang="ru-RU" sz="1600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Прямоугольник 46"/>
                  <p:cNvSpPr/>
                  <p:nvPr/>
                </p:nvSpPr>
                <p:spPr>
                  <a:xfrm>
                    <a:off x="6076951" y="3330059"/>
                    <a:ext cx="2228850" cy="89255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Математическая</a:t>
                    </a:r>
                  </a:p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грамотность</a:t>
                    </a:r>
                  </a:p>
                  <a:p>
                    <a:pPr lvl="0" algn="ctr"/>
                    <a:r>
                      <a:rPr lang="ru-RU" sz="16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2003, 2012, 2021</a:t>
                    </a:r>
                    <a:endParaRPr lang="ru-RU" sz="1600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Прямоугольник 47"/>
                  <p:cNvSpPr/>
                  <p:nvPr/>
                </p:nvSpPr>
                <p:spPr>
                  <a:xfrm>
                    <a:off x="5431756" y="4711183"/>
                    <a:ext cx="2228850" cy="6463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Финансовая</a:t>
                    </a:r>
                  </a:p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грамотность</a:t>
                    </a:r>
                    <a:endParaRPr lang="ru-RU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" name="Прямоугольник 48"/>
                  <p:cNvSpPr/>
                  <p:nvPr/>
                </p:nvSpPr>
                <p:spPr>
                  <a:xfrm>
                    <a:off x="2684503" y="2958364"/>
                    <a:ext cx="2718349" cy="89255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Естественнонаучная</a:t>
                    </a:r>
                  </a:p>
                  <a:p>
                    <a:pPr lvl="0" algn="ctr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грамотность</a:t>
                    </a:r>
                  </a:p>
                  <a:p>
                    <a:pPr lvl="0" algn="ctr"/>
                    <a:r>
                      <a:rPr lang="ru-RU" sz="1600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2006, 2015, 2024</a:t>
                    </a:r>
                    <a:endParaRPr lang="ru-RU" sz="1600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Прямоугольник 35"/>
                  <p:cNvSpPr/>
                  <p:nvPr/>
                </p:nvSpPr>
                <p:spPr>
                  <a:xfrm>
                    <a:off x="3783076" y="4178542"/>
                    <a:ext cx="2266950" cy="203132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lvl="0"/>
                    <a:r>
                      <a: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Разрешение проблем Глобальные компетенции Креативное 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мышление</a:t>
                    </a:r>
                  </a:p>
                  <a:p>
                    <a:pPr lvl="0"/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       …</a:t>
                    </a:r>
                    <a:endParaRPr lang="ru-RU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Круговая стрелка 55"/>
                  <p:cNvSpPr/>
                  <p:nvPr/>
                </p:nvSpPr>
                <p:spPr>
                  <a:xfrm rot="11487041">
                    <a:off x="2260108" y="923987"/>
                    <a:ext cx="5006329" cy="5721144"/>
                  </a:xfrm>
                  <a:prstGeom prst="circularArrow">
                    <a:avLst>
                      <a:gd name="adj1" fmla="val 5085"/>
                      <a:gd name="adj2" fmla="val 800264"/>
                      <a:gd name="adj3" fmla="val 2912753"/>
                      <a:gd name="adj4" fmla="val 20379318"/>
                      <a:gd name="adj5" fmla="val 5932"/>
                    </a:avLst>
                  </a:prstGeom>
                  <a:solidFill>
                    <a:srgbClr val="003366"/>
                  </a:solidFill>
                </p:spPr>
                <p:style>
                  <a:ln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57" name="Круговая стрелка 56"/>
                  <p:cNvSpPr/>
                  <p:nvPr/>
                </p:nvSpPr>
                <p:spPr>
                  <a:xfrm rot="15808826">
                    <a:off x="3023614" y="289388"/>
                    <a:ext cx="4740072" cy="5630056"/>
                  </a:xfrm>
                  <a:prstGeom prst="circularArrow">
                    <a:avLst>
                      <a:gd name="adj1" fmla="val 5085"/>
                      <a:gd name="adj2" fmla="val 800264"/>
                      <a:gd name="adj3" fmla="val 2912753"/>
                      <a:gd name="adj4" fmla="val 20379318"/>
                      <a:gd name="adj5" fmla="val 5932"/>
                    </a:avLst>
                  </a:prstGeom>
                  <a:solidFill>
                    <a:srgbClr val="003366"/>
                  </a:solidFill>
                </p:spPr>
                <p:style>
                  <a:ln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</p:grpSp>
        </p:grpSp>
      </p:grpSp>
      <p:sp>
        <p:nvSpPr>
          <p:cNvPr id="3" name="Скругленная прямоугольная выноска 2"/>
          <p:cNvSpPr/>
          <p:nvPr/>
        </p:nvSpPr>
        <p:spPr>
          <a:xfrm>
            <a:off x="9197834" y="1777042"/>
            <a:ext cx="2531715" cy="1528046"/>
          </a:xfrm>
          <a:prstGeom prst="wedgeRoundRectCallout">
            <a:avLst>
              <a:gd name="adj1" fmla="val -77405"/>
              <a:gd name="adj2" fmla="val 7022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Ведущий компонент в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г.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Участвуют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сегодняшние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восьмиклассники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Скругленная прямоугольная выноска 36"/>
          <p:cNvSpPr/>
          <p:nvPr/>
        </p:nvSpPr>
        <p:spPr>
          <a:xfrm>
            <a:off x="135466" y="4896187"/>
            <a:ext cx="2492347" cy="1522594"/>
          </a:xfrm>
          <a:prstGeom prst="wedgeRoundRectCallout">
            <a:avLst>
              <a:gd name="adj1" fmla="val 107965"/>
              <a:gd name="adj2" fmla="val -448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Ведущий компонент в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г.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Участвуют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сегодняшние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восьмиклассники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271093" y="1855185"/>
            <a:ext cx="1910008" cy="1715696"/>
          </a:xfrm>
          <a:prstGeom prst="wedgeRoundRectCallout">
            <a:avLst>
              <a:gd name="adj1" fmla="val 95942"/>
              <a:gd name="adj2" fmla="val 21555"/>
              <a:gd name="adj3" fmla="val 16667"/>
            </a:avLst>
          </a:prstGeom>
          <a:solidFill>
            <a:srgbClr val="A7FF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Ведущий компонент в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г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Участвуют сегодняшние пятиклассники </a:t>
            </a:r>
          </a:p>
        </p:txBody>
      </p:sp>
    </p:spTree>
    <p:extLst>
      <p:ext uri="{BB962C8B-B14F-4D97-AF65-F5344CB8AC3E}">
        <p14:creationId xmlns:p14="http://schemas.microsoft.com/office/powerpoint/2010/main" val="215105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900" y="980988"/>
            <a:ext cx="115917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Концепция направления «математическая грамотность» исследования PISA-2021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Исследование PISA-2021 проверит математическую грамотность российских школьников.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fioco.ru/Media/Default/Pictures/%D0%B4%D0%BB%D1%8F%20%D0%BD%D0%BE%D0%B2%D0%BE%D1%81%D1%82%D0%B5%D0%B9/123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7"/>
          <a:stretch/>
        </p:blipFill>
        <p:spPr bwMode="auto">
          <a:xfrm>
            <a:off x="7035831" y="1658098"/>
            <a:ext cx="5013171" cy="500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3379" y="1891516"/>
            <a:ext cx="67245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рамках исследования PISA-2021 будет использоваться следующее определение: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Математическая грамотность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– это способность человека мыслить математически, формулировать, применять и интерпретировать математику для решения задач в разнообразных практических контекстах. Она включает в себя понятия, процедуры и факты, а также инструменты для описания, объяснения и предсказания явлений. Она помогает людям понять роль математики в мире, высказывать хорошо обоснованные суждения и принимать решения, которые должны принимать конструктивные, активные и размышляющие граждане в 21 веке».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34383" y="6174343"/>
            <a:ext cx="5311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https://fioco.ru/Contents/Item/Display/2201978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8077200" y="6492879"/>
            <a:ext cx="4114800" cy="365125"/>
          </a:xfrm>
        </p:spPr>
        <p:txBody>
          <a:bodyPr/>
          <a:lstStyle/>
          <a:p>
            <a:r>
              <a:rPr lang="ru-RU" dirty="0" smtClean="0"/>
              <a:t>© АО «Издательство «Просвещение», 2019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81100" y="122777"/>
            <a:ext cx="975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МЕЖДУНАРОДНАЯ ОЦЕНКА КАЧЕСТВА ОБРАЗОВАНИЯ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8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3200" b="1" dirty="0">
                <a:solidFill>
                  <a:srgbClr val="FF0000"/>
                </a:solidFill>
                <a:latin typeface="Calibri"/>
              </a:rPr>
              <a:t>ПРАКТИКО-ОРИЕНТИРОВАННЫЕ </a:t>
            </a:r>
            <a:r>
              <a:rPr lang="ru-RU" altLang="ru-RU" sz="3200" b="1" dirty="0" smtClean="0">
                <a:solidFill>
                  <a:srgbClr val="FF0000"/>
                </a:solidFill>
                <a:latin typeface="Calibri"/>
              </a:rPr>
              <a:t>ЗАДАНИЯ НА </a:t>
            </a:r>
            <a:r>
              <a:rPr lang="ru-RU" altLang="ru-RU" sz="3200" b="1" dirty="0">
                <a:solidFill>
                  <a:srgbClr val="FF0000"/>
                </a:solidFill>
                <a:latin typeface="Calibri"/>
              </a:rPr>
              <a:t>УРОКАХ </a:t>
            </a:r>
            <a:r>
              <a:rPr lang="ru-RU" altLang="ru-RU" sz="3200" b="1" dirty="0" smtClean="0">
                <a:solidFill>
                  <a:srgbClr val="FF0000"/>
                </a:solidFill>
                <a:latin typeface="Calibri"/>
              </a:rPr>
              <a:t>   МАТЕМАТИКИ</a:t>
            </a:r>
            <a:r>
              <a:rPr lang="en-US" altLang="ru-RU" sz="32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  <a:latin typeface="Calibri"/>
              </a:rPr>
              <a:t>.</a:t>
            </a:r>
            <a:br>
              <a:rPr lang="ru-RU" altLang="ru-RU" sz="3200" b="1" dirty="0" smtClean="0">
                <a:solidFill>
                  <a:srgbClr val="FF0000"/>
                </a:solidFill>
                <a:latin typeface="Calibri"/>
              </a:rPr>
            </a:br>
            <a:r>
              <a:rPr lang="ru-RU" sz="3100" b="1" dirty="0" smtClean="0"/>
              <a:t>Трудности</a:t>
            </a:r>
            <a:endParaRPr lang="ru-RU" sz="31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20614" y="1735015"/>
            <a:ext cx="5173785" cy="4391149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 marL="0" indent="0" algn="just">
              <a:buFont typeface="Arial" charset="0"/>
              <a:buNone/>
              <a:defRPr/>
            </a:pPr>
            <a:r>
              <a:rPr lang="ru-RU" sz="2000" dirty="0" smtClean="0"/>
              <a:t>*</a:t>
            </a:r>
            <a:r>
              <a:rPr lang="ru-RU" sz="2000" b="1" dirty="0" smtClean="0"/>
              <a:t>данные задачи представлены в непривычной форме;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 smtClean="0"/>
              <a:t>*имеются лишние или недостающие данные;</a:t>
            </a:r>
            <a:endParaRPr lang="ru-RU" sz="2000" b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424246" y="1957754"/>
            <a:ext cx="5005754" cy="416841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 smtClean="0"/>
              <a:t>* умение округлять;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 smtClean="0"/>
              <a:t>*отбор целочисленных значений по смыслу задачи;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 smtClean="0"/>
              <a:t>* прикидка и др.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9667" y="1735015"/>
            <a:ext cx="4800600" cy="966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Этап осмысления и выделения информации из текста условия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69101" y="1735015"/>
            <a:ext cx="4798484" cy="9732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Этап интерпретации полученного результата</a:t>
            </a:r>
          </a:p>
        </p:txBody>
      </p:sp>
    </p:spTree>
    <p:extLst>
      <p:ext uri="{BB962C8B-B14F-4D97-AF65-F5344CB8AC3E}">
        <p14:creationId xmlns:p14="http://schemas.microsoft.com/office/powerpoint/2010/main" val="302080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293" y="122465"/>
            <a:ext cx="10643507" cy="156822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>
                <a:solidFill>
                  <a:srgbClr val="C00000"/>
                </a:solidFill>
              </a:rPr>
              <a:t>Практико-ориентированные </a:t>
            </a:r>
            <a:r>
              <a:rPr lang="ru-RU" sz="2800" b="1" dirty="0">
                <a:solidFill>
                  <a:srgbClr val="C00000"/>
                </a:solidFill>
              </a:rPr>
              <a:t>задачи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/>
              <a:t>– это задачи, требующие в своем решении реализации всех этапов метода математического моделирования.</a:t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Решение </a:t>
            </a:r>
            <a:r>
              <a:rPr lang="ru-RU" dirty="0"/>
              <a:t>практических задач средствами математики, как правило, содержит четыре основных этапа</a:t>
            </a:r>
          </a:p>
          <a:p>
            <a:r>
              <a:rPr lang="ru-RU" b="1" dirty="0"/>
              <a:t>1.Анализ условия задачи. </a:t>
            </a:r>
            <a:endParaRPr lang="ru-RU" dirty="0"/>
          </a:p>
          <a:p>
            <a:r>
              <a:rPr lang="ru-RU" dirty="0"/>
              <a:t>Задача формулиру­ется на описательном языке. От правильной постановки задачи, указания ресурсов, которыми мы располагаем, зависит успеш­ность ее решения. Этому нужно учиться каждому, так как пригодится специалисту любого профиля.</a:t>
            </a:r>
          </a:p>
          <a:p>
            <a:r>
              <a:rPr lang="ru-RU" b="1" dirty="0"/>
              <a:t>2.Построение математической модели задачи.</a:t>
            </a:r>
            <a:br>
              <a:rPr lang="ru-RU" b="1" dirty="0"/>
            </a:br>
            <a:r>
              <a:rPr lang="ru-RU" dirty="0"/>
              <a:t>Перевод исходной задачи на математический язык: вводятся переменные, ищутся связи между ними и устанавливаются ограничения на них, которые записываются в виде уравнений, неравенств или их систем. </a:t>
            </a:r>
          </a:p>
          <a:p>
            <a:r>
              <a:rPr lang="ru-RU" dirty="0"/>
              <a:t>3. </a:t>
            </a:r>
            <a:r>
              <a:rPr lang="ru-RU" b="1" dirty="0"/>
              <a:t>Решение математической модели задачи.</a:t>
            </a:r>
            <a:endParaRPr lang="ru-RU" dirty="0"/>
          </a:p>
          <a:p>
            <a:r>
              <a:rPr lang="ru-RU" dirty="0"/>
              <a:t>Изучается полученная модель. Если задача извест­ная, то она решается по соответствующему ей алго­ритму. Если задача никогда не решалась, то ищется необходимый алгоритм.</a:t>
            </a:r>
          </a:p>
          <a:p>
            <a:r>
              <a:rPr lang="ru-RU" b="1" dirty="0"/>
              <a:t>4.Интерпретация решения.</a:t>
            </a:r>
            <a:r>
              <a:rPr lang="ru-RU" dirty="0"/>
              <a:t> Это перевод реше­ния задачи на исходный язык.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2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Размеры </a:t>
            </a:r>
            <a:r>
              <a:rPr lang="ru-RU" sz="3200" dirty="0"/>
              <a:t>кузовов самосвалов </a:t>
            </a:r>
            <a:r>
              <a:rPr lang="ru-RU" sz="3200" b="1" dirty="0"/>
              <a:t>МАЗ-205</a:t>
            </a:r>
            <a:r>
              <a:rPr lang="ru-RU" sz="3200" dirty="0"/>
              <a:t> и </a:t>
            </a:r>
            <a:r>
              <a:rPr lang="ru-RU" sz="3200" b="1" dirty="0"/>
              <a:t>ЗИЛ-130</a:t>
            </a:r>
            <a:r>
              <a:rPr lang="ru-RU" sz="3200" dirty="0"/>
              <a:t> соответственно </a:t>
            </a:r>
            <a:r>
              <a:rPr lang="ru-RU" sz="3200" b="1" dirty="0" smtClean="0"/>
              <a:t>  </a:t>
            </a:r>
            <a:r>
              <a:rPr lang="ru-RU" sz="3200" dirty="0" smtClean="0"/>
              <a:t> </a:t>
            </a:r>
            <a:r>
              <a:rPr lang="ru-RU" sz="3200" dirty="0"/>
              <a:t>равны (м):</a:t>
            </a:r>
            <a:r>
              <a:rPr lang="ru-RU" sz="3200" b="1" dirty="0"/>
              <a:t> 6,07×2,64×2,44</a:t>
            </a:r>
            <a:r>
              <a:rPr lang="ru-RU" sz="3200" dirty="0"/>
              <a:t> и </a:t>
            </a:r>
            <a:r>
              <a:rPr lang="ru-RU" sz="3200" b="1" dirty="0" smtClean="0"/>
              <a:t>6,72×2,39×2,18 </a:t>
            </a:r>
            <a:r>
              <a:rPr lang="ru-RU" sz="3200" dirty="0" smtClean="0"/>
              <a:t>                   </a:t>
            </a:r>
            <a:r>
              <a:rPr lang="ru-RU" sz="3200" dirty="0"/>
              <a:t>Какой из них более вместителен?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Решение</a:t>
            </a:r>
            <a:r>
              <a:rPr lang="ru-RU" b="1" dirty="0"/>
              <a:t>.</a:t>
            </a:r>
            <a:endParaRPr lang="ru-RU" dirty="0"/>
          </a:p>
          <a:p>
            <a:pPr lvl="0"/>
            <a:r>
              <a:rPr lang="ru-RU" b="1" i="1" dirty="0"/>
              <a:t>Составляем математическую</a:t>
            </a:r>
            <a:r>
              <a:rPr lang="ru-RU" i="1" dirty="0"/>
              <a:t> </a:t>
            </a:r>
            <a:r>
              <a:rPr lang="ru-RU" b="1" i="1" dirty="0"/>
              <a:t>модель</a:t>
            </a:r>
            <a:r>
              <a:rPr lang="ru-RU" b="1" dirty="0"/>
              <a:t>:</a:t>
            </a:r>
            <a:r>
              <a:rPr lang="ru-RU" dirty="0"/>
              <a:t> кузов самосвала представляет собой геометрическую фигуру – прямоугольный параллелепипед. Задача сводится к нахождению объёмов 2х параллелепипедов.</a:t>
            </a:r>
          </a:p>
          <a:p>
            <a:pPr lvl="0"/>
            <a:r>
              <a:rPr lang="ru-RU" b="1" i="1" dirty="0"/>
              <a:t>Решаем математическую задачу</a:t>
            </a:r>
            <a:r>
              <a:rPr lang="ru-RU" b="1" dirty="0"/>
              <a:t>:</a:t>
            </a:r>
            <a:r>
              <a:rPr lang="ru-RU" dirty="0"/>
              <a:t> объём прямоугольного параллелепипеда вычисляется по формуле:</a:t>
            </a:r>
          </a:p>
          <a:p>
            <a:r>
              <a:rPr lang="en-US" b="1" i="1" dirty="0"/>
              <a:t>V</a:t>
            </a:r>
            <a:r>
              <a:rPr lang="ru-RU" b="1" i="1" dirty="0"/>
              <a:t>=</a:t>
            </a:r>
            <a:r>
              <a:rPr lang="en-US" b="1" i="1" dirty="0" err="1"/>
              <a:t>abc</a:t>
            </a:r>
            <a:r>
              <a:rPr lang="ru-RU" dirty="0"/>
              <a:t>, где </a:t>
            </a:r>
            <a:r>
              <a:rPr lang="en-US" b="1" i="1" dirty="0"/>
              <a:t>a</a:t>
            </a:r>
            <a:r>
              <a:rPr lang="ru-RU" b="1" i="1" dirty="0"/>
              <a:t>, </a:t>
            </a:r>
            <a:r>
              <a:rPr lang="en-US" b="1" i="1" dirty="0"/>
              <a:t>b</a:t>
            </a:r>
            <a:r>
              <a:rPr lang="ru-RU" dirty="0"/>
              <a:t> и </a:t>
            </a:r>
            <a:r>
              <a:rPr lang="en-US" b="1" i="1" dirty="0"/>
              <a:t>c</a:t>
            </a:r>
            <a:r>
              <a:rPr lang="ru-RU" dirty="0"/>
              <a:t> – это размеры кузовов</a:t>
            </a:r>
          </a:p>
          <a:p>
            <a:r>
              <a:rPr lang="ru-RU" dirty="0"/>
              <a:t>Подставляем данные в формулу: </a:t>
            </a:r>
            <a:r>
              <a:rPr lang="en-US" b="1" dirty="0"/>
              <a:t>V</a:t>
            </a:r>
            <a:r>
              <a:rPr lang="ru-RU" b="1" baseline="-25000" dirty="0"/>
              <a:t>М</a:t>
            </a:r>
            <a:r>
              <a:rPr lang="ru-RU" b="1" dirty="0"/>
              <a:t>=6,07·2,64·2,44=39,1(м</a:t>
            </a:r>
            <a:r>
              <a:rPr lang="ru-RU" b="1" baseline="30000" dirty="0"/>
              <a:t>3</a:t>
            </a:r>
            <a:r>
              <a:rPr lang="ru-RU" b="1" dirty="0"/>
              <a:t>)</a:t>
            </a:r>
            <a:endParaRPr lang="ru-RU" dirty="0"/>
          </a:p>
          <a:p>
            <a:r>
              <a:rPr lang="en-US" b="1" dirty="0"/>
              <a:t>V</a:t>
            </a:r>
            <a:r>
              <a:rPr lang="ru-RU" b="1" baseline="-25000" dirty="0"/>
              <a:t>З</a:t>
            </a:r>
            <a:r>
              <a:rPr lang="ru-RU" b="1" dirty="0"/>
              <a:t>=6,72·2,39·2,18=35,0(м</a:t>
            </a:r>
            <a:r>
              <a:rPr lang="ru-RU" b="1" baseline="30000" dirty="0"/>
              <a:t>3</a:t>
            </a:r>
            <a:r>
              <a:rPr lang="ru-RU" b="1" dirty="0"/>
              <a:t>)</a:t>
            </a:r>
            <a:endParaRPr lang="ru-RU" dirty="0"/>
          </a:p>
          <a:p>
            <a:pPr lvl="0"/>
            <a:r>
              <a:rPr lang="ru-RU" b="1" i="1" dirty="0"/>
              <a:t>Переводим математическое решение на язык исходной задачи:</a:t>
            </a:r>
            <a:endParaRPr lang="ru-RU" dirty="0"/>
          </a:p>
          <a:p>
            <a:r>
              <a:rPr lang="ru-RU" b="1" dirty="0"/>
              <a:t>Ответ:</a:t>
            </a:r>
            <a:r>
              <a:rPr lang="ru-RU" dirty="0"/>
              <a:t> Более вместительным оказался кузов самосвала МАЗ-205.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77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431800" y="5270500"/>
            <a:ext cx="11017251" cy="11826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2800" smtClean="0"/>
              <a:t>1. Изучите предложенную рекламу турагентства.</a:t>
            </a:r>
          </a:p>
          <a:p>
            <a:pPr marL="0" indent="0">
              <a:buFont typeface="Arial" charset="0"/>
              <a:buNone/>
            </a:pPr>
            <a:r>
              <a:rPr lang="ru-RU" altLang="ru-RU" sz="2800" smtClean="0"/>
              <a:t>2. Сколько будет стоить отдых Васиной семьи?</a:t>
            </a:r>
          </a:p>
        </p:txBody>
      </p:sp>
      <p:pic>
        <p:nvPicPr>
          <p:cNvPr id="9219" name="Рисунок 1" descr="http://www.eidos.ru/journal/2011/im0425-07-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18" y="2205038"/>
            <a:ext cx="883496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19667" y="333375"/>
            <a:ext cx="105600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	Пятиклассник Вася попросил  помочь рассчитать  стоимость туристической путевки. Он вместе с родителями и четырехлетней сестрой едет на неделю в Турцию.</a:t>
            </a:r>
          </a:p>
        </p:txBody>
      </p:sp>
    </p:spTree>
    <p:extLst>
      <p:ext uri="{BB962C8B-B14F-4D97-AF65-F5344CB8AC3E}">
        <p14:creationId xmlns:p14="http://schemas.microsoft.com/office/powerpoint/2010/main" val="160559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1043354" y="1043354"/>
            <a:ext cx="10500947" cy="5064369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Семья </a:t>
            </a:r>
            <a:r>
              <a:rPr lang="ru-RU" altLang="ru-RU" sz="2000" dirty="0" smtClean="0"/>
              <a:t>из трёх человек из Заводоуковска  решили летом отдохнуть в Сочи. Посоветуй им, как будет дешевле доехать до Сочи: поездом или на машине. Для расчетов воспользуйся информацией ниже.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1.Расстояние от Заводоуковска до Сочи равно 3167 км.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2. Расход бензина на 100 км равен 6 литров.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3. Стоимость 1л бензина равна 32,8 рублей. 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4. Стоимость билетов в скором поезде на 1 человека равна 6203,56 руб. 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5.Стоимость проживания 300 р за сутки с человека. </a:t>
            </a:r>
          </a:p>
          <a:p>
            <a:pPr marL="0" indent="0">
              <a:buFont typeface="Arial" charset="0"/>
              <a:buNone/>
            </a:pPr>
            <a:r>
              <a:rPr lang="ru-RU" altLang="ru-RU" sz="2000" dirty="0" smtClean="0"/>
              <a:t>Полученные расчёты занеси в таблицу</a:t>
            </a:r>
            <a:r>
              <a:rPr lang="ru-RU" altLang="ru-RU" sz="2000" dirty="0" smtClean="0"/>
              <a:t>.</a:t>
            </a:r>
            <a:endParaRPr lang="ru-RU" altLang="ru-RU" sz="2000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262579"/>
              </p:ext>
            </p:extLst>
          </p:nvPr>
        </p:nvGraphicFramePr>
        <p:xfrm>
          <a:off x="1301262" y="4360984"/>
          <a:ext cx="1025460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267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278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99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Затраты на бензин, если ехать на машине. (Туда и обратно) 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3" marR="9142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3" marR="91423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99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Затраты на билеты, если ехать на поезде. (Туда и обратно)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3" marR="9142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3" marR="91423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26" name="Прямоугольник 6"/>
          <p:cNvSpPr>
            <a:spLocks noChangeArrowheads="1"/>
          </p:cNvSpPr>
          <p:nvPr/>
        </p:nvSpPr>
        <p:spPr bwMode="auto">
          <a:xfrm>
            <a:off x="239184" y="6403975"/>
            <a:ext cx="119528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/>
              <a:t>Ваши рекомендации </a:t>
            </a:r>
            <a:r>
              <a:rPr lang="ru-RU" altLang="ru-RU" sz="2400" dirty="0"/>
              <a:t>________________________________________ </a:t>
            </a:r>
          </a:p>
        </p:txBody>
      </p:sp>
    </p:spTree>
    <p:extLst>
      <p:ext uri="{BB962C8B-B14F-4D97-AF65-F5344CB8AC3E}">
        <p14:creationId xmlns:p14="http://schemas.microsoft.com/office/powerpoint/2010/main" val="10370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366184" y="115889"/>
            <a:ext cx="11207749" cy="66325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ru-RU" altLang="ru-RU" dirty="0" smtClean="0"/>
          </a:p>
        </p:txBody>
      </p:sp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319618" y="620714"/>
            <a:ext cx="116183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На рисунке жирными точками показана среднесуточная температура воздуха в Бресте каждый день с 6 по 19 июля 1981 года. По горизонтали указываются числа месяца, по вертикали - температура в градусах Цельсия. Для наглядности жирные точки соединены линией. </a:t>
            </a:r>
          </a:p>
        </p:txBody>
      </p:sp>
      <p:pic>
        <p:nvPicPr>
          <p:cNvPr id="14340" name="Рисунок 55" descr="CC463DF911AF902745618502A406353E/simg1_12580432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17" y="2536825"/>
            <a:ext cx="6449483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6771218" y="3357563"/>
            <a:ext cx="5168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u="sng"/>
              <a:t>1задание</a:t>
            </a:r>
            <a:r>
              <a:rPr lang="ru-RU" altLang="ru-RU" sz="2400"/>
              <a:t>. Используя данные диаграммы, заполните таблицу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19618" y="4652963"/>
          <a:ext cx="11137904" cy="7794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44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984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8284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897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Число месяца 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13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97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температура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16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26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45" marR="9144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8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1" y="260350"/>
            <a:ext cx="11112500" cy="5765800"/>
          </a:xfrm>
        </p:spPr>
        <p:txBody>
          <a:bodyPr/>
          <a:lstStyle/>
          <a:p>
            <a:pPr marL="0" indent="0" algn="just">
              <a:buFont typeface="Arial" charset="0"/>
              <a:buNone/>
              <a:defRPr/>
            </a:pPr>
            <a:r>
              <a:rPr lang="ru-RU" sz="2400" u="sng" dirty="0"/>
              <a:t>2 </a:t>
            </a:r>
            <a:r>
              <a:rPr lang="ru-RU" sz="2400" u="sng" dirty="0" smtClean="0"/>
              <a:t> задание</a:t>
            </a:r>
            <a:r>
              <a:rPr lang="ru-RU" sz="2400" u="sng" dirty="0"/>
              <a:t>. </a:t>
            </a:r>
            <a:r>
              <a:rPr lang="ru-RU" sz="2400" dirty="0"/>
              <a:t>Какая наибольшая температура была за эти дни</a:t>
            </a:r>
            <a:r>
              <a:rPr lang="ru-RU" sz="2400" dirty="0" smtClean="0"/>
              <a:t>?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u="sng" dirty="0" smtClean="0"/>
              <a:t>3  </a:t>
            </a:r>
            <a:r>
              <a:rPr lang="ru-RU" sz="2400" u="sng" dirty="0"/>
              <a:t>задание. </a:t>
            </a:r>
            <a:r>
              <a:rPr lang="ru-RU" sz="2400" dirty="0"/>
              <a:t>Какая наименьшая температура была за эти дни</a:t>
            </a:r>
            <a:r>
              <a:rPr lang="ru-RU" sz="2400" dirty="0" smtClean="0"/>
              <a:t>?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u="sng" dirty="0"/>
              <a:t>4 </a:t>
            </a:r>
            <a:r>
              <a:rPr lang="ru-RU" sz="2400" u="sng" dirty="0" smtClean="0"/>
              <a:t> задание</a:t>
            </a:r>
            <a:r>
              <a:rPr lang="ru-RU" sz="2400" u="sng" dirty="0"/>
              <a:t>. </a:t>
            </a:r>
            <a:r>
              <a:rPr lang="ru-RU" sz="2400" dirty="0"/>
              <a:t>Сколько дней температура была равна 21ºС</a:t>
            </a:r>
            <a:r>
              <a:rPr lang="ru-RU" sz="2400" dirty="0" smtClean="0"/>
              <a:t>?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u="sng" dirty="0"/>
              <a:t>5 </a:t>
            </a:r>
            <a:r>
              <a:rPr lang="ru-RU" sz="2400" u="sng" dirty="0" smtClean="0"/>
              <a:t> задание</a:t>
            </a:r>
            <a:r>
              <a:rPr lang="ru-RU" sz="2400" u="sng" dirty="0"/>
              <a:t>. </a:t>
            </a:r>
            <a:r>
              <a:rPr lang="ru-RU" sz="2400" dirty="0"/>
              <a:t>Насколько понизилась температура с 13 по 16 </a:t>
            </a:r>
            <a:r>
              <a:rPr lang="ru-RU" sz="2400" dirty="0" smtClean="0"/>
              <a:t>июля?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u="sng" dirty="0" smtClean="0"/>
              <a:t>6 задание</a:t>
            </a:r>
            <a:r>
              <a:rPr lang="ru-RU" sz="2400" u="sng" dirty="0"/>
              <a:t>. </a:t>
            </a:r>
            <a:r>
              <a:rPr lang="ru-RU" sz="2400" dirty="0"/>
              <a:t>Постройте линейную диаграмму изменения температуры за текущую неделю</a:t>
            </a:r>
            <a:r>
              <a:rPr lang="ru-RU" sz="2400" dirty="0" smtClean="0"/>
              <a:t>.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400" dirty="0" smtClean="0"/>
              <a:t> </a:t>
            </a:r>
            <a:r>
              <a:rPr lang="ru-RU" sz="2400" dirty="0"/>
              <a:t>Информацию можете собрать самостоятельно или воспользоваться данными метеослужбы по интернету. </a:t>
            </a:r>
            <a:endParaRPr lang="ru-RU" sz="2400" dirty="0" smtClean="0"/>
          </a:p>
          <a:p>
            <a:pPr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673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85" y="234950"/>
            <a:ext cx="11305116" cy="63627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ru-RU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/>
              <a:t>	На </a:t>
            </a:r>
            <a:r>
              <a:rPr lang="ru-RU" sz="2400" dirty="0"/>
              <a:t>графике, изображенном на рисунке, представлено изменение биржевой стоимости акций нефтедобывающей компании в первые две недели сентября. </a:t>
            </a:r>
            <a:endParaRPr lang="ru-RU" sz="2400" dirty="0" smtClean="0"/>
          </a:p>
          <a:p>
            <a:pPr>
              <a:defRPr/>
            </a:pPr>
            <a:r>
              <a:rPr lang="ru-RU" sz="2400" dirty="0"/>
              <a:t> </a:t>
            </a:r>
            <a:endParaRPr lang="ru-RU" sz="2400" dirty="0" smtClean="0"/>
          </a:p>
          <a:p>
            <a:pPr>
              <a:defRPr/>
            </a:pPr>
            <a:endParaRPr lang="ru-RU" sz="2400" dirty="0" smtClean="0"/>
          </a:p>
          <a:p>
            <a:pPr>
              <a:defRPr/>
            </a:pPr>
            <a:endParaRPr lang="ru-RU" sz="2400" dirty="0"/>
          </a:p>
          <a:p>
            <a:pPr marL="0" indent="0">
              <a:buFont typeface="Arial" charset="0"/>
              <a:buNone/>
              <a:defRPr/>
            </a:pPr>
            <a:r>
              <a:rPr lang="ru-RU" sz="2400" u="sng" dirty="0" smtClean="0"/>
              <a:t>1задание</a:t>
            </a:r>
            <a:r>
              <a:rPr lang="ru-RU" sz="2400" dirty="0"/>
              <a:t>. Сколько стоили акции 1 сентября? 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2400" u="sng" dirty="0" smtClean="0"/>
              <a:t>2 </a:t>
            </a:r>
            <a:r>
              <a:rPr lang="ru-RU" sz="2400" u="sng" dirty="0"/>
              <a:t>задание. </a:t>
            </a:r>
            <a:r>
              <a:rPr lang="ru-RU" sz="2400" dirty="0"/>
              <a:t>Сколько стоили акции 10 сентября? </a:t>
            </a:r>
            <a:endParaRPr lang="ru-RU" sz="2400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2400" u="sng" dirty="0"/>
              <a:t>3 задание. </a:t>
            </a:r>
            <a:r>
              <a:rPr lang="ru-RU" sz="2400" dirty="0"/>
              <a:t>Какая была самая большая стоимость акции и какого числа</a:t>
            </a:r>
            <a:r>
              <a:rPr lang="ru-RU" sz="2400" dirty="0" smtClean="0"/>
              <a:t>?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u="sng" dirty="0"/>
              <a:t>4 задание. </a:t>
            </a:r>
            <a:r>
              <a:rPr lang="ru-RU" sz="2400" dirty="0"/>
              <a:t>3 сентября бизнесмен приобрел 10 акций этой компании. Шесть из них он продал 10 сентября, а 12 сентября продал остальные 4. Сколько рублей потерял бизнесмен в результате этих операций?</a:t>
            </a:r>
            <a:endParaRPr lang="ru-RU" sz="2400" dirty="0" smtClean="0"/>
          </a:p>
          <a:p>
            <a:pPr>
              <a:defRPr/>
            </a:pPr>
            <a:endParaRPr lang="ru-RU" sz="2400" dirty="0"/>
          </a:p>
        </p:txBody>
      </p:sp>
      <p:pic>
        <p:nvPicPr>
          <p:cNvPr id="17411" name="Рисунок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74" y="1340531"/>
            <a:ext cx="56642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8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Объект 17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3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" y="1590"/>
                        <a:ext cx="1588" cy="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 hidden="1"/>
          <p:cNvSpPr/>
          <p:nvPr>
            <p:custDataLst>
              <p:tags r:id="rId3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white"/>
              </a:solidFill>
              <a:sym typeface="Calibri" panose="020F0502020204030204" pitchFamily="34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14190" y="1170394"/>
            <a:ext cx="4594860" cy="156210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spcBef>
                <a:spcPts val="770"/>
              </a:spcBef>
            </a:pPr>
            <a:r>
              <a:rPr lang="ru-RU" sz="2800" spc="-15" dirty="0" smtClean="0">
                <a:solidFill>
                  <a:prstClr val="black"/>
                </a:solidFill>
                <a:cs typeface="Calibri"/>
              </a:rPr>
              <a:t>способность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2700">
              <a:spcBef>
                <a:spcPts val="675"/>
              </a:spcBef>
            </a:pPr>
            <a:r>
              <a:rPr sz="2800" spc="-10" dirty="0">
                <a:solidFill>
                  <a:prstClr val="black"/>
                </a:solidFill>
                <a:cs typeface="Calibri"/>
              </a:rPr>
              <a:t>взаимодействовать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2700">
              <a:spcBef>
                <a:spcPts val="670"/>
              </a:spcBef>
            </a:pPr>
            <a:r>
              <a:rPr sz="2800" spc="-5" dirty="0">
                <a:solidFill>
                  <a:prstClr val="black"/>
                </a:solidFill>
                <a:cs typeface="Calibri"/>
              </a:rPr>
              <a:t>с </a:t>
            </a:r>
            <a:r>
              <a:rPr sz="2800" spc="-15" dirty="0">
                <a:solidFill>
                  <a:prstClr val="black"/>
                </a:solidFill>
                <a:cs typeface="Calibri"/>
              </a:rPr>
              <a:t>окружающим</a:t>
            </a:r>
            <a:r>
              <a:rPr sz="2800" spc="-20" dirty="0">
                <a:solidFill>
                  <a:prstClr val="black"/>
                </a:solidFill>
                <a:cs typeface="Calibri"/>
              </a:rPr>
              <a:t> </a:t>
            </a:r>
            <a:r>
              <a:rPr sz="2800" spc="-5" dirty="0">
                <a:solidFill>
                  <a:prstClr val="black"/>
                </a:solidFill>
                <a:cs typeface="Calibri"/>
              </a:rPr>
              <a:t>миром</a:t>
            </a:r>
            <a:endParaRPr sz="2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11409" y="1170395"/>
            <a:ext cx="3705860" cy="15640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lang="ru-RU" sz="2800" spc="-15" dirty="0" smtClean="0">
                <a:solidFill>
                  <a:prstClr val="black"/>
                </a:solidFill>
                <a:cs typeface="Calibri"/>
              </a:rPr>
              <a:t>способность</a:t>
            </a:r>
            <a:r>
              <a:rPr sz="2800" spc="-15" smtClean="0">
                <a:solidFill>
                  <a:prstClr val="black"/>
                </a:solidFill>
                <a:cs typeface="Calibri"/>
              </a:rPr>
              <a:t> </a:t>
            </a:r>
            <a:r>
              <a:rPr sz="2800" spc="-10" dirty="0">
                <a:solidFill>
                  <a:prstClr val="black"/>
                </a:solidFill>
                <a:cs typeface="Calibri"/>
              </a:rPr>
              <a:t>решать </a:t>
            </a:r>
            <a:r>
              <a:rPr sz="2800" spc="-5" dirty="0">
                <a:solidFill>
                  <a:prstClr val="black"/>
                </a:solidFill>
                <a:cs typeface="Calibri"/>
              </a:rPr>
              <a:t>учебные и  житейские</a:t>
            </a:r>
            <a:r>
              <a:rPr sz="2800" spc="-75" dirty="0">
                <a:solidFill>
                  <a:prstClr val="black"/>
                </a:solidFill>
                <a:cs typeface="Calibri"/>
              </a:rPr>
              <a:t> </a:t>
            </a:r>
            <a:r>
              <a:rPr sz="2800" spc="-5" dirty="0">
                <a:solidFill>
                  <a:prstClr val="black"/>
                </a:solidFill>
                <a:cs typeface="Calibri"/>
              </a:rPr>
              <a:t>задачи</a:t>
            </a:r>
            <a:endParaRPr sz="2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30879" y="3644789"/>
            <a:ext cx="712978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lang="ru-RU" sz="3200" b="1" spc="-5" dirty="0" smtClean="0">
                <a:solidFill>
                  <a:srgbClr val="002060"/>
                </a:solidFill>
                <a:cs typeface="Calibri"/>
              </a:rPr>
              <a:t>ФУНКЦИОНАЛЬНАЯ</a:t>
            </a:r>
            <a:r>
              <a:rPr lang="ru-RU" sz="3200" b="1" spc="-20" dirty="0" smtClean="0">
                <a:solidFill>
                  <a:srgbClr val="002060"/>
                </a:solidFill>
                <a:cs typeface="Calibri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cs typeface="Calibri"/>
              </a:rPr>
              <a:t>ГРАМОТНОСТЬ</a:t>
            </a:r>
            <a:endParaRPr lang="ru-RU" sz="3200" dirty="0">
              <a:solidFill>
                <a:srgbClr val="002060"/>
              </a:solidFill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4194" y="4823969"/>
            <a:ext cx="4494953" cy="1075294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85750" indent="-285750">
              <a:spcBef>
                <a:spcPts val="865"/>
              </a:spcBef>
            </a:pPr>
            <a:r>
              <a:rPr lang="ru-RU" sz="2800" dirty="0" smtClean="0">
                <a:solidFill>
                  <a:prstClr val="black"/>
                </a:solidFill>
                <a:cs typeface="Calibri"/>
              </a:rPr>
              <a:t>Готовность и </a:t>
            </a:r>
            <a:r>
              <a:rPr sz="2800" dirty="0" err="1" smtClean="0">
                <a:solidFill>
                  <a:prstClr val="black"/>
                </a:solidFill>
                <a:cs typeface="Calibri"/>
              </a:rPr>
              <a:t>способность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2700">
              <a:spcBef>
                <a:spcPts val="770"/>
              </a:spcBef>
            </a:pPr>
            <a:r>
              <a:rPr sz="2800" dirty="0">
                <a:solidFill>
                  <a:prstClr val="black"/>
                </a:solidFill>
                <a:cs typeface="Calibri"/>
              </a:rPr>
              <a:t>строить</a:t>
            </a:r>
            <a:r>
              <a:rPr sz="2800" spc="-65" dirty="0">
                <a:solidFill>
                  <a:prstClr val="black"/>
                </a:solidFill>
                <a:cs typeface="Calibri"/>
              </a:rPr>
              <a:t> </a:t>
            </a:r>
            <a:r>
              <a:rPr sz="2800" spc="-10" dirty="0">
                <a:solidFill>
                  <a:prstClr val="black"/>
                </a:solidFill>
                <a:cs typeface="Calibri"/>
              </a:rPr>
              <a:t>отношения</a:t>
            </a:r>
            <a:endParaRPr sz="2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19025" y="4823970"/>
            <a:ext cx="4290628" cy="10597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4138" marR="5080">
              <a:lnSpc>
                <a:spcPct val="120000"/>
              </a:lnSpc>
              <a:spcBef>
                <a:spcPts val="100"/>
              </a:spcBef>
            </a:pPr>
            <a:r>
              <a:rPr lang="ru-RU" sz="2800" spc="-10" dirty="0">
                <a:solidFill>
                  <a:prstClr val="black"/>
                </a:solidFill>
                <a:cs typeface="Calibri"/>
              </a:rPr>
              <a:t>в</a:t>
            </a:r>
            <a:r>
              <a:rPr sz="2800" spc="-10" dirty="0" err="1" smtClean="0">
                <a:solidFill>
                  <a:prstClr val="black"/>
                </a:solidFill>
                <a:cs typeface="Calibri"/>
              </a:rPr>
              <a:t>ладение</a:t>
            </a:r>
            <a:endParaRPr lang="en-US" sz="2800" spc="-10" dirty="0" smtClean="0">
              <a:solidFill>
                <a:prstClr val="black"/>
              </a:solidFill>
              <a:cs typeface="Calibri"/>
            </a:endParaRPr>
          </a:p>
          <a:p>
            <a:pPr marL="84138" marR="5080">
              <a:lnSpc>
                <a:spcPct val="120000"/>
              </a:lnSpc>
              <a:spcBef>
                <a:spcPts val="100"/>
              </a:spcBef>
            </a:pPr>
            <a:r>
              <a:rPr lang="ru-RU" sz="2800" spc="-5" dirty="0" smtClean="0">
                <a:solidFill>
                  <a:prstClr val="black"/>
                </a:solidFill>
                <a:cs typeface="Calibri"/>
              </a:rPr>
              <a:t>р</a:t>
            </a:r>
            <a:r>
              <a:rPr sz="2800" spc="-5" err="1" smtClean="0">
                <a:solidFill>
                  <a:prstClr val="black"/>
                </a:solidFill>
                <a:cs typeface="Calibri"/>
              </a:rPr>
              <a:t>е</a:t>
            </a:r>
            <a:r>
              <a:rPr sz="2800" spc="-60" err="1" smtClean="0">
                <a:solidFill>
                  <a:prstClr val="black"/>
                </a:solidFill>
                <a:cs typeface="Calibri"/>
              </a:rPr>
              <a:t>ф</a:t>
            </a:r>
            <a:r>
              <a:rPr sz="2800" spc="-5" err="1" smtClean="0">
                <a:solidFill>
                  <a:prstClr val="black"/>
                </a:solidFill>
                <a:cs typeface="Calibri"/>
              </a:rPr>
              <a:t>ле</a:t>
            </a:r>
            <a:r>
              <a:rPr sz="2800" spc="-40" err="1" smtClean="0">
                <a:solidFill>
                  <a:prstClr val="black"/>
                </a:solidFill>
                <a:cs typeface="Calibri"/>
              </a:rPr>
              <a:t>к</a:t>
            </a:r>
            <a:r>
              <a:rPr sz="2800" err="1" smtClean="0">
                <a:solidFill>
                  <a:prstClr val="black"/>
                </a:solidFill>
                <a:cs typeface="Calibri"/>
              </a:rPr>
              <a:t>сивными</a:t>
            </a:r>
            <a:r>
              <a:rPr lang="ru-RU" sz="2800" dirty="0" smtClean="0">
                <a:solidFill>
                  <a:prstClr val="black"/>
                </a:solidFill>
                <a:cs typeface="Calibri"/>
              </a:rPr>
              <a:t>  </a:t>
            </a:r>
            <a:r>
              <a:rPr sz="2800" spc="-5" smtClean="0">
                <a:solidFill>
                  <a:prstClr val="black"/>
                </a:solidFill>
                <a:cs typeface="Calibri"/>
              </a:rPr>
              <a:t>умениями</a:t>
            </a:r>
            <a:endParaRPr sz="2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39913" y="6426810"/>
            <a:ext cx="13716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cs typeface="Calibri"/>
              </a:rPr>
              <a:t>2</a:t>
            </a:r>
            <a:endParaRPr sz="1200">
              <a:solidFill>
                <a:prstClr val="black"/>
              </a:solidFill>
              <a:cs typeface="Calibri"/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C00000"/>
                </a:solidFill>
              </a:rPr>
              <a:t>ФУНКЦИОНАЛЬНАЯ ГРАМОТНОСТЬ </a:t>
            </a:r>
            <a:r>
              <a:rPr lang="ru-RU" sz="2400" dirty="0"/>
              <a:t>– ОВЛАДЕНИЕ КЛЮЧЕВЫМИ КОМПЕТЕНЦИЯМИ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6635772" y="2905281"/>
            <a:ext cx="375640" cy="639715"/>
          </a:xfrm>
          <a:prstGeom prst="straightConnector1">
            <a:avLst/>
          </a:prstGeom>
          <a:solidFill>
            <a:srgbClr val="AE2C25"/>
          </a:solidFill>
          <a:ln w="12700">
            <a:solidFill>
              <a:srgbClr val="2D3494"/>
            </a:solidFill>
            <a:miter lim="800000"/>
            <a:headEnd type="none" w="med" len="med"/>
            <a:tailEnd type="triangle"/>
          </a:ln>
        </p:spPr>
      </p:cxnSp>
      <p:cxnSp>
        <p:nvCxnSpPr>
          <p:cNvPr id="23" name="Прямая со стрелкой 22"/>
          <p:cNvCxnSpPr/>
          <p:nvPr/>
        </p:nvCxnSpPr>
        <p:spPr>
          <a:xfrm flipH="1" flipV="1">
            <a:off x="4165949" y="2942317"/>
            <a:ext cx="329939" cy="621196"/>
          </a:xfrm>
          <a:prstGeom prst="straightConnector1">
            <a:avLst/>
          </a:prstGeom>
          <a:solidFill>
            <a:srgbClr val="AE2C25"/>
          </a:solidFill>
          <a:ln w="12700">
            <a:solidFill>
              <a:srgbClr val="2D3494"/>
            </a:solidFill>
            <a:miter lim="800000"/>
            <a:headEnd type="none" w="med" len="med"/>
            <a:tailEnd type="triangle"/>
          </a:ln>
        </p:spPr>
      </p:cxnSp>
      <p:cxnSp>
        <p:nvCxnSpPr>
          <p:cNvPr id="25" name="Прямая со стрелкой 24"/>
          <p:cNvCxnSpPr/>
          <p:nvPr/>
        </p:nvCxnSpPr>
        <p:spPr>
          <a:xfrm flipH="1">
            <a:off x="3986837" y="4210004"/>
            <a:ext cx="433633" cy="597666"/>
          </a:xfrm>
          <a:prstGeom prst="straightConnector1">
            <a:avLst/>
          </a:prstGeom>
          <a:solidFill>
            <a:srgbClr val="AE2C25"/>
          </a:solidFill>
          <a:ln w="12700">
            <a:solidFill>
              <a:srgbClr val="2D3494"/>
            </a:solidFill>
            <a:miter lim="800000"/>
            <a:headEnd type="none" w="med" len="med"/>
            <a:tailEnd type="triangle"/>
          </a:ln>
        </p:spPr>
      </p:cxnSp>
      <p:cxnSp>
        <p:nvCxnSpPr>
          <p:cNvPr id="28" name="Прямая со стрелкой 27"/>
          <p:cNvCxnSpPr/>
          <p:nvPr/>
        </p:nvCxnSpPr>
        <p:spPr>
          <a:xfrm>
            <a:off x="6719026" y="4084782"/>
            <a:ext cx="369231" cy="739193"/>
          </a:xfrm>
          <a:prstGeom prst="straightConnector1">
            <a:avLst/>
          </a:prstGeom>
          <a:solidFill>
            <a:srgbClr val="AE2C25"/>
          </a:solidFill>
          <a:ln w="12700">
            <a:solidFill>
              <a:srgbClr val="2D3494"/>
            </a:solidFill>
            <a:miter lim="800000"/>
            <a:headEnd type="none" w="med" len="med"/>
            <a:tailEnd type="triangle"/>
          </a:ln>
        </p:spPr>
      </p:cxnSp>
    </p:spTree>
    <p:extLst>
      <p:ext uri="{BB962C8B-B14F-4D97-AF65-F5344CB8AC3E}">
        <p14:creationId xmlns:p14="http://schemas.microsoft.com/office/powerpoint/2010/main" val="117821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334433" y="115888"/>
            <a:ext cx="11209867" cy="59102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dirty="0" smtClean="0"/>
              <a:t>Задание 10.</a:t>
            </a:r>
          </a:p>
          <a:p>
            <a:pPr marL="0" indent="0" algn="just">
              <a:buFont typeface="Arial" charset="0"/>
              <a:buNone/>
            </a:pPr>
            <a:r>
              <a:rPr lang="ru-RU" altLang="ru-RU" sz="2000" dirty="0" smtClean="0"/>
              <a:t>Расходы, связанные с эпидемией гриппа, складываются из расходов на вакцинацию населения, расходов на лечение и  расходов на оплату больничных листов. Варианты противодействия  эпидемии гриппа и соответствующих расходов указаны в таблицах. Известно, </a:t>
            </a:r>
            <a:r>
              <a:rPr lang="ru-RU" altLang="ru-RU" sz="2000" u="sng" dirty="0" smtClean="0"/>
              <a:t>что для 40%, заболевших требуется оплата больничных листов. </a:t>
            </a:r>
          </a:p>
          <a:p>
            <a:pPr marL="0" indent="0">
              <a:buFont typeface="Arial" charset="0"/>
              <a:buNone/>
            </a:pPr>
            <a:endParaRPr lang="ru-RU" altLang="ru-RU" dirty="0" smtClean="0"/>
          </a:p>
          <a:p>
            <a:pPr marL="0" indent="0">
              <a:buFont typeface="Arial" charset="0"/>
              <a:buNone/>
            </a:pPr>
            <a:endParaRPr lang="ru-RU" alt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31801" y="2349500"/>
          <a:ext cx="11135783" cy="152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15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11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127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5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Вариант борьбы с эпидемией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Норма вакцинации населения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Процент заболевших в эпидемию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5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Вакцинация 50% населения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9% населения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5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Вакцинация 70% населения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5% населения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5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Вакцинация 90% населения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4,5% населения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81" name="Прямоугольник 4"/>
          <p:cNvSpPr>
            <a:spLocks noChangeArrowheads="1"/>
          </p:cNvSpPr>
          <p:nvPr/>
        </p:nvSpPr>
        <p:spPr bwMode="auto">
          <a:xfrm>
            <a:off x="334434" y="4826001"/>
            <a:ext cx="1133051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 dirty="0"/>
              <a:t>Эпидемия</a:t>
            </a:r>
            <a:r>
              <a:rPr lang="ru-RU" altLang="ru-RU" sz="2400" b="1" dirty="0"/>
              <a:t> -</a:t>
            </a:r>
            <a:r>
              <a:rPr lang="ru-RU" altLang="ru-RU" sz="2400" dirty="0"/>
              <a:t> это массовое, прогрессирующее во времени и пространстве в пределах определенного региона распространение инфекционной болезни людей, значительно превышающее обычно регистрируемый на данной территории уровень заболеваемости</a:t>
            </a:r>
            <a:r>
              <a:rPr lang="ru-RU" altLang="ru-RU" sz="1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9490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14918" y="260350"/>
          <a:ext cx="8983134" cy="1808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910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920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Вид расходов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Стоимость в рублях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Вакцинация 10 человек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500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Лечение 1 больного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300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2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Оплата 1 больничного листа</a:t>
                      </a:r>
                      <a:endParaRPr lang="ru-RU" sz="2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1000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1435" marR="91435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499" name="Прямоугольник 4"/>
          <p:cNvSpPr>
            <a:spLocks noChangeArrowheads="1"/>
          </p:cNvSpPr>
          <p:nvPr/>
        </p:nvSpPr>
        <p:spPr bwMode="auto">
          <a:xfrm>
            <a:off x="201084" y="2060576"/>
            <a:ext cx="11664949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u="sng"/>
              <a:t>1 задание. </a:t>
            </a:r>
            <a:r>
              <a:rPr lang="ru-RU" altLang="ru-RU" sz="2000"/>
              <a:t>Рассмотрите три возможных варианта противодействия эпидемии в населённом пункте в 20 000 человек.  Для каждого варианта заполните таблицу, выполнив необходимые расчёты.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1085" y="3141663"/>
          <a:ext cx="11846983" cy="2041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58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0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25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161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3049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536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2981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2188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Вариант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Число привитых людей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Затраты на вакцинацию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Число заболевших людей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Затраты на лечение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Число людей, требующих больничный  лист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Затраты на больничные листы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42" name="Прямоугольник 6"/>
          <p:cNvSpPr>
            <a:spLocks noChangeArrowheads="1"/>
          </p:cNvSpPr>
          <p:nvPr/>
        </p:nvSpPr>
        <p:spPr bwMode="auto">
          <a:xfrm>
            <a:off x="239185" y="5589588"/>
            <a:ext cx="116268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u="sng"/>
              <a:t>2 задание. </a:t>
            </a:r>
            <a:r>
              <a:rPr lang="ru-RU" altLang="ru-RU" sz="2000"/>
              <a:t>Найдите возможные расходы на преодоление последствий эпидемии гриппа в  этом населенном пункте в каждом варианте. Назовите вариант с наименьшими затратами</a:t>
            </a:r>
            <a:r>
              <a:rPr lang="ru-RU" altLang="ru-RU" sz="1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52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Примеры прикладных задач по математике (№ 17)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11 класс (ЕГЭ профильная математика)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Семья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Ивановых ежемесячно вносит плату за коммунальные услуги, телефон и электричество. Если бы коммунальные услуги подорожали на 50%, то общая сумма платежа увеличилась бы на 35%. Если бы электричество подорожало на 50%, то общая сумма платежа увеличилась бы на 10%. Какой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процент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от общей суммы платежа приходится на телефон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?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latin typeface="times new roman"/>
              </a:rPr>
              <a:t>Анатолий решил взять кредит в банке 331000 рублей на 3 месяца под 10% в месяц. Существуют две схемы выплаты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кредита. По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первой схеме банк в конце каждого месяца начисляет проценты на оставшуюся сумму долга (то есть увеличивает долг на 10%), затем Анатолий переводит в банк фиксированную сумму и в результате выплачивает весь долг тремя равными платежами (</a:t>
            </a:r>
            <a:r>
              <a:rPr lang="ru-RU" sz="1800" u="sng" dirty="0" err="1">
                <a:solidFill>
                  <a:srgbClr val="000000"/>
                </a:solidFill>
                <a:latin typeface="times new roman"/>
              </a:rPr>
              <a:t>аннуитетные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800" u="sng" dirty="0">
                <a:solidFill>
                  <a:srgbClr val="000000"/>
                </a:solidFill>
                <a:latin typeface="times new roman"/>
              </a:rPr>
              <a:t>платежи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). По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второй схеме тоже сумма долга в конце каждого месяца увеличивается на 10%, а затем уменьшается на сумму, уплаченную Анатолием. Суммы, выплачиваемые в конце каждого месяца, подбираются так, чтобы в результате сумма долга каждый месяц уменьшалась равномерно, то есть на одну и ту же величину (</a:t>
            </a:r>
            <a:r>
              <a:rPr lang="ru-RU" sz="1800" u="sng" dirty="0">
                <a:solidFill>
                  <a:srgbClr val="000000"/>
                </a:solidFill>
                <a:latin typeface="times new roman"/>
              </a:rPr>
              <a:t>дифференцированные платежи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). Какую схему выгоднее выбрать Анатолию? Сколько рублей будет составлять эта выгода?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162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8924"/>
            <a:ext cx="10515600" cy="7385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Примеры прикладных задач. 10 класс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23" y="1184030"/>
            <a:ext cx="5533292" cy="506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908" y="1172308"/>
            <a:ext cx="5298830" cy="4841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2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6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Примеры прикладных задач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6138" y="1242646"/>
            <a:ext cx="10515600" cy="5332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ВПР 5  класс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От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деревянного бруска размером 20 см × 40 см × 130 см отпилили несколько дощечек размером 3 см × 20 см × 40 см. После этого остался брусок объёмом менее 1000 см</a:t>
            </a:r>
            <a:r>
              <a:rPr lang="ru-RU" sz="1800" baseline="30000" dirty="0">
                <a:solidFill>
                  <a:srgbClr val="000000"/>
                </a:solidFill>
                <a:latin typeface="times new roman"/>
              </a:rPr>
              <a:t>3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. Сколько дощечек отпилили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?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ВПР 6 класс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На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рисунке изображены две карты.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Длина большей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составляет 0,8 м,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а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ее ширина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0,5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м. Определите примерную площадь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меньшей карты 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в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метрах квадратных (с точностью до десятых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</a:rPr>
              <a:t>).</a:t>
            </a:r>
          </a:p>
          <a:p>
            <a:pPr marL="0" indent="0" algn="just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ВПР 7 класс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0000"/>
                </a:solidFill>
                <a:latin typeface="times new roman"/>
              </a:rPr>
              <a:t>Цены на крабов сначала понизились на 20%, а затем повысились на 25%. Сколько изначально стоили крабы, если после повышения цен они стояли 150 </a:t>
            </a:r>
            <a:r>
              <a:rPr lang="ru-RU" sz="1800" dirty="0" err="1">
                <a:solidFill>
                  <a:srgbClr val="000000"/>
                </a:solidFill>
                <a:latin typeface="times new roman"/>
              </a:rPr>
              <a:t>руб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?</a:t>
            </a:r>
            <a:endParaRPr lang="ru-RU" sz="1800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ВПР 8 класс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times new roman"/>
              </a:rPr>
              <a:t>Свежие фрукты содержат 93% воды, а высушенные — 16%. Сколько сухих фруктов получится из 252 кг свежих фруктов? Ответ дайте в кг.</a:t>
            </a:r>
            <a:endParaRPr lang="ru-RU" sz="1800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ru-RU" sz="24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4339" name="Picture 3" descr="C:\Users\м.видео\Desktop\get_f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962" y="2370255"/>
            <a:ext cx="410527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8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961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ОГЭ 9 класс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25536"/>
              </p:ext>
            </p:extLst>
          </p:nvPr>
        </p:nvGraphicFramePr>
        <p:xfrm>
          <a:off x="785447" y="2790091"/>
          <a:ext cx="10568352" cy="3036278"/>
        </p:xfrm>
        <a:graphic>
          <a:graphicData uri="http://schemas.openxmlformats.org/drawingml/2006/table">
            <a:tbl>
              <a:tblPr/>
              <a:tblGrid>
                <a:gridCol w="3522784"/>
                <a:gridCol w="3522784"/>
                <a:gridCol w="3522784"/>
              </a:tblGrid>
              <a:tr h="722923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</a:rPr>
                        <a:t>Количество поездок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</a:rPr>
                        <a:t>Стоимость карточки</a:t>
                      </a:r>
                      <a:br>
                        <a:rPr lang="ru-RU" sz="1000" b="1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</a:rPr>
                        <a:t>(руб.)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</a:rPr>
                        <a:t>Дополнительные условия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46267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15%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7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10%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7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школьникам скидка 10%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7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67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 ограничено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85447" y="883089"/>
            <a:ext cx="10574214" cy="243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4436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3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Школьник Пётр в среднем в месяц совершает 45 поездок в метро. Для оплаты поездок можно покупать различные карточки.</a:t>
            </a:r>
          </a:p>
          <a:p>
            <a:pPr marL="0" marR="0" lvl="0" indent="223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Стоимость одной поездки для разных видов карточек различна. По истечении месяца Пётр уедет из города и неиспользованные карточки обнуляются. </a:t>
            </a:r>
          </a:p>
          <a:p>
            <a:pPr marL="0" marR="0" lvl="0" indent="223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 сколько рублей обойдётся самый дешёвый вариант?</a:t>
            </a: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3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м.видео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24" y="117231"/>
            <a:ext cx="10316308" cy="67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7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3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" y="1590"/>
                        <a:ext cx="1588" cy="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>
          <a:xfrm>
            <a:off x="1" y="0"/>
            <a:ext cx="158751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ru-RU" sz="2400" b="1" dirty="0" err="1" smtClean="0">
              <a:solidFill>
                <a:prstClr val="white"/>
              </a:solidFill>
              <a:sym typeface="Calibri" panose="020F050202020403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73095" y="3638168"/>
            <a:ext cx="299720" cy="2207986"/>
          </a:xfrm>
          <a:custGeom>
            <a:avLst/>
            <a:gdLst/>
            <a:ahLst/>
            <a:cxnLst/>
            <a:rect l="l" t="t" r="r" b="b"/>
            <a:pathLst>
              <a:path w="299720" h="2567940">
                <a:moveTo>
                  <a:pt x="0" y="0"/>
                </a:moveTo>
                <a:lnTo>
                  <a:pt x="149733" y="0"/>
                </a:lnTo>
                <a:lnTo>
                  <a:pt x="149733" y="2567660"/>
                </a:lnTo>
                <a:lnTo>
                  <a:pt x="299466" y="2567660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73095" y="3440205"/>
            <a:ext cx="299720" cy="1997075"/>
          </a:xfrm>
          <a:custGeom>
            <a:avLst/>
            <a:gdLst/>
            <a:ahLst/>
            <a:cxnLst/>
            <a:rect l="l" t="t" r="r" b="b"/>
            <a:pathLst>
              <a:path w="299720" h="1997075">
                <a:moveTo>
                  <a:pt x="0" y="0"/>
                </a:moveTo>
                <a:lnTo>
                  <a:pt x="149733" y="0"/>
                </a:lnTo>
                <a:lnTo>
                  <a:pt x="149733" y="1997062"/>
                </a:lnTo>
                <a:lnTo>
                  <a:pt x="299466" y="1997062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73095" y="3638175"/>
            <a:ext cx="299720" cy="1226841"/>
          </a:xfrm>
          <a:custGeom>
            <a:avLst/>
            <a:gdLst/>
            <a:ahLst/>
            <a:cxnLst/>
            <a:rect l="l" t="t" r="r" b="b"/>
            <a:pathLst>
              <a:path w="299720" h="1426845">
                <a:moveTo>
                  <a:pt x="0" y="0"/>
                </a:moveTo>
                <a:lnTo>
                  <a:pt x="149733" y="0"/>
                </a:lnTo>
                <a:lnTo>
                  <a:pt x="149733" y="1426463"/>
                </a:lnTo>
                <a:lnTo>
                  <a:pt x="299466" y="1426463"/>
                </a:lnTo>
              </a:path>
            </a:pathLst>
          </a:custGeom>
          <a:ln w="12699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73095" y="3449630"/>
            <a:ext cx="299720" cy="855980"/>
          </a:xfrm>
          <a:custGeom>
            <a:avLst/>
            <a:gdLst/>
            <a:ahLst/>
            <a:cxnLst/>
            <a:rect l="l" t="t" r="r" b="b"/>
            <a:pathLst>
              <a:path w="299720" h="855979">
                <a:moveTo>
                  <a:pt x="0" y="0"/>
                </a:moveTo>
                <a:lnTo>
                  <a:pt x="149733" y="0"/>
                </a:lnTo>
                <a:lnTo>
                  <a:pt x="149733" y="855852"/>
                </a:lnTo>
                <a:lnTo>
                  <a:pt x="299466" y="855852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73095" y="3638169"/>
            <a:ext cx="299720" cy="285750"/>
          </a:xfrm>
          <a:custGeom>
            <a:avLst/>
            <a:gdLst/>
            <a:ahLst/>
            <a:cxnLst/>
            <a:rect l="l" t="t" r="r" b="b"/>
            <a:pathLst>
              <a:path w="299720" h="285750">
                <a:moveTo>
                  <a:pt x="0" y="0"/>
                </a:moveTo>
                <a:lnTo>
                  <a:pt x="149733" y="0"/>
                </a:lnTo>
                <a:lnTo>
                  <a:pt x="149733" y="285241"/>
                </a:lnTo>
                <a:lnTo>
                  <a:pt x="299466" y="285241"/>
                </a:lnTo>
              </a:path>
            </a:pathLst>
          </a:custGeom>
          <a:ln w="12699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73095" y="3267957"/>
            <a:ext cx="299720" cy="285750"/>
          </a:xfrm>
          <a:custGeom>
            <a:avLst/>
            <a:gdLst/>
            <a:ahLst/>
            <a:cxnLst/>
            <a:rect l="l" t="t" r="r" b="b"/>
            <a:pathLst>
              <a:path w="299720" h="285750">
                <a:moveTo>
                  <a:pt x="0" y="285369"/>
                </a:moveTo>
                <a:lnTo>
                  <a:pt x="149733" y="285369"/>
                </a:lnTo>
                <a:lnTo>
                  <a:pt x="149733" y="0"/>
                </a:lnTo>
                <a:lnTo>
                  <a:pt x="299466" y="0"/>
                </a:lnTo>
              </a:path>
            </a:pathLst>
          </a:custGeom>
          <a:ln w="12699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673095" y="2782189"/>
            <a:ext cx="299720" cy="855980"/>
          </a:xfrm>
          <a:custGeom>
            <a:avLst/>
            <a:gdLst/>
            <a:ahLst/>
            <a:cxnLst/>
            <a:rect l="l" t="t" r="r" b="b"/>
            <a:pathLst>
              <a:path w="299720" h="855979">
                <a:moveTo>
                  <a:pt x="0" y="855980"/>
                </a:moveTo>
                <a:lnTo>
                  <a:pt x="149733" y="855980"/>
                </a:lnTo>
                <a:lnTo>
                  <a:pt x="149733" y="0"/>
                </a:lnTo>
                <a:lnTo>
                  <a:pt x="299466" y="0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673095" y="2155148"/>
            <a:ext cx="299720" cy="1426845"/>
          </a:xfrm>
          <a:custGeom>
            <a:avLst/>
            <a:gdLst/>
            <a:ahLst/>
            <a:cxnLst/>
            <a:rect l="l" t="t" r="r" b="b"/>
            <a:pathLst>
              <a:path w="299720" h="1426845">
                <a:moveTo>
                  <a:pt x="0" y="1426464"/>
                </a:moveTo>
                <a:lnTo>
                  <a:pt x="149733" y="1426464"/>
                </a:lnTo>
                <a:lnTo>
                  <a:pt x="149733" y="0"/>
                </a:lnTo>
                <a:lnTo>
                  <a:pt x="299466" y="0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73095" y="1641096"/>
            <a:ext cx="299720" cy="1997075"/>
          </a:xfrm>
          <a:custGeom>
            <a:avLst/>
            <a:gdLst/>
            <a:ahLst/>
            <a:cxnLst/>
            <a:rect l="l" t="t" r="r" b="b"/>
            <a:pathLst>
              <a:path w="299720" h="1997075">
                <a:moveTo>
                  <a:pt x="0" y="1997074"/>
                </a:moveTo>
                <a:lnTo>
                  <a:pt x="149733" y="1997074"/>
                </a:lnTo>
                <a:lnTo>
                  <a:pt x="149733" y="0"/>
                </a:lnTo>
                <a:lnTo>
                  <a:pt x="299466" y="0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73095" y="1098764"/>
            <a:ext cx="299720" cy="2207986"/>
          </a:xfrm>
          <a:custGeom>
            <a:avLst/>
            <a:gdLst/>
            <a:ahLst/>
            <a:cxnLst/>
            <a:rect l="l" t="t" r="r" b="b"/>
            <a:pathLst>
              <a:path w="299720" h="2567940">
                <a:moveTo>
                  <a:pt x="0" y="2567685"/>
                </a:moveTo>
                <a:lnTo>
                  <a:pt x="149733" y="2567685"/>
                </a:lnTo>
                <a:lnTo>
                  <a:pt x="149733" y="0"/>
                </a:lnTo>
                <a:lnTo>
                  <a:pt x="299466" y="0"/>
                </a:lnTo>
              </a:path>
            </a:pathLst>
          </a:custGeom>
          <a:ln w="12700">
            <a:solidFill>
              <a:srgbClr val="343B1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23833" y="3084679"/>
            <a:ext cx="3749519" cy="743152"/>
          </a:xfrm>
          <a:prstGeom prst="rect">
            <a:avLst/>
          </a:prstGeom>
          <a:solidFill>
            <a:srgbClr val="2D3494"/>
          </a:solidFill>
          <a:ln w="12700">
            <a:solidFill>
              <a:srgbClr val="5C738E"/>
            </a:solidFill>
          </a:ln>
        </p:spPr>
        <p:txBody>
          <a:bodyPr vert="horz" wrap="square" lIns="0" tIns="4445" rIns="0" bIns="0" rtlCol="0" anchor="ctr">
            <a:spAutoFit/>
          </a:bodyPr>
          <a:lstStyle/>
          <a:p>
            <a:pPr marL="895350" marR="243204" indent="-339725"/>
            <a:r>
              <a:rPr sz="2400" b="1" spc="-70" dirty="0" smtClean="0">
                <a:solidFill>
                  <a:srgbClr val="FFFFFF"/>
                </a:solidFill>
                <a:cs typeface="Calibri"/>
              </a:rPr>
              <a:t>Ф</a:t>
            </a:r>
            <a:r>
              <a:rPr sz="2400" b="1" spc="-5" dirty="0" smtClean="0">
                <a:solidFill>
                  <a:srgbClr val="FFFFFF"/>
                </a:solidFill>
                <a:cs typeface="Calibri"/>
              </a:rPr>
              <a:t>У</a:t>
            </a:r>
            <a:r>
              <a:rPr sz="2400" b="1" spc="-10" dirty="0" smtClean="0">
                <a:solidFill>
                  <a:srgbClr val="FFFFFF"/>
                </a:solidFill>
                <a:cs typeface="Calibri"/>
              </a:rPr>
              <a:t>Н</a:t>
            </a:r>
            <a:r>
              <a:rPr sz="2400" b="1" dirty="0" smtClean="0">
                <a:solidFill>
                  <a:srgbClr val="FFFFFF"/>
                </a:solidFill>
                <a:cs typeface="Calibri"/>
              </a:rPr>
              <a:t>К</a:t>
            </a:r>
            <a:r>
              <a:rPr sz="2400" b="1" spc="5" dirty="0" smtClean="0">
                <a:solidFill>
                  <a:srgbClr val="FFFFFF"/>
                </a:solidFill>
                <a:cs typeface="Calibri"/>
              </a:rPr>
              <a:t>Ц</a:t>
            </a:r>
            <a:r>
              <a:rPr sz="2400" b="1" dirty="0" smtClean="0">
                <a:solidFill>
                  <a:srgbClr val="FFFFFF"/>
                </a:solidFill>
                <a:cs typeface="Calibri"/>
              </a:rPr>
              <a:t>И</a:t>
            </a:r>
            <a:r>
              <a:rPr sz="2400" b="1" spc="-10" dirty="0" smtClean="0">
                <a:solidFill>
                  <a:srgbClr val="FFFFFF"/>
                </a:solidFill>
                <a:cs typeface="Calibri"/>
              </a:rPr>
              <a:t>О</a:t>
            </a:r>
            <a:r>
              <a:rPr sz="2400" b="1" dirty="0" smtClean="0">
                <a:solidFill>
                  <a:srgbClr val="FFFFFF"/>
                </a:solidFill>
                <a:cs typeface="Calibri"/>
              </a:rPr>
              <a:t>НАЛЬНАЯ </a:t>
            </a:r>
            <a:r>
              <a:rPr sz="2400" b="1" spc="-25" dirty="0" smtClean="0">
                <a:solidFill>
                  <a:srgbClr val="FFFFFF"/>
                </a:solidFill>
                <a:cs typeface="Calibri"/>
              </a:rPr>
              <a:t>ГРАМОТНОСТЬ</a:t>
            </a:r>
            <a:endParaRPr sz="2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72563" y="915377"/>
            <a:ext cx="5686425" cy="377026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7620" rIns="0" bIns="0" rtlCol="0">
            <a:spAutoFit/>
          </a:bodyPr>
          <a:lstStyle/>
          <a:p>
            <a:pPr marL="144145">
              <a:spcBef>
                <a:spcPts val="60"/>
              </a:spcBef>
            </a:pPr>
            <a:r>
              <a:rPr sz="2400" spc="-1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Читательская</a:t>
            </a:r>
            <a:r>
              <a:rPr sz="240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 dirty="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72563" y="1451376"/>
            <a:ext cx="5686425" cy="377026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7620" rIns="0" bIns="0" rtlCol="0">
            <a:spAutoFit/>
          </a:bodyPr>
          <a:lstStyle/>
          <a:p>
            <a:pPr marL="144145">
              <a:spcBef>
                <a:spcPts val="60"/>
              </a:spcBef>
            </a:pPr>
            <a:r>
              <a:rPr sz="2400" spc="-1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Математическая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грамотность</a:t>
            </a:r>
            <a:endParaRPr sz="2400" dirty="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72563" y="1987371"/>
            <a:ext cx="5686425" cy="377026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7620" rIns="0" bIns="0" rtlCol="0">
            <a:spAutoFit/>
          </a:bodyPr>
          <a:lstStyle/>
          <a:p>
            <a:pPr marL="144145">
              <a:spcBef>
                <a:spcPts val="60"/>
              </a:spcBef>
            </a:pPr>
            <a:r>
              <a:rPr sz="2400" spc="-10" smtClean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Естественнонаучная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 dirty="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72563" y="2523368"/>
            <a:ext cx="5686425" cy="377026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7620" rIns="0" bIns="0" rtlCol="0">
            <a:spAutoFit/>
          </a:bodyPr>
          <a:lstStyle/>
          <a:p>
            <a:pPr marL="144145">
              <a:spcBef>
                <a:spcPts val="60"/>
              </a:spcBef>
            </a:pPr>
            <a:r>
              <a:rPr sz="2400" spc="-1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Компьютерная</a:t>
            </a:r>
            <a:r>
              <a:rPr sz="2400" spc="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 dirty="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72563" y="3059365"/>
            <a:ext cx="5686425" cy="377026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7620" rIns="0" bIns="0" rtlCol="0">
            <a:spAutoFit/>
          </a:bodyPr>
          <a:lstStyle/>
          <a:p>
            <a:pPr marL="144145">
              <a:spcBef>
                <a:spcPts val="60"/>
              </a:spcBef>
            </a:pP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Юридическая</a:t>
            </a:r>
            <a:r>
              <a:rPr sz="2400" spc="-1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72563" y="3595367"/>
            <a:ext cx="5686425" cy="377667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8255" rIns="0" bIns="0" rtlCol="0">
            <a:spAutoFit/>
          </a:bodyPr>
          <a:lstStyle/>
          <a:p>
            <a:pPr marL="144145">
              <a:spcBef>
                <a:spcPts val="65"/>
              </a:spcBef>
            </a:pPr>
            <a:r>
              <a:rPr sz="2400" spc="-1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Экономическая</a:t>
            </a:r>
            <a:r>
              <a:rPr sz="2400" spc="-1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72563" y="4132006"/>
            <a:ext cx="5686425" cy="377667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8255" rIns="0" bIns="0" rtlCol="0">
            <a:spAutoFit/>
          </a:bodyPr>
          <a:lstStyle/>
          <a:p>
            <a:pPr marL="144145">
              <a:spcBef>
                <a:spcPts val="65"/>
              </a:spcBef>
            </a:pPr>
            <a:r>
              <a:rPr sz="2400" spc="-1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Экологическая</a:t>
            </a:r>
            <a:r>
              <a:rPr sz="2400" spc="-3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72563" y="4668644"/>
            <a:ext cx="5686425" cy="377667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8255" rIns="0" bIns="0" rtlCol="0">
            <a:spAutoFit/>
          </a:bodyPr>
          <a:lstStyle/>
          <a:p>
            <a:pPr marL="144145">
              <a:spcBef>
                <a:spcPts val="65"/>
              </a:spcBef>
            </a:pPr>
            <a:r>
              <a:rPr sz="2400" spc="-2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 </a:t>
            </a:r>
            <a:r>
              <a:rPr sz="240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в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вопросах</a:t>
            </a:r>
            <a:r>
              <a:rPr sz="240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spc="-1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здоровья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72563" y="5205278"/>
            <a:ext cx="5686425" cy="377667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8255" rIns="0" bIns="0" rtlCol="0">
            <a:spAutoFit/>
          </a:bodyPr>
          <a:lstStyle/>
          <a:p>
            <a:pPr marL="144145">
              <a:spcBef>
                <a:spcPts val="65"/>
              </a:spcBef>
            </a:pPr>
            <a:r>
              <a:rPr sz="2400" spc="-2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Грамотность </a:t>
            </a:r>
            <a:r>
              <a:rPr sz="240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в </a:t>
            </a: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вопросах семейной</a:t>
            </a:r>
            <a:r>
              <a:rPr sz="2400" spc="1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 </a:t>
            </a:r>
            <a:r>
              <a:rPr sz="2400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жизни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72563" y="5741918"/>
            <a:ext cx="5686425" cy="377667"/>
          </a:xfrm>
          <a:prstGeom prst="rect">
            <a:avLst/>
          </a:prstGeom>
          <a:solidFill>
            <a:schemeClr val="accent1">
              <a:lumMod val="20000"/>
              <a:lumOff val="80000"/>
              <a:alpha val="49804"/>
            </a:schemeClr>
          </a:solidFill>
        </p:spPr>
        <p:txBody>
          <a:bodyPr vert="horz" wrap="square" lIns="0" tIns="8255" rIns="0" bIns="0" rtlCol="0">
            <a:spAutoFit/>
          </a:bodyPr>
          <a:lstStyle/>
          <a:p>
            <a:pPr marL="144145">
              <a:spcBef>
                <a:spcPts val="65"/>
              </a:spcBef>
            </a:pPr>
            <a:r>
              <a:rPr sz="2400" spc="-5" dirty="0">
                <a:solidFill>
                  <a:prstClr val="black">
                    <a:lumMod val="90000"/>
                    <a:lumOff val="10000"/>
                  </a:prstClr>
                </a:solidFill>
                <a:cs typeface="Calibri"/>
              </a:rPr>
              <a:t>…..</a:t>
            </a:r>
            <a:endParaRPr sz="2400">
              <a:solidFill>
                <a:prstClr val="black">
                  <a:lumMod val="90000"/>
                  <a:lumOff val="10000"/>
                </a:prstClr>
              </a:solidFill>
              <a:cs typeface="Calibri"/>
            </a:endParaRPr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ИНДИКАТОРЫ ФУНКЦИОНАЛЬНОЙ ГРАМОТНОСТИ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CFA055-E8F5-DD40-8908-C3CC2860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Функциональная математическая грамотность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62216D2-1B60-2B44-A5CA-FC405D56A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Способность человека: </a:t>
            </a:r>
          </a:p>
          <a:p>
            <a:r>
              <a:rPr lang="ru-RU" sz="3600" dirty="0"/>
              <a:t>определять и понимать роль математики в мире, в котором он живет, </a:t>
            </a:r>
          </a:p>
          <a:p>
            <a:r>
              <a:rPr lang="ru-RU" sz="3600" dirty="0"/>
              <a:t>высказывать хорошо обоснованные математические суждения </a:t>
            </a:r>
          </a:p>
          <a:p>
            <a:r>
              <a:rPr lang="ru-RU" sz="3600" dirty="0"/>
              <a:t>использовать математику так, чтобы удовлетворять в настоящем и в будущем потребности, созидательному и мыслящему гражданину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257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2BDDE4-53F1-5D4D-850D-199F59384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Что значит математическая грамотность?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69143B-6571-1D43-B2E0-B143AD896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747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Это способность учащихся: </a:t>
            </a:r>
          </a:p>
          <a:p>
            <a:r>
              <a:rPr lang="ru-RU" sz="3200" b="1" dirty="0"/>
              <a:t>распознавать проблемы</a:t>
            </a:r>
            <a:r>
              <a:rPr lang="ru-RU" sz="3200" dirty="0"/>
              <a:t>, возникающие в </a:t>
            </a:r>
            <a:r>
              <a:rPr lang="ru-RU" sz="3200" dirty="0" err="1"/>
              <a:t>окружающеи</a:t>
            </a:r>
            <a:r>
              <a:rPr lang="ru-RU" sz="3200" dirty="0"/>
              <a:t>̆ </a:t>
            </a:r>
            <a:r>
              <a:rPr lang="ru-RU" sz="3200" dirty="0" err="1"/>
              <a:t>действительности</a:t>
            </a:r>
            <a:r>
              <a:rPr lang="ru-RU" sz="3200" dirty="0"/>
              <a:t> и которые можно решить средствами математики; </a:t>
            </a:r>
          </a:p>
          <a:p>
            <a:r>
              <a:rPr lang="ru-RU" sz="3200" b="1" dirty="0"/>
              <a:t>формулировать </a:t>
            </a:r>
            <a:r>
              <a:rPr lang="ru-RU" sz="3200" dirty="0"/>
              <a:t>эти</a:t>
            </a:r>
            <a:r>
              <a:rPr lang="ru-RU" sz="3200" b="1" dirty="0"/>
              <a:t> проблемы</a:t>
            </a:r>
            <a:r>
              <a:rPr lang="ru-RU" sz="3200" dirty="0"/>
              <a:t> на языке математики;</a:t>
            </a:r>
          </a:p>
          <a:p>
            <a:r>
              <a:rPr lang="ru-RU" sz="3200" b="1" dirty="0"/>
              <a:t>решать </a:t>
            </a:r>
            <a:r>
              <a:rPr lang="ru-RU" sz="3200" dirty="0"/>
              <a:t>эти</a:t>
            </a:r>
            <a:r>
              <a:rPr lang="ru-RU" sz="3200" b="1" dirty="0"/>
              <a:t> проблемы</a:t>
            </a:r>
            <a:r>
              <a:rPr lang="ru-RU" sz="3200" dirty="0"/>
              <a:t>, используя математические факты и методы;</a:t>
            </a:r>
          </a:p>
          <a:p>
            <a:r>
              <a:rPr lang="ru-RU" sz="3200" b="1" dirty="0"/>
              <a:t>анализировать</a:t>
            </a:r>
            <a:r>
              <a:rPr lang="ru-RU" sz="3200" dirty="0"/>
              <a:t> использованные методы решения; </a:t>
            </a:r>
          </a:p>
          <a:p>
            <a:r>
              <a:rPr lang="ru-RU" sz="3200" b="1" dirty="0"/>
              <a:t>интерпретировать</a:t>
            </a:r>
            <a:r>
              <a:rPr lang="ru-RU" sz="3200" dirty="0"/>
              <a:t> полученные результаты с учетом </a:t>
            </a:r>
            <a:r>
              <a:rPr lang="ru-RU" sz="3200" dirty="0" err="1"/>
              <a:t>поставленнои</a:t>
            </a:r>
            <a:r>
              <a:rPr lang="ru-RU" sz="3200" dirty="0"/>
              <a:t>̆ проблемы; </a:t>
            </a:r>
          </a:p>
          <a:p>
            <a:r>
              <a:rPr lang="ru-RU" sz="3200" b="1" dirty="0"/>
              <a:t>формулировать</a:t>
            </a:r>
            <a:r>
              <a:rPr lang="ru-RU" sz="3200" dirty="0"/>
              <a:t> и записывать результаты решения.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506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C1BFC5-6314-FA43-9EDC-15B1E6F7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Модель математической̆ грамотности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46D4BECA-5002-3244-9203-601B4BCB77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050" y="1343818"/>
            <a:ext cx="8587900" cy="4833145"/>
          </a:xfrm>
        </p:spPr>
      </p:pic>
    </p:spTree>
    <p:extLst>
      <p:ext uri="{BB962C8B-B14F-4D97-AF65-F5344CB8AC3E}">
        <p14:creationId xmlns:p14="http://schemas.microsoft.com/office/powerpoint/2010/main" val="5882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937963" y="6579991"/>
            <a:ext cx="4114800" cy="365125"/>
          </a:xfrm>
        </p:spPr>
        <p:txBody>
          <a:bodyPr/>
          <a:lstStyle/>
          <a:p>
            <a:r>
              <a:rPr lang="ru-RU" dirty="0" smtClean="0"/>
              <a:t>© АО «Издательство «Просвещение», 2019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81100" y="237077"/>
            <a:ext cx="975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МЕЖДУНАРОДНАЯ ОЦЕНКА КАЧЕСТВА ОБРАЗОВАНИЯ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28"/>
          <p:cNvSpPr txBox="1">
            <a:spLocks noChangeArrowheads="1"/>
          </p:cNvSpPr>
          <p:nvPr/>
        </p:nvSpPr>
        <p:spPr bwMode="auto">
          <a:xfrm>
            <a:off x="357158" y="898131"/>
            <a:ext cx="115775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ru-RU" sz="2800" b="1" dirty="0" smtClean="0">
                <a:solidFill>
                  <a:srgbClr val="002060"/>
                </a:solidFill>
              </a:rPr>
              <a:t>Российские школьники </a:t>
            </a:r>
            <a:r>
              <a:rPr lang="ru-RU" altLang="ru-RU" sz="2800" b="1" dirty="0">
                <a:solidFill>
                  <a:srgbClr val="002060"/>
                </a:solidFill>
              </a:rPr>
              <a:t>обладают значительным объемом знаний,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но не </a:t>
            </a:r>
            <a:r>
              <a:rPr lang="ru-RU" altLang="ru-RU" sz="2800" b="1" dirty="0">
                <a:solidFill>
                  <a:srgbClr val="002060"/>
                </a:solidFill>
              </a:rPr>
              <a:t>умеют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грамотно пользоваться </a:t>
            </a:r>
            <a:r>
              <a:rPr lang="ru-RU" altLang="ru-RU" sz="2800" b="1" dirty="0">
                <a:solidFill>
                  <a:srgbClr val="002060"/>
                </a:solidFill>
              </a:rPr>
              <a:t>этими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знаниями  </a:t>
            </a:r>
            <a:endParaRPr lang="ru-RU" alt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4995" y="1835891"/>
            <a:ext cx="1086073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российских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учащихся в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исследованиях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PIRLS, TIMSS,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PISA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2015-2016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годы)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458" y="6343747"/>
            <a:ext cx="8077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Здесь и далее использованы результаты РФ в международных сравнительных исследованиях, рук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Г.С. Ковалёва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b="1" smtClean="0">
                <a:solidFill>
                  <a:srgbClr val="002060"/>
                </a:solidFill>
              </a:rPr>
              <a:pPr/>
              <a:t>7</a:t>
            </a:fld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447621" y="2149827"/>
            <a:ext cx="9468028" cy="4194685"/>
            <a:chOff x="1546789" y="2279867"/>
            <a:chExt cx="9468028" cy="4194685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46789" y="2302201"/>
              <a:ext cx="9468028" cy="417235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042444" y="2521010"/>
              <a:ext cx="3830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32614" y="2820113"/>
              <a:ext cx="3830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02633" y="3349952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23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49951" y="2714222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39999" y="3491890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15117" y="2464533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2435" y="2714222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13857" y="3470123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57144" y="3189445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34240" y="2279867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23359" y="3324316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26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437637" y="3131107"/>
              <a:ext cx="4473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9467849" y="3315773"/>
              <a:ext cx="1447800" cy="714038"/>
              <a:chOff x="9467849" y="3315773"/>
              <a:chExt cx="1447800" cy="714038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832363" y="3660479"/>
                <a:ext cx="44731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</a:t>
                </a:r>
                <a:endParaRPr lang="ru-RU" sz="16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67849" y="3315773"/>
                <a:ext cx="1204913" cy="143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68338" y="3573065"/>
                <a:ext cx="1447311" cy="134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4" name="Овал 23"/>
          <p:cNvSpPr/>
          <p:nvPr/>
        </p:nvSpPr>
        <p:spPr>
          <a:xfrm>
            <a:off x="2803465" y="3244071"/>
            <a:ext cx="447318" cy="30244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14689" y="3378675"/>
            <a:ext cx="447318" cy="30244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324191" y="3227994"/>
            <a:ext cx="447318" cy="30244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1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81100" y="189452"/>
            <a:ext cx="975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atin typeface="Arial" panose="020B0604020202020204" pitchFamily="34" charset="0"/>
                <a:cs typeface="Arial" panose="020B0604020202020204" pitchFamily="34" charset="0"/>
              </a:rPr>
              <a:t>Общероссийская оценка по модели </a:t>
            </a:r>
            <a:r>
              <a:rPr lang="ru-RU" sz="24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PISA</a:t>
            </a:r>
            <a:endParaRPr lang="ru-RU" sz="2400" cap="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b="1" smtClean="0">
                <a:solidFill>
                  <a:srgbClr val="002060"/>
                </a:solidFill>
              </a:rPr>
              <a:pPr/>
              <a:t>8</a:t>
            </a:fld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758" y="6474552"/>
            <a:ext cx="8077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 материалам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ФЕДЕРАЛЬНОЙ СЛУЖБЫ ПО НАДЗОРУ В СФЕРЕ ОБРАЗОВАНИЯ И НАУКИ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92064" y="987009"/>
            <a:ext cx="10652186" cy="5339859"/>
            <a:chOff x="492064" y="987005"/>
            <a:chExt cx="10652186" cy="5339859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676656" y="987005"/>
              <a:ext cx="10467594" cy="5339859"/>
              <a:chOff x="676656" y="987005"/>
              <a:chExt cx="10467594" cy="5339859"/>
            </a:xfrm>
          </p:grpSpPr>
          <p:pic>
            <p:nvPicPr>
              <p:cNvPr id="7" name="Рисунок 6"/>
              <p:cNvPicPr>
                <a:picLocks noChangeAspect="1"/>
              </p:cNvPicPr>
              <p:nvPr/>
            </p:nvPicPr>
            <p:blipFill rotWithShape="1">
              <a:blip r:embed="rId3" cstate="print"/>
              <a:srcRect l="1758" t="11070" r="3579" b="6650"/>
              <a:stretch/>
            </p:blipFill>
            <p:spPr>
              <a:xfrm>
                <a:off x="676656" y="987005"/>
                <a:ext cx="10467594" cy="5339859"/>
              </a:xfrm>
              <a:prstGeom prst="rect">
                <a:avLst/>
              </a:prstGeom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9345" y="1981795"/>
                <a:ext cx="3180224" cy="276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064" y="987005"/>
              <a:ext cx="9204398" cy="60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1387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4038601" y="6365879"/>
            <a:ext cx="4114800" cy="365125"/>
          </a:xfrm>
        </p:spPr>
        <p:txBody>
          <a:bodyPr/>
          <a:lstStyle/>
          <a:p>
            <a:r>
              <a:rPr lang="ru-RU" dirty="0" smtClean="0"/>
              <a:t>© АО «Издательство «Просвещение», 2019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81100" y="189452"/>
            <a:ext cx="975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atin typeface="Arial" panose="020B0604020202020204" pitchFamily="34" charset="0"/>
                <a:cs typeface="Arial" panose="020B0604020202020204" pitchFamily="34" charset="0"/>
              </a:rPr>
              <a:t>Общероссийская оценка по модели </a:t>
            </a:r>
            <a:r>
              <a:rPr lang="ru-RU" sz="24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PISA</a:t>
            </a:r>
            <a:endParaRPr lang="ru-RU" sz="2400" cap="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B150-16F9-4654-A9FF-3F04349E5D0B}" type="slidenum">
              <a:rPr lang="ru-RU" b="1" smtClean="0">
                <a:solidFill>
                  <a:srgbClr val="002060"/>
                </a:solidFill>
              </a:rPr>
              <a:pPr/>
              <a:t>9</a:t>
            </a:fld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1176340" y="942629"/>
          <a:ext cx="10253665" cy="6123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7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07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07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507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5073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9779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823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Сахалинская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Амурская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Магаданская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Камчатский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Приморский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Нижегородская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Пермский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Чукотский автономный округ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Хабаровский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Забайкальский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Чувашская Республика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Оренбургская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Еврейская автономная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Самарская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Санкт-Петербург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Удмуртская Республика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Мордовия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Татарстан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Башкортостан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Коми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Марий Эл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Новгородская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Пензенская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Ленинградская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Ингушетия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Мурманская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Архангельская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Калининградская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Карелия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Омская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Дагестан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Псковская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Северная Осетия-Алания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Ненецкий автономный округ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6594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Тыва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Красноярский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Карачаево-Черкесская Республика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Алтайский край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Чеченская Республика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Челябинская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Новосибирская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Хакасия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Курганская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Кемеровская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Владимирская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Алтай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Ханты-Мансийский автономный округ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Московская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Тюменская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Тульская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Свердловская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Москва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Ярославская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Тамбовская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1823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Воронежская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Калужская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Костромская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Смоленская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Рязанская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9487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Волгоградская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Орловская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Ростовская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Белгородская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Тверская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3159"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Калмыкия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Адыгея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Крым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Астраханская область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Курская область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3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Севастополь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24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YdsRbmStKDqwTeRaJUD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T6XJ9NLT9GbhHFS1Pq2r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1505</Words>
  <Application>Microsoft Office PowerPoint</Application>
  <PresentationFormat>Произвольный</PresentationFormat>
  <Paragraphs>347</Paragraphs>
  <Slides>26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think-cell Slide</vt:lpstr>
      <vt:lpstr>Выступление на педагогическом педсовете (28.10.2020г.)  «Формирование функциональной грамотности школьников на уроках математики»</vt:lpstr>
      <vt:lpstr>ФУНКЦИОНАЛЬНАЯ ГРАМОТНОСТЬ – ОВЛАДЕНИЕ КЛЮЧЕВЫМИ КОМПЕТЕНЦИЯМИ</vt:lpstr>
      <vt:lpstr>ИНДИКАТОРЫ ФУНКЦИОНАЛЬНОЙ ГРАМОТНОСТИ</vt:lpstr>
      <vt:lpstr>Функциональная математическая грамотность </vt:lpstr>
      <vt:lpstr>Что значит математическая грамотность?</vt:lpstr>
      <vt:lpstr>Модель математической̆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ПРАКТИКО-ОРИЕНТИРОВАННЫЕ ЗАДАНИЯ НА УРОКАХ    МАТЕМАТИКИ . Трудности</vt:lpstr>
      <vt:lpstr>  Практико-ориентированные задачи – это задачи, требующие в своем решении реализации всех этапов метода математического моделирования.   </vt:lpstr>
      <vt:lpstr> Размеры кузовов самосвалов МАЗ-205 и ЗИЛ-130 соответственно    равны (м): 6,07×2,64×2,44 и 6,72×2,39×2,18                    Какой из них более вместителен?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прикладных задач по математике (№ 17)</vt:lpstr>
      <vt:lpstr>Примеры прикладных задач. 10 класс</vt:lpstr>
      <vt:lpstr>Примеры прикладных задач</vt:lpstr>
      <vt:lpstr>ОГЭ 9 класс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Новикова</dc:creator>
  <cp:lastModifiedBy>Надежда</cp:lastModifiedBy>
  <cp:revision>67</cp:revision>
  <cp:lastPrinted>2020-03-29T17:15:24Z</cp:lastPrinted>
  <dcterms:created xsi:type="dcterms:W3CDTF">2020-03-26T08:19:33Z</dcterms:created>
  <dcterms:modified xsi:type="dcterms:W3CDTF">2020-11-04T18:59:06Z</dcterms:modified>
</cp:coreProperties>
</file>