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35"/>
  </p:notesMasterIdLst>
  <p:sldIdLst>
    <p:sldId id="266" r:id="rId4"/>
    <p:sldId id="372" r:id="rId5"/>
    <p:sldId id="373" r:id="rId6"/>
    <p:sldId id="379" r:id="rId7"/>
    <p:sldId id="414" r:id="rId8"/>
    <p:sldId id="427" r:id="rId9"/>
    <p:sldId id="389" r:id="rId10"/>
    <p:sldId id="413" r:id="rId11"/>
    <p:sldId id="391" r:id="rId12"/>
    <p:sldId id="392" r:id="rId13"/>
    <p:sldId id="415" r:id="rId14"/>
    <p:sldId id="393" r:id="rId15"/>
    <p:sldId id="397" r:id="rId16"/>
    <p:sldId id="398" r:id="rId17"/>
    <p:sldId id="428" r:id="rId18"/>
    <p:sldId id="401" r:id="rId19"/>
    <p:sldId id="402" r:id="rId20"/>
    <p:sldId id="417" r:id="rId21"/>
    <p:sldId id="403" r:id="rId22"/>
    <p:sldId id="406" r:id="rId23"/>
    <p:sldId id="418" r:id="rId24"/>
    <p:sldId id="407" r:id="rId25"/>
    <p:sldId id="425" r:id="rId26"/>
    <p:sldId id="420" r:id="rId27"/>
    <p:sldId id="408" r:id="rId28"/>
    <p:sldId id="409" r:id="rId29"/>
    <p:sldId id="421" r:id="rId30"/>
    <p:sldId id="410" r:id="rId31"/>
    <p:sldId id="419" r:id="rId32"/>
    <p:sldId id="411" r:id="rId33"/>
    <p:sldId id="412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31" autoAdjust="0"/>
    <p:restoredTop sz="94660"/>
  </p:normalViewPr>
  <p:slideViewPr>
    <p:cSldViewPr>
      <p:cViewPr>
        <p:scale>
          <a:sx n="76" d="100"/>
          <a:sy n="76" d="100"/>
        </p:scale>
        <p:origin x="-1134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BBFB56-51D4-4184-809B-1CED4298F49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E9AC6D-BBB3-4B71-AA62-2FD2C0F4AC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392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Повторяем изученные буквы. Читаем по стрелочке.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9AC6D-BBB3-4B71-AA62-2FD2C0F4AC5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Назовите предметы. Какой лишний ? Почему? Домик. Звук </a:t>
            </a:r>
            <a:r>
              <a:rPr lang="en-US" dirty="0" smtClean="0"/>
              <a:t>[</a:t>
            </a:r>
            <a:r>
              <a:rPr lang="ru-RU" dirty="0" smtClean="0"/>
              <a:t>М</a:t>
            </a:r>
            <a:r>
              <a:rPr lang="en-US" dirty="0" smtClean="0"/>
              <a:t>] </a:t>
            </a:r>
            <a:r>
              <a:rPr lang="ru-RU" dirty="0" smtClean="0"/>
              <a:t>в</a:t>
            </a:r>
            <a:r>
              <a:rPr lang="ru-RU" baseline="0" dirty="0" smtClean="0"/>
              <a:t> середине слова.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9AC6D-BBB3-4B71-AA62-2FD2C0F4AC5A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Назовите предметы. Какой лишний ? Почему? Насос. Нет звука </a:t>
            </a:r>
            <a:r>
              <a:rPr lang="en-US" dirty="0" smtClean="0"/>
              <a:t>[</a:t>
            </a:r>
            <a:r>
              <a:rPr lang="ru-RU" dirty="0" smtClean="0"/>
              <a:t>М</a:t>
            </a:r>
            <a:r>
              <a:rPr lang="en-US" dirty="0" smtClean="0"/>
              <a:t>]</a:t>
            </a:r>
            <a:r>
              <a:rPr lang="ru-RU" baseline="0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9AC6D-BBB3-4B71-AA62-2FD2C0F4AC5A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 что похожа буква «М»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A0EDF9-C015-454E-B16E-406F9B0D0776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6200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Читаем слоги:</a:t>
            </a:r>
            <a:r>
              <a:rPr lang="ru-RU" baseline="0" dirty="0" smtClean="0"/>
              <a:t> </a:t>
            </a:r>
            <a:r>
              <a:rPr lang="ru-RU" baseline="0" dirty="0" err="1" smtClean="0"/>
              <a:t>ма</a:t>
            </a:r>
            <a:r>
              <a:rPr lang="ru-RU" baseline="0" dirty="0" smtClean="0"/>
              <a:t>, </a:t>
            </a:r>
            <a:r>
              <a:rPr lang="ru-RU" baseline="0" dirty="0" err="1" smtClean="0"/>
              <a:t>му</a:t>
            </a:r>
            <a:r>
              <a:rPr lang="ru-RU" baseline="0" dirty="0" smtClean="0"/>
              <a:t>, мо, ми.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9AC6D-BBB3-4B71-AA62-2FD2C0F4AC5A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Читаем слоги: </a:t>
            </a:r>
            <a:r>
              <a:rPr lang="ru-RU" dirty="0" err="1" smtClean="0"/>
              <a:t>ам</a:t>
            </a:r>
            <a:r>
              <a:rPr lang="ru-RU" dirty="0" smtClean="0"/>
              <a:t>, ум, </a:t>
            </a:r>
            <a:r>
              <a:rPr lang="ru-RU" dirty="0" err="1" smtClean="0"/>
              <a:t>ом</a:t>
            </a:r>
            <a:r>
              <a:rPr lang="ru-RU" dirty="0" smtClean="0"/>
              <a:t>, им.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9AC6D-BBB3-4B71-AA62-2FD2C0F4AC5A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Буква «М» обозначает согласный, твёрдый, звонкий звук. Закрашиваем синим цветом левую</a:t>
            </a:r>
            <a:r>
              <a:rPr lang="ru-RU" baseline="0" dirty="0" smtClean="0"/>
              <a:t> неваляшку.</a:t>
            </a:r>
            <a:r>
              <a:rPr lang="ru-RU" dirty="0" smtClean="0"/>
              <a:t> В кармашке звоночек. </a:t>
            </a:r>
          </a:p>
          <a:p>
            <a:r>
              <a:rPr lang="ru-RU" dirty="0" smtClean="0"/>
              <a:t>Буква «М» обозначает согласный, мягкий, звонкий звук. Закрашиваем зелёным цветом правую</a:t>
            </a:r>
            <a:r>
              <a:rPr lang="ru-RU" baseline="0" dirty="0" smtClean="0"/>
              <a:t> неваляшку.</a:t>
            </a:r>
            <a:r>
              <a:rPr lang="ru-RU" dirty="0" smtClean="0"/>
              <a:t> В кармашке звоночек.</a:t>
            </a:r>
          </a:p>
          <a:p>
            <a:r>
              <a:rPr lang="ru-RU" dirty="0" smtClean="0"/>
              <a:t>Заселяем букву в домик. Называем</a:t>
            </a:r>
            <a:r>
              <a:rPr lang="ru-RU" baseline="0" dirty="0" smtClean="0"/>
              <a:t> предметные картинки. Определяем место звука </a:t>
            </a:r>
            <a:r>
              <a:rPr lang="en-US" baseline="0" dirty="0" smtClean="0"/>
              <a:t>[</a:t>
            </a:r>
            <a:r>
              <a:rPr lang="ru-RU" baseline="0" dirty="0" smtClean="0"/>
              <a:t>М</a:t>
            </a:r>
            <a:r>
              <a:rPr lang="en-US" baseline="0" dirty="0" smtClean="0"/>
              <a:t>]</a:t>
            </a:r>
            <a:r>
              <a:rPr lang="ru-RU" baseline="0" dirty="0" smtClean="0"/>
              <a:t> или</a:t>
            </a:r>
            <a:r>
              <a:rPr lang="en-US" baseline="0" dirty="0" smtClean="0"/>
              <a:t>  [</a:t>
            </a:r>
            <a:r>
              <a:rPr lang="ru-RU" baseline="0" dirty="0" err="1" smtClean="0"/>
              <a:t>Мь</a:t>
            </a:r>
            <a:r>
              <a:rPr lang="en-US" baseline="0" dirty="0" smtClean="0"/>
              <a:t>]</a:t>
            </a:r>
            <a:r>
              <a:rPr lang="ru-RU" baseline="0" dirty="0" smtClean="0"/>
              <a:t> в слове.</a:t>
            </a:r>
            <a:r>
              <a:rPr lang="ru-RU" dirty="0" smtClean="0"/>
              <a:t>  Пишем</a:t>
            </a:r>
            <a:r>
              <a:rPr lang="ru-RU" baseline="0" dirty="0" smtClean="0"/>
              <a:t> буквы.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A0EDF9-C015-454E-B16E-406F9B0D0776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5818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Закончим забор. Поможем художнику дорисовать картину. Определим, сколько букв «М» нарисовал художник на этой картине?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9AC6D-BBB3-4B71-AA62-2FD2C0F4AC5A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Составьте предложение про собачку. Что она говорит? АМ. Дописываем букву</a:t>
            </a:r>
            <a:r>
              <a:rPr lang="ru-RU" baseline="0" dirty="0" smtClean="0"/>
              <a:t> в этом слове. Даём характеристику каждого звука в этом слове. Зарисовываем звуковую схему. Аналогичную работу проводим с коровой.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9AC6D-BBB3-4B71-AA62-2FD2C0F4AC5A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Читаем по стрелочкам слева к центру. Записываем эти слоги в первый мешок. Составляем звуковую схему этих слогов. Читаем по стрелочкам от</a:t>
            </a:r>
            <a:r>
              <a:rPr lang="ru-RU" baseline="0" dirty="0" smtClean="0"/>
              <a:t> центра вправо</a:t>
            </a:r>
            <a:r>
              <a:rPr lang="ru-RU" dirty="0" smtClean="0"/>
              <a:t>. Записываем эти слоги во</a:t>
            </a:r>
            <a:r>
              <a:rPr lang="ru-RU" baseline="0" dirty="0" smtClean="0"/>
              <a:t> второй</a:t>
            </a:r>
            <a:r>
              <a:rPr lang="ru-RU" dirty="0" smtClean="0"/>
              <a:t> мешок. Составляем звуковую схему этих слогов.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9AC6D-BBB3-4B71-AA62-2FD2C0F4AC5A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Какие звуки обозначают</a:t>
            </a:r>
            <a:r>
              <a:rPr lang="ru-RU" baseline="0" dirty="0" smtClean="0"/>
              <a:t> данные буквы? Гласные. Почему вы решили, что они гласные? Вспомним стихотворение про гласные буквы.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9AC6D-BBB3-4B71-AA62-2FD2C0F4AC5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Отгадайте загадку. В слове Маша выделите первый звук. </a:t>
            </a:r>
            <a:r>
              <a:rPr lang="en-US" dirty="0" smtClean="0"/>
              <a:t>[</a:t>
            </a:r>
            <a:r>
              <a:rPr lang="ru-RU" dirty="0" smtClean="0"/>
              <a:t>М</a:t>
            </a:r>
            <a:r>
              <a:rPr lang="en-US" dirty="0" smtClean="0"/>
              <a:t>]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9AC6D-BBB3-4B71-AA62-2FD2C0F4AC5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Когда произносим звук «М», какое препятствие встречает</a:t>
            </a:r>
            <a:r>
              <a:rPr lang="ru-RU" baseline="0" dirty="0" smtClean="0"/>
              <a:t> воздух ? Губки. Этот звук согласный.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A0EDF9-C015-454E-B16E-406F9B0D0776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85764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Звук</a:t>
            </a:r>
            <a:r>
              <a:rPr lang="ru-RU" baseline="0" dirty="0" smtClean="0"/>
              <a:t> «М» – согласный, твёрдый, будем обозначать синим квадратиком и звонкий.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A0EDF9-C015-454E-B16E-406F9B0D0776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4754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Отгадайте загадку. В слове Медведь выделите первый звук. </a:t>
            </a:r>
            <a:r>
              <a:rPr lang="en-US" dirty="0" smtClean="0"/>
              <a:t>[</a:t>
            </a:r>
            <a:r>
              <a:rPr lang="ru-RU" dirty="0" err="1" smtClean="0"/>
              <a:t>Мь</a:t>
            </a:r>
            <a:r>
              <a:rPr lang="en-US" dirty="0" smtClean="0"/>
              <a:t>]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9AC6D-BBB3-4B71-AA62-2FD2C0F4AC5A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Звук</a:t>
            </a:r>
            <a:r>
              <a:rPr lang="ru-RU" baseline="0" dirty="0" smtClean="0"/>
              <a:t> «</a:t>
            </a:r>
            <a:r>
              <a:rPr lang="ru-RU" baseline="0" dirty="0" err="1" smtClean="0"/>
              <a:t>Мь</a:t>
            </a:r>
            <a:r>
              <a:rPr lang="ru-RU" baseline="0" dirty="0" smtClean="0"/>
              <a:t>» – согласный, мягкий, будем обозначать зелёным цветом и звонкий.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A0EDF9-C015-454E-B16E-406F9B0D0776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9567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10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dirty="0" smtClean="0"/>
              <a:t>Назовите предметы, начинающиеся со звука </a:t>
            </a:r>
            <a:r>
              <a:rPr lang="en-US" dirty="0" smtClean="0"/>
              <a:t>[</a:t>
            </a:r>
            <a:r>
              <a:rPr lang="ru-RU" dirty="0" smtClean="0"/>
              <a:t>м</a:t>
            </a:r>
            <a:r>
              <a:rPr lang="en-US" dirty="0" smtClean="0"/>
              <a:t>]</a:t>
            </a:r>
            <a:r>
              <a:rPr lang="ru-RU" dirty="0" smtClean="0"/>
              <a:t>. </a:t>
            </a:r>
            <a:r>
              <a:rPr lang="ru-RU" dirty="0" err="1" smtClean="0"/>
              <a:t>Мойдодыр</a:t>
            </a:r>
            <a:r>
              <a:rPr lang="ru-RU" dirty="0" smtClean="0"/>
              <a:t>, муравей, мышка, мост, молоко, малина, моряк, мухомор, мак, мыло.</a:t>
            </a:r>
          </a:p>
          <a:p>
            <a:pPr eaLnBrk="1" hangingPunct="1">
              <a:spcBef>
                <a:spcPct val="0"/>
              </a:spcBef>
            </a:pPr>
            <a:r>
              <a:rPr lang="ru-RU" dirty="0" smtClean="0"/>
              <a:t>Назовите</a:t>
            </a:r>
            <a:r>
              <a:rPr lang="ru-RU" baseline="0" dirty="0" smtClean="0"/>
              <a:t> предметы, начинающиеся со звука </a:t>
            </a:r>
            <a:r>
              <a:rPr lang="en-US" dirty="0" smtClean="0"/>
              <a:t>[</a:t>
            </a:r>
            <a:r>
              <a:rPr lang="ru-RU" dirty="0" err="1" smtClean="0"/>
              <a:t>мь</a:t>
            </a:r>
            <a:r>
              <a:rPr lang="en-US" dirty="0" smtClean="0"/>
              <a:t>]</a:t>
            </a:r>
            <a:r>
              <a:rPr lang="ru-RU" dirty="0" smtClean="0"/>
              <a:t>. Месяц, медведь, мёд.</a:t>
            </a:r>
          </a:p>
        </p:txBody>
      </p:sp>
      <p:sp>
        <p:nvSpPr>
          <p:cNvPr id="1699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16B1947-E318-4086-8212-93617A929405}" type="slidenum">
              <a:rPr lang="ru-RU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Засели картинки в домики-если звук </a:t>
            </a:r>
            <a:r>
              <a:rPr lang="en-US" dirty="0" smtClean="0"/>
              <a:t>[</a:t>
            </a:r>
            <a:r>
              <a:rPr lang="ru-RU" dirty="0" smtClean="0"/>
              <a:t>М</a:t>
            </a:r>
            <a:r>
              <a:rPr lang="en-US" dirty="0" smtClean="0"/>
              <a:t>]</a:t>
            </a:r>
            <a:r>
              <a:rPr lang="ru-RU" dirty="0" smtClean="0"/>
              <a:t> в начале-1 подъезд,</a:t>
            </a:r>
            <a:r>
              <a:rPr lang="ru-RU" baseline="0" dirty="0" smtClean="0"/>
              <a:t> если в середине-2 подъезд, если в конце- 3 подъезд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A0EDF9-C015-454E-B16E-406F9B0D0776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303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52E75-920B-4525-9CEF-5D92EE8AE893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A3CA3-B770-451F-A632-7FC4D28AA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52E75-920B-4525-9CEF-5D92EE8AE893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A3CA3-B770-451F-A632-7FC4D28AA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52E75-920B-4525-9CEF-5D92EE8AE893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A3CA3-B770-451F-A632-7FC4D28AA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C84D-8476-4BE8-B752-D76ACAEA4A5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A6C3C-28D0-449A-A2DB-24EBE930C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C84D-8476-4BE8-B752-D76ACAEA4A5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A6C3C-28D0-449A-A2DB-24EBE930C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C84D-8476-4BE8-B752-D76ACAEA4A5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A6C3C-28D0-449A-A2DB-24EBE930C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C84D-8476-4BE8-B752-D76ACAEA4A5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A6C3C-28D0-449A-A2DB-24EBE930C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C84D-8476-4BE8-B752-D76ACAEA4A5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A6C3C-28D0-449A-A2DB-24EBE930C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C84D-8476-4BE8-B752-D76ACAEA4A5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A6C3C-28D0-449A-A2DB-24EBE930C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C84D-8476-4BE8-B752-D76ACAEA4A5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A6C3C-28D0-449A-A2DB-24EBE930C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C84D-8476-4BE8-B752-D76ACAEA4A5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A6C3C-28D0-449A-A2DB-24EBE930C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52E75-920B-4525-9CEF-5D92EE8AE893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A3CA3-B770-451F-A632-7FC4D28AA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C84D-8476-4BE8-B752-D76ACAEA4A5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A6C3C-28D0-449A-A2DB-24EBE930C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C84D-8476-4BE8-B752-D76ACAEA4A5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A6C3C-28D0-449A-A2DB-24EBE930C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C84D-8476-4BE8-B752-D76ACAEA4A5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A6C3C-28D0-449A-A2DB-24EBE930C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1C899-B7C5-42D1-AB8C-0CE9223759D2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5F035-B3C4-49C8-9219-B97FA88EC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1C899-B7C5-42D1-AB8C-0CE9223759D2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5F035-B3C4-49C8-9219-B97FA88EC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1C899-B7C5-42D1-AB8C-0CE9223759D2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5F035-B3C4-49C8-9219-B97FA88EC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1C899-B7C5-42D1-AB8C-0CE9223759D2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5F035-B3C4-49C8-9219-B97FA88EC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1C899-B7C5-42D1-AB8C-0CE9223759D2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5F035-B3C4-49C8-9219-B97FA88EC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1C899-B7C5-42D1-AB8C-0CE9223759D2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5F035-B3C4-49C8-9219-B97FA88EC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1C899-B7C5-42D1-AB8C-0CE9223759D2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5F035-B3C4-49C8-9219-B97FA88EC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52E75-920B-4525-9CEF-5D92EE8AE893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A3CA3-B770-451F-A632-7FC4D28AA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1C899-B7C5-42D1-AB8C-0CE9223759D2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5F035-B3C4-49C8-9219-B97FA88EC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1C899-B7C5-42D1-AB8C-0CE9223759D2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5F035-B3C4-49C8-9219-B97FA88EC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1C899-B7C5-42D1-AB8C-0CE9223759D2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5F035-B3C4-49C8-9219-B97FA88EC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1C899-B7C5-42D1-AB8C-0CE9223759D2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5F035-B3C4-49C8-9219-B97FA88EC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1C899-B7C5-42D1-AB8C-0CE9223759D2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5F035-B3C4-49C8-9219-B97FA88EC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52E75-920B-4525-9CEF-5D92EE8AE893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A3CA3-B770-451F-A632-7FC4D28AA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52E75-920B-4525-9CEF-5D92EE8AE893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A3CA3-B770-451F-A632-7FC4D28AA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52E75-920B-4525-9CEF-5D92EE8AE893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A3CA3-B770-451F-A632-7FC4D28AA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52E75-920B-4525-9CEF-5D92EE8AE893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A3CA3-B770-451F-A632-7FC4D28AA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52E75-920B-4525-9CEF-5D92EE8AE893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A3CA3-B770-451F-A632-7FC4D28AA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52E75-920B-4525-9CEF-5D92EE8AE893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A3CA3-B770-451F-A632-7FC4D28AA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052E75-920B-4525-9CEF-5D92EE8AE893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A3CA3-B770-451F-A632-7FC4D28AA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0C84D-8476-4BE8-B752-D76ACAEA4A5B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A6C3C-28D0-449A-A2DB-24EBE930C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1C899-B7C5-42D1-AB8C-0CE9223759D2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5F035-B3C4-49C8-9219-B97FA88EC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audio" Target="../media/audio1.wav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pLjgyJ5KPxA" TargetMode="External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hyperlink" Target="https://youtu.be/UP6a5AnIlXM" TargetMode="External"/><Relationship Id="rId1" Type="http://schemas.openxmlformats.org/officeDocument/2006/relationships/slideLayout" Target="../slideLayouts/slideLayout2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po-ymy.ru/zagadki-pro-mashu-i-medvedya-iz-multfilma.html" TargetMode="External"/><Relationship Id="rId2" Type="http://schemas.openxmlformats.org/officeDocument/2006/relationships/hyperlink" Target="https://youtu.be/UP6a5AnIlXM" TargetMode="External"/><Relationship Id="rId1" Type="http://schemas.openxmlformats.org/officeDocument/2006/relationships/slideLayout" Target="../slideLayouts/slideLayout24.xml"/><Relationship Id="rId6" Type="http://schemas.openxmlformats.org/officeDocument/2006/relationships/hyperlink" Target="82%D0%B5%D0%B9&amp;lr=11168&amp;rpt=simage&amp;source=wiz&amp;rlt_url=https:/i.ytimg.com/vi/8prPVmn_VH4/maxresdefault.jpg&amp;ogl_url=https:/pbs.twimg.com/media/ErieBT7XUAAfq8I.jpg" TargetMode="External"/><Relationship Id="rId5" Type="http://schemas.openxmlformats.org/officeDocument/2006/relationships/hyperlink" Target="https://youtu.be/pLjgyJ5KPxA" TargetMode="External"/><Relationship Id="rId4" Type="http://schemas.openxmlformats.org/officeDocument/2006/relationships/hyperlink" Target="https://giffs.ru/gifki-masha-i-medved-2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331640" y="6177497"/>
            <a:ext cx="777686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/>
            <a:endParaRPr lang="ru-RU" sz="2000" b="1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Подготовка\Я учу буквы и звуки\Гласные\Буква О\к букве О\заставк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6624736" cy="6641976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Учим </a:t>
            </a: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звуки и буквы.</a:t>
            </a:r>
            <a:b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Буква М.</a:t>
            </a:r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подготовительной группы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Выполнила Гофман Елена Александровна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учитель-логопед МКДОУ №89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Новосибирск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224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C:\Documents and Settings\МамулькА\Рабочий стол\азбука\азбука\м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29000" y="4262438"/>
            <a:ext cx="1404938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малина</a:t>
            </a:r>
            <a:endParaRPr lang="ru-RU" sz="2800" dirty="0">
              <a:solidFill>
                <a:srgbClr val="FF0066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8" y="6191250"/>
            <a:ext cx="1847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813" y="5191125"/>
            <a:ext cx="1847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85938" y="5857875"/>
            <a:ext cx="1847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18013" y="2976563"/>
            <a:ext cx="1847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endParaRPr lang="ru-RU" sz="2800" dirty="0">
              <a:solidFill>
                <a:srgbClr val="00B0F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08050" y="2786063"/>
            <a:ext cx="1847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endParaRPr lang="ru-RU" sz="2800" dirty="0">
              <a:solidFill>
                <a:srgbClr val="FF99CC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504113" y="6334125"/>
            <a:ext cx="1847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5429250" y="500063"/>
            <a:ext cx="914400" cy="914400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Месяц 20"/>
          <p:cNvSpPr/>
          <p:nvPr/>
        </p:nvSpPr>
        <p:spPr>
          <a:xfrm rot="13134025">
            <a:off x="7292975" y="584200"/>
            <a:ext cx="1238250" cy="1751013"/>
          </a:xfrm>
          <a:prstGeom prst="moon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6643688" y="2143125"/>
            <a:ext cx="914400" cy="914400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5214938" y="3500438"/>
            <a:ext cx="500062" cy="192881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6858000" y="3357563"/>
            <a:ext cx="1500188" cy="3000375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8001000" y="5715000"/>
            <a:ext cx="914400" cy="914400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8" name="Хорда 27"/>
          <p:cNvSpPr/>
          <p:nvPr/>
        </p:nvSpPr>
        <p:spPr>
          <a:xfrm rot="6525055">
            <a:off x="3343470" y="4124044"/>
            <a:ext cx="1487488" cy="1512887"/>
          </a:xfrm>
          <a:prstGeom prst="chord">
            <a:avLst>
              <a:gd name="adj1" fmla="val 2700000"/>
              <a:gd name="adj2" fmla="val 16124190"/>
            </a:avLst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9" name="Овал 28"/>
          <p:cNvSpPr/>
          <p:nvPr/>
        </p:nvSpPr>
        <p:spPr>
          <a:xfrm rot="21411677">
            <a:off x="1579732" y="5271347"/>
            <a:ext cx="1572789" cy="121443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1" name="Хорда 30"/>
          <p:cNvSpPr/>
          <p:nvPr/>
        </p:nvSpPr>
        <p:spPr>
          <a:xfrm rot="6688385">
            <a:off x="461460" y="4251739"/>
            <a:ext cx="2833687" cy="2103437"/>
          </a:xfrm>
          <a:prstGeom prst="chord">
            <a:avLst>
              <a:gd name="adj1" fmla="val 3788375"/>
              <a:gd name="adj2" fmla="val 16449442"/>
            </a:avLst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1214438" y="3214688"/>
            <a:ext cx="428625" cy="285750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3" name="Овал 32"/>
          <p:cNvSpPr/>
          <p:nvPr/>
        </p:nvSpPr>
        <p:spPr>
          <a:xfrm rot="21193539">
            <a:off x="1357313" y="3362325"/>
            <a:ext cx="1133475" cy="214313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012160" y="620688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452320" y="2636912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3528" y="764704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339752" y="6093296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580112" y="3861048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812360" y="4797152"/>
            <a:ext cx="1331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812360" y="404664"/>
            <a:ext cx="1331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298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ntr" presetSubtype="16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20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ntr" presetSubtype="16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2" descr="http://i.mycdn.me/i?r=AzEPZsRbOZEKgBhR0XGMT1RkLCzZhk70s73apzv8ixEmFaaKTM5SRkZCeTgDn6uOy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780928"/>
            <a:ext cx="7920880" cy="389766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627784" y="548680"/>
            <a:ext cx="5040560" cy="2700880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347864" y="1268760"/>
            <a:ext cx="3600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Ребята, давайте поиграем!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Игра «Засели домики»</a:t>
            </a:r>
          </a:p>
        </p:txBody>
      </p:sp>
      <p:graphicFrame>
        <p:nvGraphicFramePr>
          <p:cNvPr id="16" name="Содержимое 1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015705824"/>
              </p:ext>
            </p:extLst>
          </p:nvPr>
        </p:nvGraphicFramePr>
        <p:xfrm>
          <a:off x="428625" y="2214563"/>
          <a:ext cx="4040187" cy="37576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91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4890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5950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383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4890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44891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44891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448909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44891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</a:tblGrid>
              <a:tr h="440995">
                <a:tc>
                  <a:txBody>
                    <a:bodyPr/>
                    <a:lstStyle/>
                    <a:p>
                      <a:pPr algn="ctr"/>
                      <a:endParaRPr lang="ru-RU" sz="18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30641">
                <a:tc gridSpan="3">
                  <a:txBody>
                    <a:bodyPr/>
                    <a:lstStyle/>
                    <a:p>
                      <a:endParaRPr lang="ru-RU" sz="18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sz="18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sz="18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43008">
                <a:tc gridSpan="3">
                  <a:txBody>
                    <a:bodyPr/>
                    <a:lstStyle/>
                    <a:p>
                      <a:endParaRPr lang="ru-RU" sz="18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sz="18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sz="18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42969">
                <a:tc gridSpan="3">
                  <a:txBody>
                    <a:bodyPr/>
                    <a:lstStyle/>
                    <a:p>
                      <a:endParaRPr lang="ru-RU" sz="18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sz="18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sz="18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9" name="Равнобедренный треугольник 8"/>
          <p:cNvSpPr/>
          <p:nvPr/>
        </p:nvSpPr>
        <p:spPr>
          <a:xfrm>
            <a:off x="428625" y="1571625"/>
            <a:ext cx="4071938" cy="64293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571500" y="2286000"/>
            <a:ext cx="200025" cy="214313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2357438" y="2286000"/>
            <a:ext cx="200025" cy="214313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4143375" y="2286000"/>
            <a:ext cx="200025" cy="214313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7" name="Содержимое 26" descr="http://cv02.twirpx.net/0276/0276617.jpg"/>
          <p:cNvPicPr>
            <a:picLocks noGrp="1"/>
          </p:cNvPicPr>
          <p:nvPr>
            <p:ph sz="quarter" idx="4"/>
          </p:nvPr>
        </p:nvPicPr>
        <p:blipFill>
          <a:blip r:embed="rId4" cstate="print"/>
          <a:srcRect l="394" r="48425" b="67391"/>
          <a:stretch>
            <a:fillRect/>
          </a:stretch>
        </p:blipFill>
        <p:spPr>
          <a:xfrm>
            <a:off x="4572000" y="1341438"/>
            <a:ext cx="1166813" cy="1008062"/>
          </a:xfrm>
          <a:ln>
            <a:solidFill>
              <a:schemeClr val="tx2">
                <a:lumMod val="75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" name="Рисунок 29" descr="http://2.bp.blogspot.com/_xOU3utGwAlk/TUlZvwQm3AI/AAAAAAAAADE/O02QO_p7YKs/s1600/%25D0%25A1%25D1%2582%25D1%2580.+078.jpg"/>
          <p:cNvPicPr/>
          <p:nvPr/>
        </p:nvPicPr>
        <p:blipFill>
          <a:blip r:embed="rId5" cstate="print"/>
          <a:srcRect r="1" b="1"/>
          <a:stretch>
            <a:fillRect/>
          </a:stretch>
        </p:blipFill>
        <p:spPr bwMode="auto">
          <a:xfrm>
            <a:off x="6011863" y="2565400"/>
            <a:ext cx="1122362" cy="1079500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1" name="Рисунок 30" descr="http://img.happy-giraffe.ru/v2/thumbs/e26e4ffdce15f4bc6711c767ffa68dac/a6/e3/d81dbf33cf573a1c763ada494985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52320" y="1196752"/>
            <a:ext cx="1155700" cy="1081087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4" name="Рисунок 33" descr="http://cv02.twirpx.net/0276/0276617.jpg"/>
          <p:cNvPicPr/>
          <p:nvPr/>
        </p:nvPicPr>
        <p:blipFill>
          <a:blip r:embed="rId4" cstate="print"/>
          <a:srcRect l="50394" t="66576"/>
          <a:stretch>
            <a:fillRect/>
          </a:stretch>
        </p:blipFill>
        <p:spPr bwMode="auto">
          <a:xfrm>
            <a:off x="4716463" y="2997200"/>
            <a:ext cx="1150937" cy="1079500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5" name="Рисунок 34" descr="http://images.myshared.ru/6/542757/slide_9.jpg"/>
          <p:cNvPicPr/>
          <p:nvPr/>
        </p:nvPicPr>
        <p:blipFill>
          <a:blip r:embed="rId7" cstate="print"/>
          <a:srcRect l="64258" t="6803" b="52"/>
          <a:stretch>
            <a:fillRect/>
          </a:stretch>
        </p:blipFill>
        <p:spPr bwMode="auto">
          <a:xfrm>
            <a:off x="5940152" y="3645024"/>
            <a:ext cx="1150938" cy="1008063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7" name="Рисунок 36" descr="https://fs00.infourok.ru/images/doc/122/143627/hello_html_m4b2c22c8.gif"/>
          <p:cNvPicPr/>
          <p:nvPr/>
        </p:nvPicPr>
        <p:blipFill>
          <a:blip r:embed="rId8" cstate="print"/>
          <a:srcRect r="41" b="146"/>
          <a:stretch>
            <a:fillRect/>
          </a:stretch>
        </p:blipFill>
        <p:spPr bwMode="auto">
          <a:xfrm>
            <a:off x="5890142" y="5002119"/>
            <a:ext cx="1152525" cy="1081087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8" name="Рисунок 37" descr="http://images.myshared.ru/6/542757/slide_9.jpg"/>
          <p:cNvPicPr/>
          <p:nvPr/>
        </p:nvPicPr>
        <p:blipFill>
          <a:blip r:embed="rId7" cstate="print"/>
          <a:srcRect r="70105" b="52"/>
          <a:stretch>
            <a:fillRect/>
          </a:stretch>
        </p:blipFill>
        <p:spPr bwMode="auto">
          <a:xfrm>
            <a:off x="7524328" y="3212976"/>
            <a:ext cx="1152525" cy="1008062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0" name="Рисунок 39" descr="http://cv02.twirpx.net/0276/0276617.jpg"/>
          <p:cNvPicPr/>
          <p:nvPr/>
        </p:nvPicPr>
        <p:blipFill>
          <a:blip r:embed="rId4" cstate="print"/>
          <a:srcRect t="32609" r="47637" b="33424"/>
          <a:stretch>
            <a:fillRect/>
          </a:stretch>
        </p:blipFill>
        <p:spPr bwMode="auto">
          <a:xfrm>
            <a:off x="6084888" y="1341438"/>
            <a:ext cx="1150937" cy="1008062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1" name="Рисунок 40" descr="http://www.studfiles.ru/html/2706/156/html_IvGFLEhCNW.R5Sq/htmlconvd-7jwoxU49x1.jpg"/>
          <p:cNvPicPr/>
          <p:nvPr/>
        </p:nvPicPr>
        <p:blipFill>
          <a:blip r:embed="rId9" cstate="print"/>
          <a:srcRect r="54"/>
          <a:stretch>
            <a:fillRect/>
          </a:stretch>
        </p:blipFill>
        <p:spPr bwMode="auto">
          <a:xfrm>
            <a:off x="4572000" y="5013325"/>
            <a:ext cx="1152525" cy="1008063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1763688" y="2214563"/>
            <a:ext cx="0" cy="37353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131840" y="2214563"/>
            <a:ext cx="0" cy="37353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899592" y="2214563"/>
            <a:ext cx="0" cy="42234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331640" y="2235931"/>
            <a:ext cx="0" cy="42234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3995936" y="2239544"/>
            <a:ext cx="0" cy="42234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563888" y="2222615"/>
            <a:ext cx="0" cy="42234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2699792" y="2222615"/>
            <a:ext cx="0" cy="42234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2195736" y="2214563"/>
            <a:ext cx="0" cy="42234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H="1">
            <a:off x="428625" y="2658280"/>
            <a:ext cx="4071939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>
            <a:off x="428625" y="3789040"/>
            <a:ext cx="4071939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H="1">
            <a:off x="421480" y="4941168"/>
            <a:ext cx="4071939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8413897"/>
      </p:ext>
    </p:extLst>
  </p:cSld>
  <p:clrMapOvr>
    <a:masterClrMapping/>
  </p:clrMapOvr>
  <p:transition spd="med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44444E-6 L -0.44167 0.2046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083" y="10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7.40741E-7 L -0.45937 0.1208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969" y="60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0.0104 C -0.00868 -0.00855 -0.01528 -0.00161 -0.02379 0.00093 C -0.02691 0.00394 -0.03021 0.00764 -0.03333 0.01018 C -0.03958 0.01435 -0.04705 0.01782 -0.05278 0.02337 C -0.06198 0.03262 -0.06875 0.04696 -0.0783 0.05598 C -0.0809 0.06639 -0.08924 0.07102 -0.09462 0.07842 C -0.10052 0.08698 -0.09149 0.07958 -0.10104 0.08606 C -0.11146 0.10063 -0.12274 0.11821 -0.13837 0.12029 C -0.14636 0.12122 -0.15417 0.12099 -0.16181 0.12145 C -0.16962 0.12515 -0.17465 0.13325 -0.18264 0.13648 C -0.18368 0.1381 -0.18507 0.13972 -0.18681 0.14088 C -0.18924 0.14319 -0.19549 0.14689 -0.19549 0.14712 C -0.19827 0.15152 -0.20399 0.15476 -0.20816 0.15892 C -0.21042 0.16077 -0.21458 0.16447 -0.21458 0.16494 L -0.61424 0.53528 " pathEditMode="relative" rAng="0" ptsTypes="fffffffffffffAA">
                                      <p:cBhvr>
                                        <p:cTn id="1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712" y="27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11111E-6 C -0.01319 -0.0037 -0.01042 -0.00347 -0.02847 -0.00463 C -0.06215 -0.01065 -0.09687 -0.0162 -0.13142 -0.01967 C -0.1434 -0.02083 -0.15451 -0.02477 -0.16667 -0.02616 C -0.17396 -0.02824 -0.18247 -0.02847 -0.18941 -0.03102 C -0.19618 -0.0331 -0.20312 -0.03704 -0.21042 -0.03819 C -0.21823 -0.04352 -0.20903 -0.0375 -0.21875 -0.04305 C -0.225 -0.04653 -0.22795 -0.05116 -0.23576 -0.05255 C -0.24115 -0.05995 -0.23403 -0.05255 -0.2441 -0.05694 C -0.2474 -0.0581 -0.24878 -0.06088 -0.25156 -0.0625 C -0.26024 -0.06759 -0.27101 -0.07592 -0.28177 -0.07801 C -0.28958 -0.08217 -0.30434 -0.08935 -0.31337 -0.09143 C -0.3191 -0.09444 -0.32535 -0.09722 -0.3316 -0.09954 C -0.34514 -0.10555 -0.35799 -0.11319 -0.37396 -0.11667 C -0.37726 -0.11852 -0.38038 -0.11898 -0.3849 -0.11991 C -0.38958 -0.12176 -0.39288 -0.12222 -0.39809 -0.12292 C -0.40833 -0.12755 -0.42153 -0.12893 -0.43333 -0.13194 C -0.43767 -0.13287 -0.44115 -0.13449 -0.44514 -0.13588 C -0.44653 -0.13611 -0.44878 -0.13634 -0.44878 -0.13634 " pathEditMode="relative" rAng="0" ptsTypes="ffffffffffffffffffA">
                                      <p:cBhvr>
                                        <p:cTn id="1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4" y="-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-0.0368 L -0.62223 0.3777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1" y="2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85185E-6 L -0.03542 1.85185E-6 C -0.03837 0.01111 -0.03716 0.03217 -0.05365 0.03588 C -0.06042 0.04004 -0.06806 0.0412 -0.07552 0.04444 C -0.08004 0.04653 -0.08386 0.04815 -0.08872 0.04954 C -0.09323 0.05208 -0.09879 0.05254 -0.104 0.0537 C -0.10799 0.05602 -0.11268 0.05787 -0.11736 0.05903 C -0.12222 0.06134 -0.12448 0.06204 -0.12969 0.06296 C -0.14966 0.07662 -0.16597 0.08032 -0.18976 0.0868 C -0.20972 0.09166 -0.19861 0.08981 -0.21077 0.09166 C -0.21875 0.09467 -0.22518 0.09629 -0.23368 0.09768 C -0.24462 0.10162 -0.25677 0.10463 -0.26893 0.10602 C -0.2849 0.11342 -0.30295 0.1169 -0.32031 0.12037 C -0.32917 0.12222 -0.33733 0.12569 -0.34601 0.12778 C -0.35295 0.13148 -0.35382 0.13148 -0.36111 0.13287 C -0.36441 0.13379 -0.37084 0.13541 -0.37084 0.13565 C -0.37552 0.13842 -0.37917 0.13889 -0.38507 0.13981 C -0.39219 0.14236 -0.4 0.14329 -0.40695 0.1456 C -0.41476 0.14815 -0.4217 0.15162 -0.42986 0.15301 C -0.43507 0.15602 -0.44115 0.15949 -0.44705 0.16065 C -0.45261 0.16366 -0.45764 0.16759 -0.4632 0.17014 C -0.47483 0.17523 -0.48941 0.17824 -0.50226 0.18009 C -0.50643 0.18194 -0.5092 0.18287 -0.51372 0.18333 C -0.51702 0.18565 -0.52118 0.18727 -0.52518 0.18866 C -0.53629 0.19791 -0.55174 0.20509 -0.56632 0.20879 C -0.57101 0.21157 -0.57656 0.21366 -0.58229 0.21481 C -0.58646 0.21852 -0.59306 0.21967 -0.59844 0.22153 C -0.60139 0.22407 -0.604 0.2243 -0.60712 0.22662 C -0.61077 0.2294 -0.61372 0.23241 -0.61771 0.23518 C -0.61858 0.2375 -0.61875 0.24004 -0.61962 0.24259 C -0.62118 0.24676 -0.62222 0.24653 -0.62222 0.25208 " pathEditMode="relative" rAng="0" ptsTypes="AfffffffffffffffffffffffffffffA">
                                      <p:cBhvr>
                                        <p:cTn id="2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1" y="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1 -0.01573 C -0.0276 -0.0074 -0.02517 -0.00717 -0.03264 -0.01064 C -0.04375 -0.00948 -0.04809 -0.0074 -0.05781 -0.00532 C -0.06372 -0.00162 -0.07726 -0.00023 -0.07726 -3.56697E-6 C -0.08889 0.00532 -0.10278 0.00625 -0.1151 0.00764 C -0.11771 0.00856 -0.12292 0.01018 -0.12292 0.01041 C -0.16128 0.01226 -0.18542 0.01458 -0.22969 0.01527 C -0.25851 0.01897 -0.24115 0.0192 -0.29288 0.01782 C -0.29896 0.0155 -0.29479 0.01666 -0.30538 0.01666 " pathEditMode="relative" rAng="0" ptsTypes="ffffffffA">
                                      <p:cBhvr>
                                        <p:cTn id="3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23" y="17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021 0.02012 C -0.01962 0.00486 -0.00937 0.00116 -0.02344 -0.01087 C -0.02726 -0.01874 -0.03385 -0.01989 -0.03993 -0.02383 C -0.04739 -0.02892 -0.05521 -0.03169 -0.06319 -0.03539 C -0.06753 -0.03747 -0.07153 -0.04025 -0.07587 -0.04187 C -0.08125 -0.04025 -0.08576 -0.03585 -0.09132 -0.03424 C -0.09739 -0.03007 -0.0941 -0.03262 -0.10104 -0.02637 C -0.10434 -0.02336 -0.11319 -0.0229 -0.11753 -0.01989 C -0.12153 -0.01712 -0.12951 -0.00879 -0.13316 -0.00833 C -0.13611 -0.0081 -0.13889 -0.00833 -0.14184 -0.00833 " pathEditMode="relative" rAng="0" ptsTypes="fffffffffA">
                                      <p:cBhvr>
                                        <p:cTn id="3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49" y="-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372 -0.04233 C -0.07361 -0.04349 -0.08143 -0.04534 -0.0908 -0.04881 C -0.0941 -0.05158 -0.0934 -0.05135 -0.09705 -0.05274 C -0.09948 -0.05367 -0.10434 -0.05528 -0.10434 -0.05505 C -0.10625 -0.0569 -0.10764 -0.05922 -0.10955 -0.06061 C -0.11129 -0.06199 -0.11354 -0.06222 -0.11563 -0.06315 C -0.11945 -0.06731 -0.12396 -0.06731 -0.1283 -0.06963 C -0.14011 -0.0761 -0.15191 -0.08466 -0.16459 -0.08906 C -0.1691 -0.09299 -0.17309 -0.09368 -0.17813 -0.09669 C -0.18229 -0.09924 -0.18455 -0.10294 -0.18941 -0.10456 C -0.19531 -0.10965 -0.20104 -0.1152 -0.20816 -0.11751 C -0.21146 -0.12052 -0.21354 -0.12376 -0.21754 -0.12514 C -0.22188 -0.13023 -0.22986 -0.13393 -0.23524 -0.1381 C -0.24809 -0.14828 -0.26077 -0.16054 -0.27587 -0.16539 C -0.27899 -0.16817 -0.28177 -0.1684 -0.28507 -0.17048 C -0.29549 -0.17696 -0.27986 -0.16886 -0.29236 -0.17557 C -0.29566 -0.17742 -0.30156 -0.18205 -0.30156 -0.18182 L -0.29549 -0.1795 " pathEditMode="relative" rAng="0" ptsTypes="ffffffffffffffffAA">
                                      <p:cBhvr>
                                        <p:cTn id="3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92" y="-69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Игра «Четвёртый лишний»</a:t>
            </a:r>
          </a:p>
        </p:txBody>
      </p:sp>
      <p:pic>
        <p:nvPicPr>
          <p:cNvPr id="10" name="Содержимое 9" descr="http://fs.nashaucheba.ru/tw_files2/urls_3/1309/d-1308648/7z-docs/1_html_4798fe1e.png"/>
          <p:cNvPicPr>
            <a:picLocks noGrp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643438" y="1340769"/>
            <a:ext cx="2304826" cy="1727870"/>
          </a:xfrm>
          <a:ln>
            <a:solidFill>
              <a:schemeClr val="tx2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Рисунок 11" descr="http://lohmatik.ru/Lohmatik/skazka/sk2_2.jpg"/>
          <p:cNvPicPr/>
          <p:nvPr/>
        </p:nvPicPr>
        <p:blipFill>
          <a:blip r:embed="rId5" cstate="print"/>
          <a:stretch>
            <a:fillRect/>
          </a:stretch>
        </p:blipFill>
        <p:spPr bwMode="auto">
          <a:xfrm>
            <a:off x="1475657" y="3573017"/>
            <a:ext cx="2808312" cy="2736304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Содержимое 13" descr="http://fb.ru/misc/i/gallery/13662/481380.jpg"/>
          <p:cNvPicPr>
            <a:picLocks noGrp="1"/>
          </p:cNvPicPr>
          <p:nvPr>
            <p:ph sz="half" idx="1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1476375" y="1341438"/>
            <a:ext cx="2807593" cy="2015554"/>
          </a:xfrm>
          <a:ln>
            <a:solidFill>
              <a:schemeClr val="tx2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Рисунок 14" descr="http://img0.liveinternet.ru/images/attach/c/8/104/900/104900516_4979214_mama.jpg"/>
          <p:cNvPicPr/>
          <p:nvPr/>
        </p:nvPicPr>
        <p:blipFill>
          <a:blip r:embed="rId7" cstate="print"/>
          <a:srcRect r="1" b="1"/>
          <a:stretch>
            <a:fillRect/>
          </a:stretch>
        </p:blipFill>
        <p:spPr bwMode="auto">
          <a:xfrm>
            <a:off x="5148262" y="3213100"/>
            <a:ext cx="1511970" cy="3096220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26484442"/>
      </p:ext>
    </p:extLst>
  </p:cSld>
  <p:clrMapOvr>
    <a:masterClrMapping/>
  </p:clrMapOvr>
  <p:transition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fb.ru/misc/i/gallery/11175/284601.jpg"/>
          <p:cNvPicPr>
            <a:picLocks noGrp="1"/>
          </p:cNvPicPr>
          <p:nvPr>
            <p:ph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499992" y="1268760"/>
            <a:ext cx="3384376" cy="2376264"/>
          </a:xfrm>
          <a:ln>
            <a:solidFill>
              <a:schemeClr val="tx2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http://top-bal.ru/pars_docs/refs/26/25630/25630_html_m5c73fe99.png"/>
          <p:cNvPicPr/>
          <p:nvPr/>
        </p:nvPicPr>
        <p:blipFill>
          <a:blip r:embed="rId5" cstate="print"/>
          <a:srcRect b="173"/>
          <a:stretch>
            <a:fillRect/>
          </a:stretch>
        </p:blipFill>
        <p:spPr bwMode="auto">
          <a:xfrm>
            <a:off x="1187624" y="3860800"/>
            <a:ext cx="2592288" cy="2736552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http://podmel.ru/zakrevskaya-o-v/13344_html_1aa3db15.jpg"/>
          <p:cNvPicPr/>
          <p:nvPr/>
        </p:nvPicPr>
        <p:blipFill>
          <a:blip r:embed="rId6" cstate="print"/>
          <a:stretch>
            <a:fillRect/>
          </a:stretch>
        </p:blipFill>
        <p:spPr bwMode="auto">
          <a:xfrm>
            <a:off x="1187624" y="1268759"/>
            <a:ext cx="2592288" cy="2376265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http://orientir-gifts.ru/img/orientir-gifts_r/Promo/albom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4221088"/>
            <a:ext cx="3384376" cy="2304256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93526973"/>
      </p:ext>
    </p:extLst>
  </p:cSld>
  <p:clrMapOvr>
    <a:masterClrMapping/>
  </p:clrMapOvr>
  <p:transition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7.pngegg.com/pngimages/848/250/png-clipart-masha-bear-desktop-animaatio-bear-animals-photograph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1" cy="6858001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228184" y="332656"/>
            <a:ext cx="2915816" cy="1656184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что похожа буква М?</a:t>
            </a:r>
          </a:p>
          <a:p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ChangeArrowheads="1"/>
          </p:cNvSpPr>
          <p:nvPr/>
        </p:nvSpPr>
        <p:spPr bwMode="auto">
          <a:xfrm>
            <a:off x="357188" y="796955"/>
            <a:ext cx="4929187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3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Палочка и палочка,</a:t>
            </a:r>
          </a:p>
          <a:p>
            <a:r>
              <a:rPr lang="ru-RU" altLang="ru-RU" sz="3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Между ними галочка.</a:t>
            </a:r>
          </a:p>
          <a:p>
            <a:r>
              <a:rPr lang="ru-RU" altLang="ru-RU" sz="3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И понятно сразу всем:</a:t>
            </a:r>
          </a:p>
          <a:p>
            <a:r>
              <a:rPr lang="ru-RU" altLang="ru-RU" sz="3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Получилась буква </a:t>
            </a:r>
            <a:r>
              <a:rPr lang="ru-RU" altLang="ru-RU" sz="32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М</a:t>
            </a:r>
            <a:r>
              <a:rPr lang="ru-RU" altLang="ru-RU" sz="3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alt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267" name="Прямоугольник 2"/>
          <p:cNvSpPr>
            <a:spLocks noChangeArrowheads="1"/>
          </p:cNvSpPr>
          <p:nvPr/>
        </p:nvSpPr>
        <p:spPr bwMode="auto">
          <a:xfrm>
            <a:off x="4857750" y="3786188"/>
            <a:ext cx="3714750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3200" dirty="0">
                <a:latin typeface="Arial" pitchFamily="34" charset="0"/>
                <a:cs typeface="Arial" pitchFamily="34" charset="0"/>
              </a:rPr>
              <a:t>Вот качели-</a:t>
            </a:r>
            <a:br>
              <a:rPr lang="ru-RU" altLang="ru-RU" sz="3200" dirty="0">
                <a:latin typeface="Arial" pitchFamily="34" charset="0"/>
                <a:cs typeface="Arial" pitchFamily="34" charset="0"/>
              </a:rPr>
            </a:br>
            <a:r>
              <a:rPr lang="ru-RU" altLang="ru-RU" sz="3200" dirty="0">
                <a:latin typeface="Arial" pitchFamily="34" charset="0"/>
                <a:cs typeface="Arial" pitchFamily="34" charset="0"/>
              </a:rPr>
              <a:t>Буква  </a:t>
            </a:r>
            <a:r>
              <a:rPr lang="ru-RU" altLang="ru-RU" sz="3200" b="1" dirty="0">
                <a:latin typeface="Arial" pitchFamily="34" charset="0"/>
                <a:cs typeface="Arial" pitchFamily="34" charset="0"/>
              </a:rPr>
              <a:t>М</a:t>
            </a:r>
            <a:r>
              <a:rPr lang="ru-RU" altLang="ru-RU" sz="3200" dirty="0">
                <a:latin typeface="Arial" pitchFamily="34" charset="0"/>
                <a:cs typeface="Arial" pitchFamily="34" charset="0"/>
              </a:rPr>
              <a:t>!</a:t>
            </a:r>
            <a:br>
              <a:rPr lang="ru-RU" altLang="ru-RU" sz="3200" dirty="0">
                <a:latin typeface="Arial" pitchFamily="34" charset="0"/>
                <a:cs typeface="Arial" pitchFamily="34" charset="0"/>
              </a:rPr>
            </a:br>
            <a:r>
              <a:rPr lang="ru-RU" altLang="ru-RU" sz="3200" dirty="0">
                <a:latin typeface="Arial" pitchFamily="34" charset="0"/>
                <a:cs typeface="Arial" pitchFamily="34" charset="0"/>
              </a:rPr>
              <a:t>Здесь качаться</a:t>
            </a:r>
            <a:br>
              <a:rPr lang="ru-RU" altLang="ru-RU" sz="3200" dirty="0">
                <a:latin typeface="Arial" pitchFamily="34" charset="0"/>
                <a:cs typeface="Arial" pitchFamily="34" charset="0"/>
              </a:rPr>
            </a:br>
            <a:r>
              <a:rPr lang="ru-RU" altLang="ru-RU" sz="3200" dirty="0">
                <a:latin typeface="Arial" pitchFamily="34" charset="0"/>
                <a:cs typeface="Arial" pitchFamily="34" charset="0"/>
              </a:rPr>
              <a:t>Можно всем! </a:t>
            </a: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5857875" y="928688"/>
            <a:ext cx="1685925" cy="1643062"/>
            <a:chOff x="5429256" y="928670"/>
            <a:chExt cx="1685256" cy="1643074"/>
          </a:xfrm>
        </p:grpSpPr>
        <p:sp>
          <p:nvSpPr>
            <p:cNvPr id="4" name="Диагональная полоса 3"/>
            <p:cNvSpPr/>
            <p:nvPr/>
          </p:nvSpPr>
          <p:spPr>
            <a:xfrm>
              <a:off x="6286166" y="928670"/>
              <a:ext cx="828346" cy="1643074"/>
            </a:xfrm>
            <a:prstGeom prst="diagStrip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5" name="Диагональная полоса 4"/>
            <p:cNvSpPr/>
            <p:nvPr/>
          </p:nvSpPr>
          <p:spPr>
            <a:xfrm flipH="1">
              <a:off x="5429256" y="928670"/>
              <a:ext cx="828346" cy="1643074"/>
            </a:xfrm>
            <a:prstGeom prst="diagStrip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5715000" y="928688"/>
            <a:ext cx="360363" cy="1619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358063" y="928688"/>
            <a:ext cx="360362" cy="1619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1271" name="Рисунок 14" descr="ячрп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88" y="3286125"/>
            <a:ext cx="2571750" cy="332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8121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amlib.ru/img/b/bashlakowa_n_w/volsebnieslova/bukwa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297" y="61155"/>
            <a:ext cx="2784386" cy="2784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ww.uchmet.ru/library/convert/result/834/250449/134004/134004.doc_html_2148ccb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www.uchmet.ru/library/convert/result/834/250449/134004/134004.doc_html_2148ccb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5875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069.radikal.ru/1210/07/ad3df4192a25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" b="109"/>
          <a:stretch/>
        </p:blipFill>
        <p:spPr bwMode="auto">
          <a:xfrm>
            <a:off x="2843808" y="38715"/>
            <a:ext cx="2965417" cy="2634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ds04.infourok.ru/uploads/ex/0537/0003e94e-74210285/img12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"/>
          <a:stretch/>
        </p:blipFill>
        <p:spPr bwMode="auto">
          <a:xfrm>
            <a:off x="5940152" y="0"/>
            <a:ext cx="2913690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4.bp.blogspot.com/--m5qKaanfAQ/V_jSruzAzJI/AAAAAAAABDk/V-mHhL_B0hUh2C7t-B5PktATwTuJPmzZACLcB/s1600/img1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095200"/>
            <a:ext cx="2781200" cy="376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www.coloringpages7.com/Images/school-coloring-pages/alphabet-coloring-pages/abc-letter-m-mountain-sesame-street-bert-coloring-pages-7-com.gif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8" t="8811"/>
          <a:stretch/>
        </p:blipFill>
        <p:spPr bwMode="auto">
          <a:xfrm>
            <a:off x="4283968" y="3212976"/>
            <a:ext cx="3262922" cy="3216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0145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 descr="https://i.ytimg.com/vi/8prPVmn_VH4/maxres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4340" y="764704"/>
            <a:ext cx="9168340" cy="5157192"/>
          </a:xfrm>
          <a:prstGeom prst="rect">
            <a:avLst/>
          </a:prstGeom>
          <a:noFill/>
        </p:spPr>
      </p:pic>
      <p:sp>
        <p:nvSpPr>
          <p:cNvPr id="3" name="Блок-схема: процесс 2"/>
          <p:cNvSpPr/>
          <p:nvPr/>
        </p:nvSpPr>
        <p:spPr>
          <a:xfrm>
            <a:off x="4211960" y="4149080"/>
            <a:ext cx="4680520" cy="2016224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427984" y="4509120"/>
            <a:ext cx="4392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Читаем хором!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pc\Pictures\доска с маленьким карандашом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91440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3608" y="-437078"/>
            <a:ext cx="1956724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sz="16600" b="1" dirty="0" smtClean="0">
                <a:ln w="19050">
                  <a:solidFill>
                    <a:srgbClr val="000000">
                      <a:tint val="1000"/>
                    </a:srgb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</a:t>
            </a:r>
            <a:endParaRPr lang="ru-RU" sz="16600" b="1" dirty="0">
              <a:ln w="19050">
                <a:solidFill>
                  <a:srgbClr val="000000">
                    <a:tint val="1000"/>
                  </a:srgbClr>
                </a:solidFill>
                <a:prstDash val="solid"/>
              </a:ln>
              <a:solidFill>
                <a:srgbClr val="0070C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196752"/>
            <a:ext cx="181270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sz="15000" b="1" dirty="0">
                <a:ln w="19050">
                  <a:solidFill>
                    <a:srgbClr val="000000">
                      <a:tint val="1000"/>
                    </a:srgb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564904"/>
            <a:ext cx="2362211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sz="16600" b="1" dirty="0">
                <a:ln w="19050">
                  <a:solidFill>
                    <a:srgbClr val="000000">
                      <a:tint val="1000"/>
                    </a:srgb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915150" y="-437078"/>
            <a:ext cx="1761306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sz="16600" b="1" dirty="0">
                <a:ln w="19050">
                  <a:solidFill>
                    <a:srgbClr val="000000">
                      <a:tint val="1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472238" y="2514600"/>
            <a:ext cx="2671762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sz="16600" b="1" dirty="0">
                <a:ln w="19050">
                  <a:solidFill>
                    <a:srgbClr val="000000">
                      <a:tint val="1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715125" y="1213011"/>
            <a:ext cx="2177355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sz="15000" b="1" dirty="0" smtClean="0">
                <a:ln w="19050">
                  <a:solidFill>
                    <a:srgbClr val="000000">
                      <a:tint val="1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у</a:t>
            </a:r>
            <a:endParaRPr lang="ru-RU" sz="15000" b="1" dirty="0">
              <a:ln w="19050">
                <a:solidFill>
                  <a:srgbClr val="000000">
                    <a:tint val="1000"/>
                  </a:srgb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87624" y="3983512"/>
            <a:ext cx="1858155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sz="16600" b="1" dirty="0">
                <a:ln w="19050">
                  <a:solidFill>
                    <a:srgbClr val="000000">
                      <a:tint val="1000"/>
                    </a:srgb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347427" y="4010891"/>
            <a:ext cx="3265133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sz="16600" b="1" dirty="0">
                <a:ln w="19050">
                  <a:solidFill>
                    <a:srgbClr val="000000">
                      <a:tint val="1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</a:t>
            </a:r>
          </a:p>
        </p:txBody>
      </p:sp>
    </p:spTree>
    <p:extLst>
      <p:ext uri="{BB962C8B-B14F-4D97-AF65-F5344CB8AC3E}">
        <p14:creationId xmlns:p14="http://schemas.microsoft.com/office/powerpoint/2010/main" val="1994831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22222E-6 -3.7037E-7 L 0.50347 -0.00509 " pathEditMode="relative" rAng="0" ptsTypes="AA">
                                      <p:cBhvr>
                                        <p:cTn id="6" dur="4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74" y="-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22222E-6 L 0.5033 -0.00695 " pathEditMode="relative" rAng="0" ptsTypes="AA">
                                      <p:cBhvr>
                                        <p:cTn id="9" dur="4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56" y="-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11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48148E-6 L 0.50469 0.00162 " pathEditMode="relative" rAng="0" ptsTypes="AA">
                                      <p:cBhvr>
                                        <p:cTn id="12" dur="4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26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4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59259E-6 L 0.50503 0.00394 " pathEditMode="relative" rAng="0" ptsTypes="AA">
                                      <p:cBhvr>
                                        <p:cTn id="15" dur="4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43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pc\Pictures\доска с карандашом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913765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65909" y="-319161"/>
            <a:ext cx="1295400" cy="3046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+mn-cs"/>
              </a:rPr>
              <a:t> </a:t>
            </a:r>
            <a:r>
              <a:rPr lang="ru-RU" sz="13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+mn-cs"/>
              </a:rPr>
              <a:t>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024769" y="186898"/>
            <a:ext cx="1180131" cy="221599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+mn-cs"/>
              </a:rPr>
              <a:t> </a:t>
            </a:r>
            <a:r>
              <a:rPr lang="ru-RU" sz="13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+mn-cs"/>
              </a:rPr>
              <a:t>у</a:t>
            </a:r>
          </a:p>
        </p:txBody>
      </p:sp>
      <p:sp>
        <p:nvSpPr>
          <p:cNvPr id="10" name="Стрелка вправо 9"/>
          <p:cNvSpPr>
            <a:spLocks noChangeArrowheads="1"/>
          </p:cNvSpPr>
          <p:nvPr/>
        </p:nvSpPr>
        <p:spPr bwMode="auto">
          <a:xfrm>
            <a:off x="2286000" y="2514600"/>
            <a:ext cx="5105400" cy="212725"/>
          </a:xfrm>
          <a:prstGeom prst="rightArrow">
            <a:avLst>
              <a:gd name="adj1" fmla="val 50000"/>
              <a:gd name="adj2" fmla="val 50111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76872"/>
            <a:ext cx="2915816" cy="3558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7112992" y="2908718"/>
            <a:ext cx="1257075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ru-RU" sz="13800" b="1" dirty="0">
                <a:ln w="19050">
                  <a:solidFill>
                    <a:srgbClr val="000000">
                      <a:tint val="1000"/>
                    </a:srgb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+mn-cs"/>
              </a:rPr>
              <a:t>А</a:t>
            </a:r>
          </a:p>
        </p:txBody>
      </p:sp>
      <p:sp>
        <p:nvSpPr>
          <p:cNvPr id="14" name="Стрелка вправо 13"/>
          <p:cNvSpPr>
            <a:spLocks noChangeArrowheads="1"/>
          </p:cNvSpPr>
          <p:nvPr/>
        </p:nvSpPr>
        <p:spPr bwMode="auto">
          <a:xfrm>
            <a:off x="2286000" y="4926013"/>
            <a:ext cx="5105400" cy="212725"/>
          </a:xfrm>
          <a:prstGeom prst="rightArrow">
            <a:avLst>
              <a:gd name="adj1" fmla="val 50000"/>
              <a:gd name="adj2" fmla="val 50111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942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1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96296E-6 L 0.53455 0.00232 " pathEditMode="relative" rAng="0" ptsTypes="AA">
                                      <p:cBhvr>
                                        <p:cTn id="11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719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25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1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7037E-6 L 0.5368 -0.00255 " pathEditMode="relative" rAng="0" ptsTypes="AA">
                                      <p:cBhvr>
                                        <p:cTn id="19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840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pc\Pictures\доска с маленьким карандашом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91440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3608" y="-437078"/>
            <a:ext cx="1956724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sz="16600" b="1" dirty="0" smtClean="0">
                <a:ln w="19050">
                  <a:solidFill>
                    <a:srgbClr val="000000">
                      <a:tint val="1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</a:t>
            </a:r>
            <a:endParaRPr lang="ru-RU" sz="16600" b="1" dirty="0">
              <a:ln w="19050">
                <a:solidFill>
                  <a:srgbClr val="000000">
                    <a:tint val="1000"/>
                  </a:srgb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196752"/>
            <a:ext cx="181270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sz="15000" b="1" dirty="0" smtClean="0">
                <a:ln w="19050">
                  <a:solidFill>
                    <a:srgbClr val="000000">
                      <a:tint val="1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у</a:t>
            </a:r>
            <a:endParaRPr lang="ru-RU" sz="15000" b="1" dirty="0">
              <a:ln w="19050">
                <a:solidFill>
                  <a:srgbClr val="000000">
                    <a:tint val="1000"/>
                  </a:srgb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2514600"/>
            <a:ext cx="2074179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sz="16600" b="1" dirty="0" smtClean="0">
                <a:ln w="19050">
                  <a:solidFill>
                    <a:srgbClr val="000000">
                      <a:tint val="1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</a:t>
            </a:r>
            <a:endParaRPr lang="ru-RU" sz="16600" b="1" dirty="0">
              <a:ln w="19050">
                <a:solidFill>
                  <a:srgbClr val="000000">
                    <a:tint val="1000"/>
                  </a:srgb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915150" y="-437078"/>
            <a:ext cx="1761306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sz="16600" b="1" dirty="0">
                <a:ln w="19050">
                  <a:solidFill>
                    <a:srgbClr val="000000">
                      <a:tint val="1000"/>
                    </a:srgb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472238" y="2514600"/>
            <a:ext cx="2671762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sz="16600" b="1" dirty="0">
                <a:ln w="19050">
                  <a:solidFill>
                    <a:srgbClr val="000000">
                      <a:tint val="1000"/>
                    </a:srgb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715125" y="1213011"/>
            <a:ext cx="2177355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sz="16600" b="1" dirty="0" smtClean="0">
                <a:ln w="19050">
                  <a:solidFill>
                    <a:srgbClr val="000000">
                      <a:tint val="1000"/>
                    </a:srgb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</a:t>
            </a:r>
            <a:endParaRPr lang="ru-RU" sz="16600" b="1" dirty="0">
              <a:ln w="19050">
                <a:solidFill>
                  <a:srgbClr val="000000">
                    <a:tint val="1000"/>
                  </a:srgbClr>
                </a:solidFill>
                <a:prstDash val="solid"/>
              </a:ln>
              <a:solidFill>
                <a:srgbClr val="0070C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87624" y="3983512"/>
            <a:ext cx="1858155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sz="16600" b="1" dirty="0">
                <a:ln w="19050">
                  <a:solidFill>
                    <a:srgbClr val="000000">
                      <a:tint val="1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347427" y="4010891"/>
            <a:ext cx="3265133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sz="16600" b="1" dirty="0" smtClean="0">
                <a:ln w="19050">
                  <a:solidFill>
                    <a:srgbClr val="000000">
                      <a:tint val="1000"/>
                    </a:srgb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</a:t>
            </a:r>
            <a:endParaRPr lang="ru-RU" sz="16600" b="1" dirty="0">
              <a:ln w="19050">
                <a:solidFill>
                  <a:srgbClr val="000000">
                    <a:tint val="1000"/>
                  </a:srgbClr>
                </a:solidFill>
                <a:prstDash val="solid"/>
              </a:ln>
              <a:solidFill>
                <a:srgbClr val="0070C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94831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22222E-6 -3.7037E-7 L 0.50347 -0.00509 " pathEditMode="relative" rAng="0" ptsTypes="AA">
                                      <p:cBhvr>
                                        <p:cTn id="6" dur="4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74" y="-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22222E-6 L 0.5033 -0.00695 " pathEditMode="relative" rAng="0" ptsTypes="AA">
                                      <p:cBhvr>
                                        <p:cTn id="9" dur="4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56" y="-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11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48148E-6 L 0.50469 0.00162 " pathEditMode="relative" rAng="0" ptsTypes="AA">
                                      <p:cBhvr>
                                        <p:cTn id="12" dur="4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26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4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59259E-6 L 0.50503 0.00394 " pathEditMode="relative" rAng="0" ptsTypes="AA">
                                      <p:cBhvr>
                                        <p:cTn id="15" dur="4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43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2" descr="https://avatars.mds.yandex.net/get-zen_doc/1628837/pub_602c33fc2ca49f5948ebf8fa_602c34522ca49f5948ec5f59/scale_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6712"/>
            <a:ext cx="9144000" cy="6021288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1691680" y="332656"/>
            <a:ext cx="4104456" cy="3168352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195736" y="836712"/>
            <a:ext cx="30963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 сейчас поработаем в тетради.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Ирина\Desktop\сканирование книги\сканирование книги\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4725144"/>
            <a:ext cx="288032" cy="288032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627784" y="4725144"/>
            <a:ext cx="288032" cy="272008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455368" y="4725144"/>
            <a:ext cx="288032" cy="27200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C:\Users\Ирина\Desktop\02 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1628800"/>
            <a:ext cx="1255402" cy="1719109"/>
          </a:xfrm>
          <a:prstGeom prst="rect">
            <a:avLst/>
          </a:prstGeom>
          <a:noFill/>
        </p:spPr>
      </p:pic>
      <p:pic>
        <p:nvPicPr>
          <p:cNvPr id="1027" name="Picture 3" descr="C:\Users\Ирина\Desktop\05 0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1556792"/>
            <a:ext cx="1243731" cy="170872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131840" y="2060848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М</a:t>
            </a:r>
            <a:endParaRPr lang="ru-RU" sz="3200" b="1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139952" y="5517232"/>
            <a:ext cx="144016" cy="21602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4139952" y="5517232"/>
            <a:ext cx="0" cy="50405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4283968" y="5517232"/>
            <a:ext cx="144016" cy="21602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4427984" y="5517232"/>
            <a:ext cx="0" cy="50405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4139952" y="6309320"/>
            <a:ext cx="0" cy="2160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 flipV="1">
            <a:off x="4139952" y="6309320"/>
            <a:ext cx="144016" cy="144016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H="1">
            <a:off x="4283968" y="6309320"/>
            <a:ext cx="135632" cy="15240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V="1">
            <a:off x="4427984" y="6309320"/>
            <a:ext cx="0" cy="2160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6937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Весёлая  Машина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физминутка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i.pinimg.com/474x/af/0d/01/af0d0128b44b4b77a86b5ff7fb74190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905240"/>
            <a:ext cx="4968552" cy="475846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079251" y="1340768"/>
            <a:ext cx="29854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hlinkClick r:id="rId3"/>
              </a:rPr>
              <a:t>https://youtu.be/pLjgyJ5KPxA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 descr="http://www.radionetplus.ru/uploads/posts/2012-05/1337699991_radionetplus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Облако 3"/>
          <p:cNvSpPr/>
          <p:nvPr/>
        </p:nvSpPr>
        <p:spPr>
          <a:xfrm>
            <a:off x="971600" y="1124744"/>
            <a:ext cx="3888432" cy="3024336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547664" y="1700808"/>
            <a:ext cx="31683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Продолжим работу в тетради!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2</a:t>
            </a:r>
            <a:endParaRPr lang="ru-RU" dirty="0"/>
          </a:p>
        </p:txBody>
      </p:sp>
      <p:pic>
        <p:nvPicPr>
          <p:cNvPr id="2050" name="Picture 2" descr="C:\Users\Ирина\Desktop\сканирование книги\сканирование книги\05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91116"/>
          </a:xfrm>
          <a:prstGeom prst="rect">
            <a:avLst/>
          </a:prstGeom>
          <a:noFill/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3347864" y="764704"/>
            <a:ext cx="648072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3923928" y="764704"/>
            <a:ext cx="720080" cy="432048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4644008" y="764704"/>
            <a:ext cx="0" cy="432048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644008" y="764704"/>
            <a:ext cx="648072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292080" y="764704"/>
            <a:ext cx="648072" cy="504056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5940152" y="836712"/>
            <a:ext cx="0" cy="432048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940152" y="836712"/>
            <a:ext cx="648072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6588224" y="836712"/>
            <a:ext cx="720080" cy="432048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V="1">
            <a:off x="7308304" y="836712"/>
            <a:ext cx="0" cy="432048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7308304" y="836712"/>
            <a:ext cx="648072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3834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Собачка и корова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Ирина\Desktop\от слова к букве\12 Буква М\01 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44824"/>
            <a:ext cx="9144000" cy="501317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419872" y="4437112"/>
            <a:ext cx="432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м</a:t>
            </a:r>
            <a:endParaRPr lang="ru-RU" sz="4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03848" y="5517232"/>
            <a:ext cx="360040" cy="50405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563888" y="5517232"/>
            <a:ext cx="360040" cy="504056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572000" y="4293096"/>
            <a:ext cx="7200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М</a:t>
            </a:r>
            <a:endParaRPr lang="ru-RU" sz="6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932040" y="5517232"/>
            <a:ext cx="360040" cy="43204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292080" y="5517232"/>
            <a:ext cx="360040" cy="43204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 animBg="1"/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 descr="https://i.hdwp.ru/f/7d9a/m/073184ce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Облако 3"/>
          <p:cNvSpPr/>
          <p:nvPr/>
        </p:nvSpPr>
        <p:spPr>
          <a:xfrm>
            <a:off x="3707904" y="692696"/>
            <a:ext cx="2448272" cy="2088232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995936" y="1196752"/>
            <a:ext cx="2160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 теперь моё задание для вас!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ndAc>
      <p:stSnd>
        <p:snd r:embed="rId2" name="hammer.wav"/>
      </p:stSnd>
    </p:sndAc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Собери слоги в мешки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Ирина\Desktop\от слова к букве\12 Буква М\02 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84784"/>
            <a:ext cx="9144000" cy="537321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15616" y="3140968"/>
            <a:ext cx="1080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/>
              <a:t>ам</a:t>
            </a:r>
            <a:endParaRPr lang="ru-RU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115616" y="3933056"/>
            <a:ext cx="1080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ум</a:t>
            </a:r>
            <a:endParaRPr lang="ru-RU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115616" y="4725144"/>
            <a:ext cx="1080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/>
              <a:t>ом</a:t>
            </a:r>
            <a:endParaRPr lang="ru-RU" sz="4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5949280"/>
            <a:ext cx="360040" cy="43204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547664" y="5949280"/>
            <a:ext cx="360040" cy="43204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164288" y="3068960"/>
            <a:ext cx="10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/>
              <a:t>ма</a:t>
            </a:r>
            <a:endParaRPr lang="ru-RU" sz="4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236296" y="3861048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/>
              <a:t>му</a:t>
            </a:r>
            <a:endParaRPr lang="ru-RU" sz="4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236296" y="4653136"/>
            <a:ext cx="936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мо</a:t>
            </a:r>
            <a:endParaRPr lang="ru-RU" sz="40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308304" y="5805264"/>
            <a:ext cx="360040" cy="43204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668344" y="5805264"/>
            <a:ext cx="360040" cy="43204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/>
      <p:bldP spid="12" grpId="0" animBg="1"/>
      <p:bldP spid="1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62" name="Picture 2" descr="https://i.pinimg.com/originals/4f/75/6d/4f756df214760201fd4c70dd345e0cc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Облако 3"/>
          <p:cNvSpPr/>
          <p:nvPr/>
        </p:nvSpPr>
        <p:spPr>
          <a:xfrm>
            <a:off x="899592" y="2492896"/>
            <a:ext cx="3024336" cy="2304256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331640" y="3068960"/>
            <a:ext cx="2376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Молодцы, ребята!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pc\Pictures\доска с карандашом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913765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65909" y="-319161"/>
            <a:ext cx="1295400" cy="3046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+mn-cs"/>
              </a:rPr>
              <a:t> </a:t>
            </a:r>
            <a:r>
              <a:rPr lang="ru-RU" sz="13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+mn-cs"/>
              </a:rPr>
              <a:t>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45232" y="476672"/>
            <a:ext cx="1539204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+mn-cs"/>
              </a:rPr>
              <a:t> </a:t>
            </a:r>
            <a:r>
              <a:rPr lang="ru-RU" sz="13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</a:t>
            </a:r>
            <a:endParaRPr lang="ru-RU" sz="13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cs typeface="+mn-cs"/>
            </a:endParaRPr>
          </a:p>
        </p:txBody>
      </p:sp>
      <p:sp>
        <p:nvSpPr>
          <p:cNvPr id="10" name="Стрелка вправо 9"/>
          <p:cNvSpPr>
            <a:spLocks noChangeArrowheads="1"/>
          </p:cNvSpPr>
          <p:nvPr/>
        </p:nvSpPr>
        <p:spPr bwMode="auto">
          <a:xfrm>
            <a:off x="2286000" y="2514600"/>
            <a:ext cx="5105400" cy="212725"/>
          </a:xfrm>
          <a:prstGeom prst="rightArrow">
            <a:avLst>
              <a:gd name="adj1" fmla="val 50000"/>
              <a:gd name="adj2" fmla="val 50111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2060848"/>
            <a:ext cx="3243263" cy="3846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7072115" y="2908718"/>
            <a:ext cx="1338829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ru-RU" sz="13800" b="1" dirty="0">
                <a:ln w="19050">
                  <a:solidFill>
                    <a:srgbClr val="000000">
                      <a:tint val="1000"/>
                    </a:srgb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</a:t>
            </a:r>
            <a:endParaRPr lang="ru-RU" sz="13800" b="1" dirty="0">
              <a:ln w="19050">
                <a:solidFill>
                  <a:srgbClr val="000000">
                    <a:tint val="1000"/>
                  </a:srgbClr>
                </a:solidFill>
                <a:prstDash val="solid"/>
              </a:ln>
              <a:solidFill>
                <a:schemeClr val="bg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cs typeface="+mn-cs"/>
            </a:endParaRPr>
          </a:p>
        </p:txBody>
      </p:sp>
      <p:sp>
        <p:nvSpPr>
          <p:cNvPr id="14" name="Стрелка вправо 13"/>
          <p:cNvSpPr>
            <a:spLocks noChangeArrowheads="1"/>
          </p:cNvSpPr>
          <p:nvPr/>
        </p:nvSpPr>
        <p:spPr bwMode="auto">
          <a:xfrm>
            <a:off x="2286000" y="4926013"/>
            <a:ext cx="5105400" cy="212725"/>
          </a:xfrm>
          <a:prstGeom prst="rightArrow">
            <a:avLst>
              <a:gd name="adj1" fmla="val 50000"/>
              <a:gd name="adj2" fmla="val 50111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328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1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96296E-6 L 0.53455 0.00232 " pathEditMode="relative" rAng="0" ptsTypes="AA">
                                      <p:cBhvr>
                                        <p:cTn id="11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719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25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1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7037E-6 L 0.5368 -0.00255 " pathEditMode="relative" rAng="0" ptsTypes="AA">
                                      <p:cBhvr>
                                        <p:cTn id="19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840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683568" y="274638"/>
            <a:ext cx="7546032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Уроки тётушки Совы. Буква М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hlinkClick r:id="rId2"/>
              </a:rPr>
              <a:t>https://youtu.be/UP6a5AnIlXM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0242" name="Picture 2" descr="https://sun9-65.userapi.com/c855128/v855128894/1a7f2b/UONX9tzPBp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276872"/>
            <a:ext cx="7808866" cy="43924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292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Источники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77500" lnSpcReduction="20000"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hlinkClick r:id="rId2"/>
              </a:rPr>
              <a:t>https://youtu.be/UP6a5AnIlXM</a:t>
            </a:r>
            <a:endParaRPr lang="ru-RU" sz="2000" dirty="0" smtClean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hlinkClick r:id="rId3"/>
              </a:rPr>
              <a:t>https://po-ymy.ru/zagadki-pro-mashu-i-medvedya-iz-multfilma.html</a:t>
            </a:r>
            <a:endParaRPr lang="ru-RU" sz="2000" dirty="0" smtClean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hlinkClick r:id="rId4"/>
              </a:rPr>
              <a:t>https://giffs.ru/gifki-masha-i-medved-2/</a:t>
            </a:r>
            <a:endParaRPr lang="ru-RU" sz="2000" dirty="0" smtClean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800" u="sng" dirty="0" smtClean="0">
                <a:hlinkClick r:id="rId5"/>
              </a:rPr>
              <a:t>https://youtu.be/pLjgyJ5KPxA</a:t>
            </a:r>
            <a:endParaRPr lang="ru-RU" sz="2000" dirty="0" smtClean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/>
              <a:t>https://yandex.ru/images/search?pos=13&amp;img_url=https%3A%2F%2Fpbs.twimg.com%2Fmedia%2FErieBT7XUAAfq8I.jpg&amp;text=%D0%BA%D0%B0%D1%80%D1%82%D0%B8%D0%BD%D0%BA%D0%B8%20%D0%9C%D0%B0%D1%88%D0%B8%20%D0%B8%20%D0%9C%D0%95%D0%94%D0%92%D0%95%D0%94%D0%AF%20%D0%B4%D0%BB%D1%8F%20%D0%B4%D0%B5%D1%</a:t>
            </a:r>
            <a:r>
              <a:rPr lang="en-US" sz="2000" dirty="0" smtClean="0">
                <a:hlinkClick r:id="rId6" action="ppaction://hlinkfile"/>
              </a:rPr>
              <a:t>82%D0%B5%D0%B9&amp;lr=11168&amp;rpt=simage&amp;source=wiz&amp;rlt_url=https%3A%2F%2Fi.ytimg.com%2Fvi%2F8prPVmn_VH4%2Fmaxresdefault.jpg&amp;ogl_url=https%3A%2F%2Fpbs.twimg.com%2Fmedia%2FErieBT7XUAAfq8I.jpg</a:t>
            </a:r>
            <a:endParaRPr lang="ru-RU" sz="2000" dirty="0" smtClean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/>
              <a:t>https://yandex.ru/images/search?pos=4&amp;img_url=https%3A%2F%2Fabvgdee.ru%2Fimages%2Fkartinki%2Falfavit8%2Fm.png&amp;text=%D0%BA%D0%B0%D1%80%D1%82%D0%B8%D0%BD%D0%BA%D0%B8%20%D0%B1%D1%83%D0%BA%D0%B2%D0%B0%20%D0%BC%20%D0%B4%D0%BB%D1%8F%20%D0%B4%D0%B5%D1%82%D0%B5%D0%B9%20%D0%BD%D0%B0%20%D0%BF%D1%80%D0%BE%D0%B7%D1%80%D0%B0%D1%87%D0%BD%D0%BE%D0%BC%20%D1%84%D0%BE%D0%BD%D0%B5&amp;lr=11168&amp;rpt=simage&amp;source=wiz</a:t>
            </a:r>
            <a:endParaRPr lang="ru-RU" sz="2000" dirty="0" smtClean="0"/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Астафьева Е.О. Играем, читаем, пишем: Рабочая тетрадь №1 – СПб.: ООО «ИЗДАТЕЛЬСТВО «ДЕТСТВО-ПРЕСС», 2019.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Астафьева Е.О. Играем, читаем, пишем: Методическое пособие-конспект.- СПб.: ООО «ИЗДАТЕЛЬСТВО «ДЕТСТВО-ПРЕСС», 2019.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Шаблон презентации  учителя математики МБОУ «Еланская СОШ № 2» Еланского муниципального района Волгоградской области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М.Ю.Явдосюк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pc\Pictures\доска с карандашом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32" y="-6350"/>
            <a:ext cx="913765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-603448"/>
            <a:ext cx="1295400" cy="39912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sz="5400" b="1" dirty="0">
                <a:ln w="19050">
                  <a:solidFill>
                    <a:srgbClr val="000000">
                      <a:tint val="1000"/>
                    </a:srgb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19000" b="1" dirty="0" smtClean="0">
                <a:ln w="19050">
                  <a:solidFill>
                    <a:srgbClr val="000000">
                      <a:tint val="1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</a:t>
            </a:r>
            <a:endParaRPr lang="ru-RU" sz="19000" b="1" dirty="0">
              <a:ln w="19050">
                <a:solidFill>
                  <a:srgbClr val="000000">
                    <a:tint val="1000"/>
                  </a:srgb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99450" y="152400"/>
            <a:ext cx="1444627" cy="31547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ru-RU" sz="19900" b="1" dirty="0" smtClean="0">
                <a:ln w="19050">
                  <a:solidFill>
                    <a:srgbClr val="000000">
                      <a:tint val="1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</a:t>
            </a:r>
            <a:endParaRPr lang="ru-RU" sz="19900" b="1" dirty="0">
              <a:ln w="19050">
                <a:solidFill>
                  <a:srgbClr val="000000">
                    <a:tint val="1000"/>
                  </a:srgb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0" name="Стрелка вправо 9"/>
          <p:cNvSpPr>
            <a:spLocks noChangeArrowheads="1"/>
          </p:cNvSpPr>
          <p:nvPr/>
        </p:nvSpPr>
        <p:spPr bwMode="auto">
          <a:xfrm>
            <a:off x="2286000" y="2514600"/>
            <a:ext cx="5105400" cy="212725"/>
          </a:xfrm>
          <a:prstGeom prst="rightArrow">
            <a:avLst>
              <a:gd name="adj1" fmla="val 50000"/>
              <a:gd name="adj2" fmla="val 50111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ru-RU">
              <a:solidFill>
                <a:srgbClr val="00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8698" y="2093456"/>
            <a:ext cx="3243263" cy="3846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6957443" y="2209800"/>
            <a:ext cx="1556837" cy="3154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ru-RU" sz="19900" b="1" dirty="0">
                <a:ln w="19050">
                  <a:solidFill>
                    <a:srgbClr val="000000">
                      <a:tint val="1000"/>
                    </a:srgb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</a:t>
            </a:r>
          </a:p>
        </p:txBody>
      </p:sp>
      <p:sp>
        <p:nvSpPr>
          <p:cNvPr id="14" name="Стрелка вправо 13"/>
          <p:cNvSpPr>
            <a:spLocks noChangeArrowheads="1"/>
          </p:cNvSpPr>
          <p:nvPr/>
        </p:nvSpPr>
        <p:spPr bwMode="auto">
          <a:xfrm>
            <a:off x="2286000" y="4926013"/>
            <a:ext cx="5105400" cy="212725"/>
          </a:xfrm>
          <a:prstGeom prst="rightArrow">
            <a:avLst>
              <a:gd name="adj1" fmla="val 50000"/>
              <a:gd name="adj2" fmla="val 50111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814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1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0 L 0.53455 0.00231 " pathEditMode="relative" rAng="0" ptsTypes="AA">
                                      <p:cBhvr>
                                        <p:cTn id="11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719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25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1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85185E-6 L 0.55642 0.00324 " pathEditMode="relative" rAng="0" ptsTypes="AA">
                                      <p:cBhvr>
                                        <p:cTn id="19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12" y="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980729"/>
            <a:ext cx="54006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Наша девочка с хитринкой — 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Забралась она в корзинку. 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За плечами у медведя 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С пирожками вместе едет. 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Кто же эта девочка?  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Это …</a:t>
            </a:r>
            <a:br>
              <a:rPr lang="ru-RU" sz="2800" b="1" dirty="0" smtClean="0">
                <a:latin typeface="Arial" pitchFamily="34" charset="0"/>
                <a:cs typeface="Arial" pitchFamily="34" charset="0"/>
              </a:rPr>
            </a:b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1988" name="Picture 4" descr="https://i.yapx.ru/Gz22Q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1052736"/>
            <a:ext cx="6953250" cy="5210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643174" y="428604"/>
            <a:ext cx="3643338" cy="3643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00" b="1" i="0" u="none" strike="noStrike" kern="1200" cap="none" spc="0" normalizeH="0" baseline="0" noProof="0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[</a:t>
            </a:r>
            <a:r>
              <a:rPr kumimoji="0" lang="ru-RU" sz="23900" b="1" i="0" u="none" strike="noStrike" kern="1200" cap="none" spc="0" normalizeH="0" baseline="0" noProof="0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</a:t>
            </a:r>
            <a:r>
              <a:rPr kumimoji="0" lang="en-US" sz="23900" b="1" i="0" u="none" strike="noStrike" kern="1200" cap="none" spc="0" normalizeH="0" baseline="0" noProof="0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]</a:t>
            </a:r>
            <a:endParaRPr kumimoji="0" lang="ru-RU" sz="7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1746" name="Picture 2" descr="D:\Каталог картинок\Г\LIPS1 М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4000500"/>
            <a:ext cx="2857500" cy="2857500"/>
          </a:xfrm>
          <a:prstGeom prst="rect">
            <a:avLst/>
          </a:prstGeom>
          <a:noFill/>
        </p:spPr>
      </p:pic>
      <p:pic>
        <p:nvPicPr>
          <p:cNvPr id="31747" name="Picture 3" descr="D:\Каталог картинок\З\CENTOCLU П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071678"/>
            <a:ext cx="2857500" cy="2857500"/>
          </a:xfrm>
          <a:prstGeom prst="rect">
            <a:avLst/>
          </a:prstGeom>
          <a:noFill/>
        </p:spPr>
      </p:pic>
      <p:pic>
        <p:nvPicPr>
          <p:cNvPr id="31748" name="Picture 4" descr="D:\Каталог картинок\Я\PE04423 П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14" y="1714488"/>
            <a:ext cx="3357586" cy="33575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95648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1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" dur="1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1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8" dur="1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1" dur="1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2" dur="1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3" dur="1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1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3" dur="2000" fill="hold"/>
                                        <p:tgtEl>
                                          <p:spTgt spid="3174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0"/>
            <a:ext cx="6758006" cy="5083164"/>
          </a:xfrm>
        </p:spPr>
        <p:txBody>
          <a:bodyPr>
            <a:normAutofit/>
          </a:bodyPr>
          <a:lstStyle/>
          <a:p>
            <a:r>
              <a:rPr lang="en-US" sz="23900" b="1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[</a:t>
            </a:r>
            <a:r>
              <a:rPr lang="ru-RU" sz="23900" b="1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</a:t>
            </a:r>
            <a:r>
              <a:rPr lang="en-US" sz="23900" b="1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]</a:t>
            </a:r>
            <a:endParaRPr lang="ru-RU" sz="7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2492896"/>
            <a:ext cx="2193848" cy="256490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491880" y="4365104"/>
            <a:ext cx="2088232" cy="216024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899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764705"/>
            <a:ext cx="5112568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Отвечайте на вопрос: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Кто в корзине Машу нес,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Кто садился на пенёк 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И хотел съесть пирожок? 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Сказочку ты знаешь ведь?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Кто же это был? …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https://slovnet.ru/wp-content/uploads/2018/10/14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677294"/>
            <a:ext cx="5603343" cy="60028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433438" cy="4437112"/>
          </a:xfrm>
        </p:spPr>
        <p:txBody>
          <a:bodyPr>
            <a:normAutofit/>
          </a:bodyPr>
          <a:lstStyle/>
          <a:p>
            <a:r>
              <a:rPr lang="en-US" sz="23900" b="1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[</a:t>
            </a:r>
            <a:r>
              <a:rPr lang="ru-RU" sz="23900" b="1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</a:t>
            </a:r>
            <a:r>
              <a:rPr lang="en-US" sz="23900" b="1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]</a:t>
            </a:r>
            <a:endParaRPr lang="ru-RU" sz="7200" dirty="0">
              <a:solidFill>
                <a:srgbClr val="00B05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2780928"/>
            <a:ext cx="2501802" cy="2924944"/>
          </a:xfrm>
          <a:prstGeom prst="rect">
            <a:avLst/>
          </a:prstGeom>
        </p:spPr>
      </p:pic>
      <p:sp>
        <p:nvSpPr>
          <p:cNvPr id="5" name="Выгнутая вправо стрелка 4"/>
          <p:cNvSpPr/>
          <p:nvPr/>
        </p:nvSpPr>
        <p:spPr>
          <a:xfrm>
            <a:off x="5436096" y="1340768"/>
            <a:ext cx="144016" cy="216024"/>
          </a:xfrm>
          <a:prstGeom prst="curvedLef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19872" y="4077072"/>
            <a:ext cx="2304256" cy="2304256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277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826</TotalTime>
  <Words>708</Words>
  <Application>Microsoft Office PowerPoint</Application>
  <PresentationFormat>Экран (4:3)</PresentationFormat>
  <Paragraphs>127</Paragraphs>
  <Slides>31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31</vt:i4>
      </vt:variant>
    </vt:vector>
  </HeadingPairs>
  <TitlesOfParts>
    <vt:vector size="34" baseType="lpstr">
      <vt:lpstr>Тема Office</vt:lpstr>
      <vt:lpstr>Специальное оформление</vt:lpstr>
      <vt:lpstr>1_Специальное оформление</vt:lpstr>
      <vt:lpstr>Учим звуки и буквы. Буква М. для детей подготовительной группы Выполнила Гофман Елена Александровна учитель-логопед МКДОУ №89 г. Новосибирск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[М]</vt:lpstr>
      <vt:lpstr>Презентация PowerPoint</vt:lpstr>
      <vt:lpstr>[М]</vt:lpstr>
      <vt:lpstr>Презентация PowerPoint</vt:lpstr>
      <vt:lpstr>Презентация PowerPoint</vt:lpstr>
      <vt:lpstr>Игра «Засели домики»</vt:lpstr>
      <vt:lpstr>Игра «Четвёртый лишний»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Весёлая  Машина физминутка</vt:lpstr>
      <vt:lpstr>Презентация PowerPoint</vt:lpstr>
      <vt:lpstr>Задание 2</vt:lpstr>
      <vt:lpstr>Собачка и корова</vt:lpstr>
      <vt:lpstr>Презентация PowerPoint</vt:lpstr>
      <vt:lpstr>Собери слоги в мешки</vt:lpstr>
      <vt:lpstr>Презентация PowerPoint</vt:lpstr>
      <vt:lpstr>Уроки тётушки Совы. Буква М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Согласная буква М</dc:title>
  <dc:creator>Шоломова Ирина Анатольевна</dc:creator>
  <cp:lastModifiedBy>playstand.ru</cp:lastModifiedBy>
  <cp:revision>118</cp:revision>
  <dcterms:created xsi:type="dcterms:W3CDTF">2015-01-18T10:33:40Z</dcterms:created>
  <dcterms:modified xsi:type="dcterms:W3CDTF">2022-11-11T10:12:40Z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1831491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