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64" r:id="rId18"/>
    <p:sldId id="274" r:id="rId19"/>
    <p:sldId id="26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64" autoAdjust="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1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41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9393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4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0685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84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4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21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7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83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24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10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76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75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7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49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8D6C-3B4F-4192-AA0B-F74927F8FBE3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8E4034-E078-4724-91B3-3E99ED242F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89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44137"/>
            <a:ext cx="7766936" cy="2116183"/>
          </a:xfrm>
        </p:spPr>
        <p:txBody>
          <a:bodyPr/>
          <a:lstStyle/>
          <a:p>
            <a:pPr algn="l"/>
            <a:r>
              <a:rPr lang="ru-RU" sz="6000" b="1" dirty="0" smtClean="0"/>
              <a:t>Оказание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первой </a:t>
            </a:r>
            <a:r>
              <a:rPr lang="ru-RU" sz="6000" b="1" dirty="0" smtClean="0"/>
              <a:t>помощи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0655" y="2997991"/>
            <a:ext cx="8964682" cy="279320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«Безопасное колесо»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Вопросы и </a:t>
            </a:r>
            <a:r>
              <a:rPr lang="ru-RU" sz="3200" b="1" i="1" dirty="0" smtClean="0">
                <a:solidFill>
                  <a:srgbClr val="FF0000"/>
                </a:solidFill>
              </a:rPr>
              <a:t>ответы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Презентацию подготовила Белоусова А. С.,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педагог ДО, ГБОУ школа № 634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5" y="2901008"/>
            <a:ext cx="3192100" cy="3202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961" y="832694"/>
            <a:ext cx="1874693" cy="133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21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СОТРЯСЕНИЕ МОЗГА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357745"/>
            <a:ext cx="4185623" cy="1379500"/>
          </a:xfrm>
        </p:spPr>
        <p:txBody>
          <a:bodyPr/>
          <a:lstStyle/>
          <a:p>
            <a:r>
              <a:rPr lang="ru-RU" dirty="0" smtClean="0"/>
              <a:t>- Основные </a:t>
            </a:r>
            <a:r>
              <a:rPr lang="ru-RU" dirty="0"/>
              <a:t>правила оказания первой помощи при сотрясении мозга: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4" y="4017818"/>
            <a:ext cx="4753864" cy="235940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357745"/>
            <a:ext cx="4185618" cy="2479964"/>
          </a:xfrm>
        </p:spPr>
        <p:txBody>
          <a:bodyPr/>
          <a:lstStyle/>
          <a:p>
            <a:r>
              <a:rPr lang="ru-RU" i="1" dirty="0" smtClean="0"/>
              <a:t>уложить </a:t>
            </a:r>
            <a:r>
              <a:rPr lang="ru-RU" i="1" dirty="0"/>
              <a:t>пострадавшего на бок или спину со склоненной набок головой и транспортировать в этом положении в лечебное учреждение.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109" y="4017818"/>
            <a:ext cx="285750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61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ТРАВМАТИЧЕСКИЙ ШОК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357744"/>
            <a:ext cx="4185623" cy="1648691"/>
          </a:xfrm>
        </p:spPr>
        <p:txBody>
          <a:bodyPr/>
          <a:lstStyle/>
          <a:p>
            <a:r>
              <a:rPr lang="ru-RU" dirty="0" smtClean="0"/>
              <a:t>- Основные </a:t>
            </a:r>
            <a:r>
              <a:rPr lang="ru-RU" dirty="0"/>
              <a:t>правила оказания первой медицинской помощи при травматическом </a:t>
            </a:r>
            <a:r>
              <a:rPr lang="ru-RU" dirty="0" smtClean="0"/>
              <a:t>шоке: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357744"/>
            <a:ext cx="4185618" cy="2660074"/>
          </a:xfrm>
        </p:spPr>
        <p:txBody>
          <a:bodyPr/>
          <a:lstStyle/>
          <a:p>
            <a:r>
              <a:rPr lang="ru-RU" i="1" dirty="0" smtClean="0"/>
              <a:t>освободить </a:t>
            </a:r>
            <a:r>
              <a:rPr lang="ru-RU" i="1" dirty="0"/>
              <a:t>пострадавшего от травмирующего фактора, остановить при необходимости кровотечение. Накрыть теплой одеждой.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" y="3754579"/>
            <a:ext cx="4225511" cy="2298678"/>
          </a:xfrm>
        </p:spPr>
      </p:pic>
    </p:spTree>
    <p:extLst>
      <p:ext uri="{BB962C8B-B14F-4D97-AF65-F5344CB8AC3E}">
        <p14:creationId xmlns:p14="http://schemas.microsoft.com/office/powerpoint/2010/main" val="1926724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ПОТЕРЯ СОЗНАНИЯ (КОЛЛАПС)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357744"/>
            <a:ext cx="4185623" cy="2216729"/>
          </a:xfrm>
        </p:spPr>
        <p:txBody>
          <a:bodyPr/>
          <a:lstStyle/>
          <a:p>
            <a:r>
              <a:rPr lang="ru-RU" dirty="0" smtClean="0"/>
              <a:t>- При </a:t>
            </a:r>
            <a:r>
              <a:rPr lang="ru-RU" dirty="0"/>
              <a:t>потере сознания (коллапсе) и понижении артериального давления без кровотечения необходимо: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357744"/>
            <a:ext cx="4185618" cy="1524001"/>
          </a:xfrm>
        </p:spPr>
        <p:txBody>
          <a:bodyPr/>
          <a:lstStyle/>
          <a:p>
            <a:r>
              <a:rPr lang="ru-RU" i="1" dirty="0" smtClean="0"/>
              <a:t>поднять </a:t>
            </a:r>
            <a:r>
              <a:rPr lang="ru-RU" i="1" dirty="0"/>
              <a:t>ноги пострадавшего выше уровня головы.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037" y="3754580"/>
            <a:ext cx="5458691" cy="2865813"/>
          </a:xfrm>
        </p:spPr>
      </p:pic>
    </p:spTree>
    <p:extLst>
      <p:ext uri="{BB962C8B-B14F-4D97-AF65-F5344CB8AC3E}">
        <p14:creationId xmlns:p14="http://schemas.microsoft.com/office/powerpoint/2010/main" val="3332262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ОБМОРОЖЕНИЕ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607127"/>
            <a:ext cx="4185623" cy="1052946"/>
          </a:xfrm>
        </p:spPr>
        <p:txBody>
          <a:bodyPr/>
          <a:lstStyle/>
          <a:p>
            <a:r>
              <a:rPr lang="ru-RU" dirty="0" smtClean="0"/>
              <a:t>- Как </a:t>
            </a:r>
            <a:r>
              <a:rPr lang="ru-RU" dirty="0"/>
              <a:t>оказать первую помощь при обморожении?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357744"/>
            <a:ext cx="4185618" cy="2798620"/>
          </a:xfrm>
        </p:spPr>
        <p:txBody>
          <a:bodyPr/>
          <a:lstStyle/>
          <a:p>
            <a:r>
              <a:rPr lang="ru-RU" i="1" dirty="0"/>
              <a:t>В кратчайшее время отогреть обмороженный участок теплым воздухом или водой, нагретой до 36-37℃ градусов. Дать теплое питьё.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32" y="2927927"/>
            <a:ext cx="4140053" cy="3717598"/>
          </a:xfrm>
        </p:spPr>
      </p:pic>
    </p:spTree>
    <p:extLst>
      <p:ext uri="{BB962C8B-B14F-4D97-AF65-F5344CB8AC3E}">
        <p14:creationId xmlns:p14="http://schemas.microsoft.com/office/powerpoint/2010/main" val="2058700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ТЕРМИЧЕСКИЙ ОЖОГ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607127"/>
            <a:ext cx="4185623" cy="1052946"/>
          </a:xfrm>
        </p:spPr>
        <p:txBody>
          <a:bodyPr/>
          <a:lstStyle/>
          <a:p>
            <a:r>
              <a:rPr lang="ru-RU" dirty="0" smtClean="0"/>
              <a:t>- Как </a:t>
            </a:r>
            <a:r>
              <a:rPr lang="ru-RU" dirty="0"/>
              <a:t>оказать помощь при ожоге кипятком?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357744"/>
            <a:ext cx="4185618" cy="2466111"/>
          </a:xfrm>
        </p:spPr>
        <p:txBody>
          <a:bodyPr/>
          <a:lstStyle/>
          <a:p>
            <a:r>
              <a:rPr lang="ru-RU" i="1" dirty="0"/>
              <a:t>Промыть обожжённый участок водой не менее 10 минут, наложить стерильную повязку, дать обезболивающее.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3099427"/>
            <a:ext cx="4184650" cy="294193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292" y="4361661"/>
            <a:ext cx="2265218" cy="208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86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ХИМИЧЕСКИЙ ОЖОГ</a:t>
            </a:r>
            <a:endParaRPr lang="ru-RU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34" y="4792118"/>
            <a:ext cx="1932119" cy="2065882"/>
          </a:xfrm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357744"/>
            <a:ext cx="4185623" cy="3657601"/>
          </a:xfrm>
        </p:spPr>
        <p:txBody>
          <a:bodyPr/>
          <a:lstStyle/>
          <a:p>
            <a:r>
              <a:rPr lang="ru-RU" dirty="0" smtClean="0"/>
              <a:t>- Как </a:t>
            </a:r>
            <a:r>
              <a:rPr lang="ru-RU" dirty="0"/>
              <a:t>оказать помощь пострадавшему при ожоге отдельных участков тела щелочными составами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 smtClean="0"/>
              <a:t>- Как </a:t>
            </a:r>
            <a:r>
              <a:rPr lang="ru-RU" dirty="0"/>
              <a:t>оказать первую помощь пострадавшему при ожоге отдельных участков тела кислотой?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2" y="1357744"/>
            <a:ext cx="4817617" cy="3990111"/>
          </a:xfrm>
        </p:spPr>
        <p:txBody>
          <a:bodyPr/>
          <a:lstStyle/>
          <a:p>
            <a:r>
              <a:rPr lang="ru-RU" i="1" dirty="0"/>
              <a:t>Обработать пораженное место 1-2%-</a:t>
            </a:r>
            <a:r>
              <a:rPr lang="ru-RU" i="1" dirty="0" err="1"/>
              <a:t>ным</a:t>
            </a:r>
            <a:r>
              <a:rPr lang="ru-RU" i="1" dirty="0"/>
              <a:t> раствором борной, лимонной или уксусной кислоты на повязку</a:t>
            </a:r>
            <a:r>
              <a:rPr lang="ru-RU" i="1" dirty="0" smtClean="0"/>
              <a:t>.</a:t>
            </a:r>
          </a:p>
          <a:p>
            <a:endParaRPr lang="ru-RU" i="1" dirty="0" smtClean="0"/>
          </a:p>
          <a:p>
            <a:r>
              <a:rPr lang="ru-RU" i="1" dirty="0" smtClean="0"/>
              <a:t>Промыть </a:t>
            </a:r>
            <a:r>
              <a:rPr lang="ru-RU" i="1" dirty="0"/>
              <a:t>пораженный участок мыльным раствором или 2%-</a:t>
            </a:r>
            <a:r>
              <a:rPr lang="ru-RU" i="1" dirty="0" err="1"/>
              <a:t>ным</a:t>
            </a:r>
            <a:r>
              <a:rPr lang="ru-RU" i="1" dirty="0"/>
              <a:t> раствором столовой соды, наложить повязку из чистой материи.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556" y="4792118"/>
            <a:ext cx="1990102" cy="206588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75913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09" y="609600"/>
            <a:ext cx="8941493" cy="1320800"/>
          </a:xfrm>
        </p:spPr>
        <p:txBody>
          <a:bodyPr/>
          <a:lstStyle/>
          <a:p>
            <a:r>
              <a:rPr lang="ru-RU" b="1" dirty="0" smtClean="0"/>
              <a:t>ПОРАЖЕНИЕ ЭЛЕКТРИЧЕСКИМ ТОКОМ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357745"/>
            <a:ext cx="4185623" cy="1579420"/>
          </a:xfrm>
        </p:spPr>
        <p:txBody>
          <a:bodyPr/>
          <a:lstStyle/>
          <a:p>
            <a:r>
              <a:rPr lang="ru-RU" dirty="0" smtClean="0"/>
              <a:t>- Что </a:t>
            </a:r>
            <a:r>
              <a:rPr lang="ru-RU" dirty="0"/>
              <a:t>надо предпринять для оказания первой помощи при поражении электрическим током?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357744"/>
            <a:ext cx="4185618" cy="3782292"/>
          </a:xfrm>
        </p:spPr>
        <p:txBody>
          <a:bodyPr/>
          <a:lstStyle/>
          <a:p>
            <a:r>
              <a:rPr lang="ru-RU" i="1" dirty="0"/>
              <a:t>Освободить пострадавшего от действия тока. Если он в сознании – на обожженные участки наложить стерильную повязку. При отсутствии признаков жизни проводить искусственное дыхание и непрямой массаж сердца.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3" y="4017818"/>
            <a:ext cx="4185617" cy="2023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585" y="3329740"/>
            <a:ext cx="2508251" cy="2711622"/>
          </a:xfrm>
        </p:spPr>
      </p:pic>
    </p:spTree>
    <p:extLst>
      <p:ext uri="{BB962C8B-B14F-4D97-AF65-F5344CB8AC3E}">
        <p14:creationId xmlns:p14="http://schemas.microsoft.com/office/powerpoint/2010/main" val="3795669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970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СЕРДЕЧНО-ЛЕГОЧНАЯ РЕАНИМАЦИЯ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545" y="1288473"/>
            <a:ext cx="4722823" cy="4253346"/>
          </a:xfrm>
        </p:spPr>
        <p:txBody>
          <a:bodyPr/>
          <a:lstStyle/>
          <a:p>
            <a:r>
              <a:rPr lang="ru-RU" dirty="0" smtClean="0"/>
              <a:t>- Пострадавший </a:t>
            </a:r>
            <a:r>
              <a:rPr lang="ru-RU" dirty="0"/>
              <a:t>находится без сознания. Дыхание и пульс отсутствуют. Ваши действия</a:t>
            </a:r>
            <a:r>
              <a:rPr lang="ru-RU" dirty="0" smtClean="0"/>
              <a:t>?</a:t>
            </a:r>
          </a:p>
          <a:p>
            <a:endParaRPr lang="ru-RU" sz="400" dirty="0"/>
          </a:p>
          <a:p>
            <a:r>
              <a:rPr lang="ru-RU" dirty="0" smtClean="0"/>
              <a:t>- Где </a:t>
            </a:r>
            <a:r>
              <a:rPr lang="ru-RU" dirty="0"/>
              <a:t>можно определить пульс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r>
              <a:rPr lang="ru-RU" dirty="0" smtClean="0"/>
              <a:t>- Что </a:t>
            </a:r>
            <a:r>
              <a:rPr lang="ru-RU" dirty="0"/>
              <a:t>необходимо сделать для освобождения дыхательных путей пострадавшего?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91" y="5070764"/>
            <a:ext cx="2328797" cy="174823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288473"/>
            <a:ext cx="6424744" cy="3782292"/>
          </a:xfrm>
        </p:spPr>
        <p:txBody>
          <a:bodyPr/>
          <a:lstStyle/>
          <a:p>
            <a:r>
              <a:rPr lang="ru-RU" i="1" dirty="0"/>
              <a:t>Вызвать «скорую помощь», делать искусственное дыхание и непрямой массаж сердца</a:t>
            </a:r>
            <a:r>
              <a:rPr lang="ru-RU" i="1" dirty="0" smtClean="0"/>
              <a:t>.</a:t>
            </a:r>
          </a:p>
          <a:p>
            <a:endParaRPr lang="ru-RU" sz="400" i="1" dirty="0" smtClean="0"/>
          </a:p>
          <a:p>
            <a:r>
              <a:rPr lang="ru-RU" i="1" dirty="0" smtClean="0"/>
              <a:t>У </a:t>
            </a:r>
            <a:r>
              <a:rPr lang="ru-RU" i="1" dirty="0"/>
              <a:t>запястья, на сонной артерии, на внутренней поверхности плеча</a:t>
            </a:r>
            <a:r>
              <a:rPr lang="ru-RU" i="1" dirty="0" smtClean="0"/>
              <a:t>.</a:t>
            </a:r>
          </a:p>
          <a:p>
            <a:endParaRPr lang="ru-RU" sz="500" i="1" dirty="0" smtClean="0"/>
          </a:p>
          <a:p>
            <a:r>
              <a:rPr lang="ru-RU" i="1" dirty="0"/>
              <a:t>Подложить что-нибудь под плечи и максимально запрокинуть голову, очистить ротовую полость.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130" y="5169389"/>
            <a:ext cx="1418988" cy="155098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87" y="5043057"/>
            <a:ext cx="1693719" cy="169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19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970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СЕРДЕЧНО-ЛЕГОЧНАЯ РЕАНИМАЦИЯ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545" y="1288473"/>
            <a:ext cx="4722823" cy="4322618"/>
          </a:xfrm>
        </p:spPr>
        <p:txBody>
          <a:bodyPr/>
          <a:lstStyle/>
          <a:p>
            <a:r>
              <a:rPr lang="ru-RU" sz="2000" dirty="0" smtClean="0"/>
              <a:t>- Комплекс </a:t>
            </a:r>
            <a:r>
              <a:rPr lang="ru-RU" sz="2000" dirty="0"/>
              <a:t>сердечно-легочной реанимации включает в себя</a:t>
            </a:r>
            <a:r>
              <a:rPr lang="ru-RU" sz="2000" dirty="0" smtClean="0"/>
              <a:t>:</a:t>
            </a:r>
          </a:p>
          <a:p>
            <a:endParaRPr lang="ru-RU" sz="300" dirty="0"/>
          </a:p>
          <a:p>
            <a:r>
              <a:rPr lang="ru-RU" sz="2000" dirty="0" smtClean="0"/>
              <a:t>- </a:t>
            </a:r>
            <a:r>
              <a:rPr lang="ru-RU" sz="2000" dirty="0" err="1" smtClean="0"/>
              <a:t>Прекардиальный</a:t>
            </a:r>
            <a:r>
              <a:rPr lang="ru-RU" sz="2000" dirty="0" smtClean="0"/>
              <a:t> </a:t>
            </a:r>
            <a:r>
              <a:rPr lang="ru-RU" sz="2000" dirty="0"/>
              <a:t>удар наносят?</a:t>
            </a:r>
            <a:endParaRPr lang="ru-RU" sz="20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r>
              <a:rPr lang="ru-RU" sz="2000" dirty="0" smtClean="0"/>
              <a:t>- Где </a:t>
            </a:r>
            <a:r>
              <a:rPr lang="ru-RU" sz="2000" dirty="0"/>
              <a:t>проводится надавливание на грудную клетку при закрытом массаже сердца</a:t>
            </a:r>
            <a:r>
              <a:rPr lang="ru-RU" sz="2000" dirty="0" smtClean="0"/>
              <a:t>?</a:t>
            </a:r>
          </a:p>
          <a:p>
            <a:r>
              <a:rPr lang="ru-RU" sz="2000" dirty="0" smtClean="0"/>
              <a:t>- Укажите </a:t>
            </a:r>
            <a:r>
              <a:rPr lang="ru-RU" sz="2000" dirty="0"/>
              <a:t>правильный ритм проведения реанимации, если в оказании помощи участвует два человека.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288474"/>
            <a:ext cx="6424744" cy="3637613"/>
          </a:xfrm>
        </p:spPr>
        <p:txBody>
          <a:bodyPr/>
          <a:lstStyle/>
          <a:p>
            <a:r>
              <a:rPr lang="ru-RU" sz="2000" i="1" dirty="0" err="1"/>
              <a:t>п</a:t>
            </a:r>
            <a:r>
              <a:rPr lang="ru-RU" sz="2000" i="1" dirty="0" err="1" smtClean="0"/>
              <a:t>рекардиальный</a:t>
            </a:r>
            <a:r>
              <a:rPr lang="ru-RU" sz="2000" i="1" dirty="0" smtClean="0"/>
              <a:t> </a:t>
            </a:r>
            <a:r>
              <a:rPr lang="ru-RU" sz="2000" i="1" dirty="0"/>
              <a:t>удар, непрямой массаж сердца, искусственную вентиляцию легких.</a:t>
            </a:r>
            <a:endParaRPr lang="ru-RU" sz="300" i="1" dirty="0" smtClean="0"/>
          </a:p>
          <a:p>
            <a:endParaRPr lang="ru-RU" sz="700" i="1" dirty="0" smtClean="0"/>
          </a:p>
          <a:p>
            <a:r>
              <a:rPr lang="ru-RU" sz="2000" i="1" dirty="0" smtClean="0"/>
              <a:t>В </a:t>
            </a:r>
            <a:r>
              <a:rPr lang="ru-RU" sz="2000" i="1" dirty="0"/>
              <a:t>область сердца по левой половине грудной клетки</a:t>
            </a:r>
            <a:r>
              <a:rPr lang="ru-RU" sz="2000" i="1" dirty="0" smtClean="0"/>
              <a:t>.</a:t>
            </a:r>
          </a:p>
          <a:p>
            <a:endParaRPr lang="ru-RU" sz="400" i="1" dirty="0" smtClean="0"/>
          </a:p>
          <a:p>
            <a:r>
              <a:rPr lang="ru-RU" sz="2000" i="1" dirty="0"/>
              <a:t>На нижнюю треть грудины</a:t>
            </a:r>
            <a:r>
              <a:rPr lang="ru-RU" sz="2000" i="1" dirty="0" smtClean="0"/>
              <a:t>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1 вдувание </a:t>
            </a:r>
            <a:r>
              <a:rPr lang="ru-RU" sz="2000" i="1" dirty="0"/>
              <a:t>воздуха, </a:t>
            </a:r>
            <a:r>
              <a:rPr lang="ru-RU" sz="2000" i="1" dirty="0" smtClean="0"/>
              <a:t>5 </a:t>
            </a:r>
            <a:r>
              <a:rPr lang="ru-RU" sz="2000" i="1" dirty="0"/>
              <a:t>надавливаний на </a:t>
            </a:r>
            <a:r>
              <a:rPr lang="ru-RU" sz="2000" i="1" dirty="0" smtClean="0"/>
              <a:t>грудину (с 2015 </a:t>
            </a:r>
            <a:r>
              <a:rPr lang="ru-RU" sz="2000" i="1" dirty="0" smtClean="0"/>
              <a:t>г. – </a:t>
            </a:r>
            <a:r>
              <a:rPr lang="ru-RU" sz="2000" i="1" dirty="0" smtClean="0"/>
              <a:t>2:30).</a:t>
            </a:r>
            <a:endParaRPr lang="ru-RU" sz="2000" i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082" y="4926087"/>
            <a:ext cx="2313681" cy="172409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074" y="5017782"/>
            <a:ext cx="2332000" cy="1632400"/>
          </a:xfrm>
        </p:spPr>
      </p:pic>
    </p:spTree>
    <p:extLst>
      <p:ext uri="{BB962C8B-B14F-4D97-AF65-F5344CB8AC3E}">
        <p14:creationId xmlns:p14="http://schemas.microsoft.com/office/powerpoint/2010/main" val="4006290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4291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МЕДИКАМЕНТЫ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343891"/>
            <a:ext cx="7346037" cy="817092"/>
          </a:xfrm>
        </p:spPr>
        <p:txBody>
          <a:bodyPr/>
          <a:lstStyle/>
          <a:p>
            <a:r>
              <a:rPr lang="ru-RU" sz="2000" dirty="0" smtClean="0"/>
              <a:t>- Для </a:t>
            </a:r>
            <a:r>
              <a:rPr lang="ru-RU" sz="2000" dirty="0"/>
              <a:t>чего используют йод, находящийся в аптечке</a:t>
            </a:r>
            <a:r>
              <a:rPr lang="ru-RU" sz="2000" dirty="0" smtClean="0"/>
              <a:t>?</a:t>
            </a:r>
          </a:p>
          <a:p>
            <a:pPr algn="r"/>
            <a:r>
              <a:rPr lang="ru-RU" sz="2000" i="1" dirty="0"/>
              <a:t>Для обработки кожи вокруг раны.</a:t>
            </a:r>
            <a:endParaRPr lang="ru-RU" sz="20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237018"/>
            <a:ext cx="7346037" cy="12469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- Какое </a:t>
            </a:r>
            <a:r>
              <a:rPr lang="ru-RU" sz="2000" dirty="0"/>
              <a:t>лекарственное растение можно использовать в качестве дезинфицирующего средства при капиллярном кровотечении</a:t>
            </a:r>
            <a:r>
              <a:rPr lang="ru-RU" sz="2000" dirty="0" smtClean="0"/>
              <a:t>?</a:t>
            </a:r>
          </a:p>
          <a:p>
            <a:pPr marL="0" indent="0" algn="r">
              <a:buNone/>
            </a:pPr>
            <a:r>
              <a:rPr lang="ru-RU" sz="2000" i="1" dirty="0"/>
              <a:t>Подорожник, березовый лист.</a:t>
            </a:r>
            <a:endParaRPr lang="ru-RU" sz="20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5745" y="2354947"/>
            <a:ext cx="7346037" cy="790034"/>
          </a:xfrm>
        </p:spPr>
        <p:txBody>
          <a:bodyPr/>
          <a:lstStyle/>
          <a:p>
            <a:r>
              <a:rPr lang="ru-RU" sz="2000" dirty="0" smtClean="0"/>
              <a:t>- Какое </a:t>
            </a:r>
            <a:r>
              <a:rPr lang="ru-RU" sz="2000" dirty="0"/>
              <a:t>лекарственное средство снимает резкую боль</a:t>
            </a:r>
            <a:r>
              <a:rPr lang="ru-RU" sz="2000" dirty="0" smtClean="0"/>
              <a:t>?</a:t>
            </a:r>
          </a:p>
          <a:p>
            <a:pPr algn="r"/>
            <a:r>
              <a:rPr lang="ru-RU" sz="2000" i="1" dirty="0"/>
              <a:t>Анальгин, </a:t>
            </a:r>
            <a:r>
              <a:rPr lang="ru-RU" sz="2000" i="1" dirty="0" err="1"/>
              <a:t>панадол</a:t>
            </a:r>
            <a:r>
              <a:rPr lang="ru-RU" sz="2000" i="1" dirty="0"/>
              <a:t>.</a:t>
            </a:r>
            <a:endParaRPr lang="ru-RU" sz="2000" i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5746" y="3338945"/>
            <a:ext cx="7346036" cy="18010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- Для </a:t>
            </a:r>
            <a:r>
              <a:rPr lang="ru-RU" sz="2000" dirty="0"/>
              <a:t>чего предназначен 10%-</a:t>
            </a:r>
            <a:r>
              <a:rPr lang="ru-RU" sz="2000" dirty="0" err="1"/>
              <a:t>ный</a:t>
            </a:r>
            <a:r>
              <a:rPr lang="ru-RU" sz="2000" dirty="0"/>
              <a:t> водный раствор аммиака (нашатырный спирт), находящийся в медицинской аптечке в автомобиле</a:t>
            </a:r>
            <a:r>
              <a:rPr lang="ru-RU" sz="2000" dirty="0" smtClean="0"/>
              <a:t>?</a:t>
            </a:r>
          </a:p>
          <a:p>
            <a:pPr marL="0" indent="0" algn="r">
              <a:buNone/>
            </a:pPr>
            <a:r>
              <a:rPr lang="ru-RU" sz="2000" i="1" dirty="0"/>
              <a:t>Как раздражающее кожу и отвлекающее средство для вдыхания при обмороке и угаре.</a:t>
            </a:r>
            <a:endParaRPr lang="ru-RU" sz="20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515" y="1883314"/>
            <a:ext cx="1733299" cy="17332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515" y="4315365"/>
            <a:ext cx="2763577" cy="184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26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КРОВОТЕЧЕНИЯ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1263657"/>
            <a:ext cx="9209314" cy="2851144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114801"/>
            <a:ext cx="2834640" cy="1645919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Кровь вытекает пульсирующей струёй, имеет алую окраску.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5303" y="3971109"/>
            <a:ext cx="3226526" cy="158060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Кровоточит вся поверхность раны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35534" y="4245429"/>
            <a:ext cx="3069769" cy="25768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Кровь из раны вытекает непрерывно, явной струи нет. Кровь имеет более темный цвет.</a:t>
            </a:r>
          </a:p>
        </p:txBody>
      </p:sp>
    </p:spTree>
    <p:extLst>
      <p:ext uri="{BB962C8B-B14F-4D97-AF65-F5344CB8AC3E}">
        <p14:creationId xmlns:p14="http://schemas.microsoft.com/office/powerpoint/2010/main" val="298337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069" y="609600"/>
            <a:ext cx="10384971" cy="72281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Самое опасное кровотечение – </a:t>
            </a:r>
            <a:r>
              <a:rPr lang="ru-RU" b="1" dirty="0" smtClean="0">
                <a:solidFill>
                  <a:srgbClr val="FF0000"/>
                </a:solidFill>
              </a:rPr>
              <a:t>артериальное.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5829" y="1332411"/>
            <a:ext cx="9565005" cy="2570286"/>
          </a:xfrm>
        </p:spPr>
        <p:txBody>
          <a:bodyPr/>
          <a:lstStyle/>
          <a:p>
            <a:r>
              <a:rPr lang="ru-RU" dirty="0" smtClean="0"/>
              <a:t>- При артериальном кровотечении </a:t>
            </a:r>
          </a:p>
          <a:p>
            <a:r>
              <a:rPr lang="ru-RU" dirty="0" smtClean="0"/>
              <a:t>необходимо </a:t>
            </a:r>
            <a:r>
              <a:rPr lang="ru-RU" i="1" dirty="0" smtClean="0"/>
              <a:t>наложить жгут выше раны</a:t>
            </a:r>
            <a:r>
              <a:rPr lang="ru-RU" dirty="0" smtClean="0"/>
              <a:t>.</a:t>
            </a:r>
          </a:p>
          <a:p>
            <a:endParaRPr lang="ru-RU" sz="100" dirty="0" smtClean="0"/>
          </a:p>
          <a:p>
            <a:r>
              <a:rPr lang="ru-RU" dirty="0" smtClean="0"/>
              <a:t>- Чтобы </a:t>
            </a:r>
            <a:r>
              <a:rPr lang="ru-RU" dirty="0"/>
              <a:t>уменьшить приток крови при </a:t>
            </a:r>
            <a:endParaRPr lang="ru-RU" dirty="0" smtClean="0"/>
          </a:p>
          <a:p>
            <a:r>
              <a:rPr lang="ru-RU" dirty="0" smtClean="0"/>
              <a:t>кровотечении </a:t>
            </a:r>
            <a:r>
              <a:rPr lang="ru-RU" dirty="0"/>
              <a:t>из конечности, </a:t>
            </a:r>
            <a:r>
              <a:rPr lang="ru-RU" i="1" dirty="0"/>
              <a:t>пострадавшего надо </a:t>
            </a:r>
            <a:r>
              <a:rPr lang="ru-RU" i="1" dirty="0" smtClean="0"/>
              <a:t>уложить,</a:t>
            </a:r>
          </a:p>
          <a:p>
            <a:r>
              <a:rPr lang="ru-RU" i="1" dirty="0" smtClean="0"/>
              <a:t>придав </a:t>
            </a:r>
            <a:r>
              <a:rPr lang="ru-RU" i="1" dirty="0"/>
              <a:t>конечностям приподнятое положение</a:t>
            </a:r>
            <a:r>
              <a:rPr lang="ru-RU" dirty="0"/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857" y="1298834"/>
            <a:ext cx="3409406" cy="166643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5829" y="4193178"/>
            <a:ext cx="8898172" cy="770708"/>
          </a:xfrm>
        </p:spPr>
        <p:txBody>
          <a:bodyPr/>
          <a:lstStyle/>
          <a:p>
            <a:r>
              <a:rPr lang="ru-RU" dirty="0" smtClean="0"/>
              <a:t>- Оказание на </a:t>
            </a:r>
            <a:r>
              <a:rPr lang="ru-RU" dirty="0"/>
              <a:t>месте происшествия </a:t>
            </a:r>
            <a:r>
              <a:rPr lang="ru-RU" dirty="0" smtClean="0"/>
              <a:t>первой помощи </a:t>
            </a:r>
            <a:r>
              <a:rPr lang="ru-RU" dirty="0"/>
              <a:t>при простой </a:t>
            </a:r>
            <a:r>
              <a:rPr lang="ru-RU" dirty="0" smtClean="0"/>
              <a:t>ране - </a:t>
            </a:r>
            <a:r>
              <a:rPr lang="ru-RU" i="1" dirty="0" smtClean="0"/>
              <a:t>наложить </a:t>
            </a:r>
            <a:r>
              <a:rPr lang="ru-RU" i="1" dirty="0"/>
              <a:t>стерильную повязку</a:t>
            </a:r>
            <a:r>
              <a:rPr lang="ru-RU" dirty="0"/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164" y="3590258"/>
            <a:ext cx="1395632" cy="929491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75828" y="5159829"/>
            <a:ext cx="8898173" cy="15936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- Оказание помощи </a:t>
            </a:r>
            <a:r>
              <a:rPr lang="ru-RU" sz="2400" dirty="0"/>
              <a:t>пострадавшему в ДТП при проникающем ранении грудной </a:t>
            </a:r>
            <a:r>
              <a:rPr lang="ru-RU" sz="2400" dirty="0" smtClean="0"/>
              <a:t>клетки - </a:t>
            </a:r>
            <a:r>
              <a:rPr lang="ru-RU" sz="2400" i="1" dirty="0" smtClean="0"/>
              <a:t>закрыть </a:t>
            </a:r>
            <a:r>
              <a:rPr lang="ru-RU" sz="2400" i="1" dirty="0"/>
              <a:t>рану липким пластырем или воздухонепроницаемым материалом и наложить  тугую повязку.</a:t>
            </a:r>
          </a:p>
        </p:txBody>
      </p:sp>
    </p:spTree>
    <p:extLst>
      <p:ext uri="{BB962C8B-B14F-4D97-AF65-F5344CB8AC3E}">
        <p14:creationId xmlns:p14="http://schemas.microsoft.com/office/powerpoint/2010/main" val="3297427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Внутренние кровотечение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- По </a:t>
            </a:r>
            <a:r>
              <a:rPr lang="ru-RU" dirty="0"/>
              <a:t>каким признакам судят о степени тяжести внутреннего кровотечения?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2737246"/>
            <a:ext cx="4185623" cy="1273052"/>
          </a:xfrm>
        </p:spPr>
        <p:txBody>
          <a:bodyPr>
            <a:normAutofit/>
          </a:bodyPr>
          <a:lstStyle/>
          <a:p>
            <a:r>
              <a:rPr lang="ru-RU" sz="2000" i="1" dirty="0"/>
              <a:t>Сознание, цвет кожных покровов, уровень артериального давления.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961040"/>
          </a:xfrm>
        </p:spPr>
        <p:txBody>
          <a:bodyPr/>
          <a:lstStyle/>
          <a:p>
            <a:pPr algn="ctr"/>
            <a:r>
              <a:rPr lang="ru-RU" dirty="0" smtClean="0"/>
              <a:t>- Какие </a:t>
            </a:r>
            <a:r>
              <a:rPr lang="ru-RU" dirty="0"/>
              <a:t>приемы применяются при  внутреннем кровотечении или подозрении на него?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599" y="4240881"/>
            <a:ext cx="5021773" cy="242989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4" y="3352606"/>
            <a:ext cx="4185617" cy="2688756"/>
          </a:xfrm>
        </p:spPr>
        <p:txBody>
          <a:bodyPr>
            <a:normAutofit/>
          </a:bodyPr>
          <a:lstStyle/>
          <a:p>
            <a:r>
              <a:rPr lang="ru-RU" sz="2000" i="1" dirty="0"/>
              <a:t>Наложить на поврежденную поверхность пузырь со льдом или прохладную повязку, обеспечить покой.</a:t>
            </a:r>
          </a:p>
        </p:txBody>
      </p:sp>
    </p:spTree>
    <p:extLst>
      <p:ext uri="{BB962C8B-B14F-4D97-AF65-F5344CB8AC3E}">
        <p14:creationId xmlns:p14="http://schemas.microsoft.com/office/powerpoint/2010/main" val="314051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9635"/>
            <a:ext cx="8596668" cy="73152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ПОВЯЗКИ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071155"/>
            <a:ext cx="8768701" cy="576262"/>
          </a:xfrm>
        </p:spPr>
        <p:txBody>
          <a:bodyPr/>
          <a:lstStyle/>
          <a:p>
            <a:r>
              <a:rPr lang="ru-RU" dirty="0" smtClean="0"/>
              <a:t>- При травме черепа – </a:t>
            </a:r>
            <a:r>
              <a:rPr lang="ru-RU" i="1" dirty="0" smtClean="0"/>
              <a:t>ЧЕПЕЦ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3461657"/>
            <a:ext cx="8768701" cy="822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- При повреждении пальца - </a:t>
            </a:r>
            <a:r>
              <a:rPr lang="ru-RU" sz="2400" i="1" dirty="0" smtClean="0"/>
              <a:t>СПИРАЛЬНАЯ</a:t>
            </a:r>
            <a:endParaRPr lang="ru-RU" sz="24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011679" y="1738857"/>
            <a:ext cx="7262321" cy="952091"/>
          </a:xfrm>
        </p:spPr>
        <p:txBody>
          <a:bodyPr/>
          <a:lstStyle/>
          <a:p>
            <a:r>
              <a:rPr lang="ru-RU" dirty="0" smtClean="0"/>
              <a:t>- При повреждении затылка - </a:t>
            </a:r>
            <a:r>
              <a:rPr lang="ru-RU" i="1" dirty="0" smtClean="0"/>
              <a:t>КРЕСТООБРАЗНАЯ</a:t>
            </a:r>
            <a:endParaRPr lang="ru-RU" i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5745" y="4624250"/>
            <a:ext cx="9461031" cy="18810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					- При повреждении голеностопного сустава – 						</a:t>
            </a:r>
            <a:r>
              <a:rPr lang="ru-RU" sz="2400" i="1" dirty="0" smtClean="0"/>
              <a:t>ВОСЬМИОБРАЗНАЯ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600" dirty="0"/>
          </a:p>
          <a:p>
            <a:pPr marL="0" indent="0">
              <a:buNone/>
            </a:pPr>
            <a:r>
              <a:rPr lang="ru-RU" sz="2400" dirty="0" smtClean="0"/>
              <a:t>- При повреждении лба - </a:t>
            </a:r>
            <a:r>
              <a:rPr lang="ru-RU" sz="2400" i="1" dirty="0" smtClean="0"/>
              <a:t>ПРАЩЕВИДНАЯ</a:t>
            </a:r>
            <a:endParaRPr lang="ru-RU" sz="24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460" y="344711"/>
            <a:ext cx="3599906" cy="16285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" y="1710008"/>
            <a:ext cx="1286386" cy="17151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701" y="2755514"/>
            <a:ext cx="1347516" cy="17442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" y="4104458"/>
            <a:ext cx="2222999" cy="15928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395" y="5134601"/>
            <a:ext cx="1478219" cy="171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13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71845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ИММОБИЛИЗАЦИЯ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992778"/>
            <a:ext cx="9029958" cy="431073"/>
          </a:xfrm>
        </p:spPr>
        <p:txBody>
          <a:bodyPr/>
          <a:lstStyle/>
          <a:p>
            <a:r>
              <a:rPr lang="ru-RU" dirty="0" smtClean="0"/>
              <a:t>		ВОПРОС										ОТВЕТ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802" y="5598917"/>
            <a:ext cx="2915386" cy="1259083"/>
          </a:xfrm>
          <a:prstGeom prst="rect">
            <a:avLst/>
          </a:prstGeom>
        </p:spPr>
      </p:pic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11957345"/>
              </p:ext>
            </p:extLst>
          </p:nvPr>
        </p:nvGraphicFramePr>
        <p:xfrm>
          <a:off x="630236" y="1423850"/>
          <a:ext cx="9455872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7936">
                  <a:extLst>
                    <a:ext uri="{9D8B030D-6E8A-4147-A177-3AD203B41FA5}">
                      <a16:colId xmlns:a16="http://schemas.microsoft.com/office/drawing/2014/main" val="2979915736"/>
                    </a:ext>
                  </a:extLst>
                </a:gridCol>
                <a:gridCol w="4727936">
                  <a:extLst>
                    <a:ext uri="{9D8B030D-6E8A-4147-A177-3AD203B41FA5}">
                      <a16:colId xmlns:a16="http://schemas.microsoft.com/office/drawing/2014/main" val="1678590161"/>
                    </a:ext>
                  </a:extLst>
                </a:gridCol>
              </a:tblGrid>
              <a:tr h="56809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 Какой должна быть шина?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С захватом двух или более суставов (выше и ниже перелома).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735233"/>
                  </a:ext>
                </a:extLst>
              </a:tr>
              <a:tr h="568096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Какой материал может быть использован в качестве шины?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Кусок доски.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360794"/>
                  </a:ext>
                </a:extLst>
              </a:tr>
              <a:tr h="1298504">
                <a:tc>
                  <a:txBody>
                    <a:bodyPr/>
                    <a:lstStyle/>
                    <a:p>
                      <a:r>
                        <a:rPr lang="ru-RU" dirty="0" smtClean="0"/>
                        <a:t>3. Назовите основные правила наложения транспортной шины при переломе костей середины голени?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Наложить две шины с внутренней и наружной стороны ноги от стопы до середины бедра, чтобы обездвижить место перелома, коленный и голеностопный сустав.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875959"/>
                  </a:ext>
                </a:extLst>
              </a:tr>
              <a:tr h="811565">
                <a:tc>
                  <a:txBody>
                    <a:bodyPr/>
                    <a:lstStyle/>
                    <a:p>
                      <a:r>
                        <a:rPr lang="ru-RU" dirty="0" smtClean="0"/>
                        <a:t>4. Как наложить шину при переломе в нижней трети бедра?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Наложить две шины, одну от стопы до подмышечной впадины, другую от стопы до паха.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167160"/>
                  </a:ext>
                </a:extLst>
              </a:tr>
              <a:tr h="568096">
                <a:tc>
                  <a:txBody>
                    <a:bodyPr/>
                    <a:lstStyle/>
                    <a:p>
                      <a:r>
                        <a:rPr lang="ru-RU" dirty="0" smtClean="0"/>
                        <a:t>5. Как наложить транспортную шину при переломе пальцев и кисти?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По ладонной поверхности предплечья от начала пальцев до локтевого сгиба.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713750"/>
                  </a:ext>
                </a:extLst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5744" y="1881051"/>
            <a:ext cx="8703387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 flipV="1">
            <a:off x="630026" y="6576617"/>
            <a:ext cx="8643976" cy="124627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16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126" y="3560617"/>
            <a:ext cx="2524380" cy="17721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9382"/>
            <a:ext cx="8596668" cy="1343891"/>
          </a:xfrm>
        </p:spPr>
        <p:txBody>
          <a:bodyPr/>
          <a:lstStyle/>
          <a:p>
            <a:r>
              <a:rPr lang="ru-RU" b="1" dirty="0" smtClean="0"/>
              <a:t>ПЕРЕЛОМЫ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Открытый перелом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527" y="1593274"/>
            <a:ext cx="9809017" cy="82337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ru-RU" dirty="0" smtClean="0"/>
              <a:t>Признаки </a:t>
            </a:r>
            <a:r>
              <a:rPr lang="ru-RU" dirty="0"/>
              <a:t>открытого перелома: </a:t>
            </a:r>
            <a:endParaRPr lang="ru-RU" dirty="0" smtClean="0"/>
          </a:p>
          <a:p>
            <a:pPr algn="r"/>
            <a:r>
              <a:rPr lang="ru-RU" i="1" dirty="0" smtClean="0"/>
              <a:t>кожа </a:t>
            </a:r>
            <a:r>
              <a:rPr lang="ru-RU" i="1" dirty="0"/>
              <a:t>повреждена, видны осколки.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98914963"/>
              </p:ext>
            </p:extLst>
          </p:nvPr>
        </p:nvGraphicFramePr>
        <p:xfrm>
          <a:off x="469628" y="3560617"/>
          <a:ext cx="7233498" cy="3175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6749">
                  <a:extLst>
                    <a:ext uri="{9D8B030D-6E8A-4147-A177-3AD203B41FA5}">
                      <a16:colId xmlns:a16="http://schemas.microsoft.com/office/drawing/2014/main" val="2935761267"/>
                    </a:ext>
                  </a:extLst>
                </a:gridCol>
                <a:gridCol w="3616749">
                  <a:extLst>
                    <a:ext uri="{9D8B030D-6E8A-4147-A177-3AD203B41FA5}">
                      <a16:colId xmlns:a16="http://schemas.microsoft.com/office/drawing/2014/main" val="2245853327"/>
                    </a:ext>
                  </a:extLst>
                </a:gridCol>
              </a:tblGrid>
              <a:tr h="96981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Как правильно надеть на пострадавшего рубашку, пиджак при ранении руки?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Одежду надевают сначала на больную руку, потом на здоровую.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22179"/>
                  </a:ext>
                </a:extLst>
              </a:tr>
              <a:tr h="1017107"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правильно снять с пострадавшего рубашку, пиджак при ранении левой руки?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Снять одежду с правой руки, а затем с левой.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38007"/>
                  </a:ext>
                </a:extLst>
              </a:tr>
              <a:tr h="1017107"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правильно надеть на пострадавшего рубашку при ранении левой руки?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Одежду надевают на левую руку, затем на правую.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967371"/>
                  </a:ext>
                </a:extLst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35527" y="2348614"/>
            <a:ext cx="9038474" cy="1045750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ru-RU" dirty="0" smtClean="0"/>
              <a:t>Помощь </a:t>
            </a:r>
            <a:r>
              <a:rPr lang="ru-RU" dirty="0"/>
              <a:t>при открытом переломе: </a:t>
            </a:r>
            <a:endParaRPr lang="ru-RU" dirty="0"/>
          </a:p>
          <a:p>
            <a:pPr algn="r"/>
            <a:r>
              <a:rPr lang="ru-RU" i="1" dirty="0" smtClean="0"/>
              <a:t>наложить </a:t>
            </a:r>
            <a:r>
              <a:rPr lang="ru-RU" i="1" dirty="0"/>
              <a:t>стерильную повязку и дать покой больному.</a:t>
            </a:r>
          </a:p>
        </p:txBody>
      </p:sp>
    </p:spTree>
    <p:extLst>
      <p:ext uri="{BB962C8B-B14F-4D97-AF65-F5344CB8AC3E}">
        <p14:creationId xmlns:p14="http://schemas.microsoft.com/office/powerpoint/2010/main" val="237126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1674"/>
            <a:ext cx="8596668" cy="1330036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ПЕРЕЛОМЫ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Закрытый перелом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545" y="1369160"/>
            <a:ext cx="8894619" cy="577997"/>
          </a:xfrm>
        </p:spPr>
        <p:txBody>
          <a:bodyPr/>
          <a:lstStyle/>
          <a:p>
            <a:r>
              <a:rPr lang="ru-RU" dirty="0" smtClean="0"/>
              <a:t>- Какие </a:t>
            </a:r>
            <a:r>
              <a:rPr lang="ru-RU" dirty="0"/>
              <a:t>признаки закрытого перелома конечностей?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00" y="4461164"/>
            <a:ext cx="8969201" cy="8550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- При транспортировке с переломом позвоночника пострадавший должен находиться в положении: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343891" y="1947158"/>
            <a:ext cx="8728364" cy="855085"/>
          </a:xfrm>
        </p:spPr>
        <p:txBody>
          <a:bodyPr/>
          <a:lstStyle/>
          <a:p>
            <a:r>
              <a:rPr lang="ru-RU" i="1" dirty="0"/>
              <a:t>Сильная боль не позволяет двигать конечностью, которая сильно изменена, быстро появляется опухоль.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343892" y="5316250"/>
            <a:ext cx="8409708" cy="932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Голова и ноги на одном уровне на твердой поверхности.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52" y="2951476"/>
            <a:ext cx="3319030" cy="141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3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9382"/>
            <a:ext cx="8596668" cy="1122218"/>
          </a:xfrm>
        </p:spPr>
        <p:txBody>
          <a:bodyPr/>
          <a:lstStyle/>
          <a:p>
            <a:r>
              <a:rPr lang="ru-RU" b="1" dirty="0" smtClean="0"/>
              <a:t>ВЫВИХИ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066801"/>
            <a:ext cx="8759200" cy="1330036"/>
          </a:xfrm>
        </p:spPr>
        <p:txBody>
          <a:bodyPr/>
          <a:lstStyle/>
          <a:p>
            <a:r>
              <a:rPr lang="ru-RU" sz="2000" dirty="0" smtClean="0"/>
              <a:t>- Как </a:t>
            </a:r>
            <a:r>
              <a:rPr lang="ru-RU" sz="2000" dirty="0"/>
              <a:t>оказать первую помощь при вывихе конечностей</a:t>
            </a:r>
            <a:r>
              <a:rPr lang="ru-RU" sz="2000" dirty="0" smtClean="0"/>
              <a:t>?</a:t>
            </a:r>
          </a:p>
          <a:p>
            <a:pPr algn="r"/>
            <a:r>
              <a:rPr lang="ru-RU" sz="2000" i="1" dirty="0"/>
              <a:t>Зафиксировать конечность в положении, </a:t>
            </a:r>
            <a:r>
              <a:rPr lang="ru-RU" sz="2000" i="1" dirty="0" smtClean="0"/>
              <a:t>которое </a:t>
            </a:r>
            <a:r>
              <a:rPr lang="ru-RU" sz="2000" i="1" dirty="0"/>
              <a:t>она приняла после травмы, приложить к поврежденному суставу пузырь с холодной водой или лёд.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835" y="3584526"/>
            <a:ext cx="4476419" cy="3273474"/>
          </a:xfrm>
          <a:effectLst>
            <a:softEdge rad="317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3700723"/>
            <a:ext cx="8759200" cy="1273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- В </a:t>
            </a:r>
            <a:r>
              <a:rPr lang="ru-RU" sz="2000" dirty="0"/>
              <a:t>каком положении эвакуируется пострадавший в дорожно-транспортном происшествии с вывихом нижней конечности</a:t>
            </a:r>
            <a:r>
              <a:rPr lang="ru-RU" sz="2000" dirty="0" smtClean="0"/>
              <a:t>?</a:t>
            </a:r>
          </a:p>
          <a:p>
            <a:pPr marL="0" indent="0" algn="r">
              <a:buNone/>
            </a:pPr>
            <a:r>
              <a:rPr lang="ru-RU" sz="2000" i="1" dirty="0" smtClean="0"/>
              <a:t>В положении лёжа.</a:t>
            </a:r>
            <a:endParaRPr lang="ru-RU" sz="20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5745" y="2396838"/>
            <a:ext cx="8759200" cy="1204563"/>
          </a:xfrm>
        </p:spPr>
        <p:txBody>
          <a:bodyPr/>
          <a:lstStyle/>
          <a:p>
            <a:r>
              <a:rPr lang="ru-RU" sz="2000" dirty="0" smtClean="0"/>
              <a:t>- В каком </a:t>
            </a:r>
            <a:r>
              <a:rPr lang="ru-RU" sz="2000" dirty="0"/>
              <a:t>положении надо эвакуировать пострадавшего с вывихами в суставах </a:t>
            </a:r>
            <a:r>
              <a:rPr lang="ru-RU" sz="2000" dirty="0" smtClean="0"/>
              <a:t>верхних </a:t>
            </a:r>
            <a:r>
              <a:rPr lang="ru-RU" sz="2000" dirty="0"/>
              <a:t>конечностей</a:t>
            </a:r>
            <a:r>
              <a:rPr lang="ru-RU" sz="2000" dirty="0" smtClean="0"/>
              <a:t>?</a:t>
            </a:r>
          </a:p>
          <a:p>
            <a:pPr algn="r"/>
            <a:r>
              <a:rPr lang="ru-RU" sz="2000" i="1" dirty="0"/>
              <a:t>В положении </a:t>
            </a:r>
            <a:r>
              <a:rPr lang="ru-RU" sz="2000" i="1" dirty="0" smtClean="0"/>
              <a:t>сидя.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66764111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655</TotalTime>
  <Words>1020</Words>
  <Application>Microsoft Office PowerPoint</Application>
  <PresentationFormat>Широкоэкранный</PresentationFormat>
  <Paragraphs>135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Аспект</vt:lpstr>
      <vt:lpstr>Оказание  первой помощи</vt:lpstr>
      <vt:lpstr>КРОВОТЕЧЕНИЯ</vt:lpstr>
      <vt:lpstr>Самое опасное кровотечение – артериальное.</vt:lpstr>
      <vt:lpstr>Внутренние кровотечение</vt:lpstr>
      <vt:lpstr>ПОВЯЗКИ</vt:lpstr>
      <vt:lpstr>ИММОБИЛИЗАЦИЯ</vt:lpstr>
      <vt:lpstr>ПЕРЕЛОМЫ Открытый перелом</vt:lpstr>
      <vt:lpstr>ПЕРЕЛОМЫ Закрытый перелом</vt:lpstr>
      <vt:lpstr>ВЫВИХИ</vt:lpstr>
      <vt:lpstr>СОТРЯСЕНИЕ МОЗГА</vt:lpstr>
      <vt:lpstr>ТРАВМАТИЧЕСКИЙ ШОК</vt:lpstr>
      <vt:lpstr>ПОТЕРЯ СОЗНАНИЯ (КОЛЛАПС)</vt:lpstr>
      <vt:lpstr>ОБМОРОЖЕНИЕ</vt:lpstr>
      <vt:lpstr>ТЕРМИЧЕСКИЙ ОЖОГ</vt:lpstr>
      <vt:lpstr>ХИМИЧЕСКИЙ ОЖОГ</vt:lpstr>
      <vt:lpstr>ПОРАЖЕНИЕ ЭЛЕКТРИЧЕСКИМ ТОКОМ</vt:lpstr>
      <vt:lpstr>СЕРДЕЧНО-ЛЕГОЧНАЯ РЕАНИМАЦИЯ</vt:lpstr>
      <vt:lpstr>СЕРДЕЧНО-ЛЕГОЧНАЯ РЕАНИМАЦИЯ</vt:lpstr>
      <vt:lpstr>МЕДИКАМЕНТЫ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46</cp:revision>
  <dcterms:created xsi:type="dcterms:W3CDTF">2019-02-08T12:43:38Z</dcterms:created>
  <dcterms:modified xsi:type="dcterms:W3CDTF">2019-02-12T09:19:08Z</dcterms:modified>
</cp:coreProperties>
</file>