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2" r:id="rId3"/>
    <p:sldId id="257" r:id="rId4"/>
    <p:sldId id="265" r:id="rId5"/>
    <p:sldId id="258" r:id="rId6"/>
    <p:sldId id="259" r:id="rId7"/>
    <p:sldId id="261" r:id="rId8"/>
    <p:sldId id="26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A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70868-8E19-44C6-9F27-588C6E2F484E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BA776-9E34-4B50-8CDC-B88C884DEE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BA776-9E34-4B50-8CDC-B88C884DEE7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90F19A6-B399-42DD-AA87-481673620036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CBFCBD8-D274-4D81-86A2-3FF8BF7F49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Приморский край</a:t>
            </a:r>
            <a:br>
              <a:rPr lang="ru-RU" sz="1400" dirty="0" smtClean="0"/>
            </a:br>
            <a:r>
              <a:rPr lang="ru-RU" sz="1400" dirty="0" smtClean="0"/>
              <a:t>Дальнереченский муниципальный район</a:t>
            </a:r>
            <a:br>
              <a:rPr lang="ru-RU" sz="1400" dirty="0" smtClean="0"/>
            </a:br>
            <a:r>
              <a:rPr lang="ru-RU" sz="1400" dirty="0" smtClean="0"/>
              <a:t>Муниципальное общеобразовательное бюджетное учреждение</a:t>
            </a:r>
            <a:br>
              <a:rPr lang="ru-RU" sz="1400" dirty="0" smtClean="0"/>
            </a:br>
            <a:r>
              <a:rPr lang="ru-RU" sz="1400" dirty="0" smtClean="0"/>
              <a:t> «Средняя общеобразовательная школа с. Ракитное»</a:t>
            </a:r>
            <a:endParaRPr lang="ru-RU" sz="1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 страниц букваря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 высоким результатам ОГЭ по русскому языку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r>
              <a:rPr lang="ru-RU" sz="1400" dirty="0" smtClean="0"/>
              <a:t>Выполнила:</a:t>
            </a:r>
          </a:p>
          <a:p>
            <a:pPr algn="r">
              <a:buNone/>
            </a:pPr>
            <a:r>
              <a:rPr lang="ru-RU" sz="1400" dirty="0" smtClean="0"/>
              <a:t>учитель МОБУ «СОШ с. Ракитное»</a:t>
            </a:r>
          </a:p>
          <a:p>
            <a:pPr algn="r">
              <a:buNone/>
            </a:pPr>
            <a:r>
              <a:rPr lang="ru-RU" sz="1400" dirty="0" smtClean="0"/>
              <a:t>Горбачева А. А.</a:t>
            </a:r>
          </a:p>
          <a:p>
            <a:pPr algn="ctr">
              <a:buNone/>
            </a:pPr>
            <a:r>
              <a:rPr lang="ru-RU" sz="1400" dirty="0" smtClean="0"/>
              <a:t>2022 год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9 класс. Кодификатор  по русскому языку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878687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43000" y="500063"/>
            <a:ext cx="8001000" cy="51435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</a:rPr>
              <a:t>Программа </a:t>
            </a:r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курса «Русский язык» 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</a:rPr>
              <a:t>УМК «Начальная школа 21 века» реализует </a:t>
            </a:r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основные положения концепции лингвистического образования младших школьников.</a:t>
            </a:r>
          </a:p>
          <a:p>
            <a:pPr>
              <a:buNone/>
            </a:pPr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Целями обучения русскому языку являются:</a:t>
            </a:r>
          </a:p>
          <a:p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Ознакомление учащихся с основными положениями науки о языке;</a:t>
            </a:r>
          </a:p>
          <a:p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Формирование умений и навыков грамотного, безошибочного письма;</a:t>
            </a:r>
          </a:p>
          <a:p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Развитие устной и письменной речи учащихся, развитие языковой эрудиции школьника его интереса к языку и речевому творчеству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В связи с этим в учебнике «Русский язык» 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</a:rPr>
              <a:t>выделяются </a:t>
            </a:r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три блока, каждый из которых соответствует целям обучения русскому языку:</a:t>
            </a:r>
          </a:p>
          <a:p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1) «Как устроен наш язык» (основы лингвистических знаний);</a:t>
            </a:r>
          </a:p>
          <a:p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2)»Правописание» (формирование навыков грамотного, безошибочного письма);</a:t>
            </a:r>
          </a:p>
          <a:p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3) «Развитие речи».</a:t>
            </a:r>
          </a:p>
          <a:p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При этом в рамках уроков одного блока реализуется только одна цель, так как смещение упражнений по выделению и характеристике языковых единиц, орфографических заданий и речевых упражнений не позволяет ученику сосредоточиться на выполнении и отборке определенного учебного действия. Однако на скрытом уровне работа по формированию навыков грамотного письма выполняется и на уроках блоков «Как устроен наш язык» и «Правописание», только не в виде орфографических и пунктуационных заданий, а в виде списывания текстов.</a:t>
            </a:r>
          </a:p>
          <a:p>
            <a:endParaRPr lang="ru-RU" dirty="0"/>
          </a:p>
        </p:txBody>
      </p:sp>
      <p:pic>
        <p:nvPicPr>
          <p:cNvPr id="1027" name="Picture 3" descr="C:\Users\User\Desktop\m9wf347l1ky9xzxt0rox2bb8ccmu8cn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86388"/>
            <a:ext cx="1428760" cy="1428736"/>
          </a:xfrm>
          <a:prstGeom prst="rect">
            <a:avLst/>
          </a:prstGeom>
          <a:noFill/>
        </p:spPr>
      </p:pic>
      <p:pic>
        <p:nvPicPr>
          <p:cNvPr id="1028" name="Picture 4" descr="C:\Users\User\Desktop\3883872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0"/>
            <a:ext cx="1285852" cy="1214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3"/>
          <p:cNvGrpSpPr>
            <a:grpSpLocks/>
          </p:cNvGrpSpPr>
          <p:nvPr/>
        </p:nvGrpSpPr>
        <p:grpSpPr bwMode="auto">
          <a:xfrm>
            <a:off x="6858016" y="2498582"/>
            <a:ext cx="2000263" cy="1669844"/>
            <a:chOff x="7647017" y="2699415"/>
            <a:chExt cx="2617944" cy="2145185"/>
          </a:xfrm>
        </p:grpSpPr>
        <p:sp>
          <p:nvSpPr>
            <p:cNvPr id="3" name="Oval 8"/>
            <p:cNvSpPr>
              <a:spLocks noChangeArrowheads="1"/>
            </p:cNvSpPr>
            <p:nvPr/>
          </p:nvSpPr>
          <p:spPr bwMode="auto">
            <a:xfrm flipV="1">
              <a:off x="7647017" y="4399449"/>
              <a:ext cx="2617944" cy="445151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4" name="Oval 19"/>
            <p:cNvSpPr>
              <a:spLocks noChangeArrowheads="1"/>
            </p:cNvSpPr>
            <p:nvPr/>
          </p:nvSpPr>
          <p:spPr bwMode="auto">
            <a:xfrm>
              <a:off x="8011516" y="2699415"/>
              <a:ext cx="1931237" cy="1931674"/>
            </a:xfrm>
            <a:prstGeom prst="ellipse">
              <a:avLst/>
            </a:prstGeom>
            <a:gradFill rotWithShape="1">
              <a:gsLst>
                <a:gs pos="0">
                  <a:srgbClr val="2859BA"/>
                </a:gs>
                <a:gs pos="100000">
                  <a:srgbClr val="0846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51DC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sp>
          <p:nvSpPr>
            <p:cNvPr id="5" name="未知"/>
            <p:cNvSpPr>
              <a:spLocks/>
            </p:cNvSpPr>
            <p:nvPr/>
          </p:nvSpPr>
          <p:spPr bwMode="auto">
            <a:xfrm>
              <a:off x="8234376" y="2744165"/>
              <a:ext cx="1487977" cy="727182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785786" y="2786058"/>
            <a:ext cx="6085569" cy="1110327"/>
          </a:xfrm>
          <a:prstGeom prst="homePlate">
            <a:avLst>
              <a:gd name="adj" fmla="val 40030"/>
            </a:avLst>
          </a:prstGeom>
          <a:gradFill rotWithShape="1">
            <a:gsLst>
              <a:gs pos="0">
                <a:srgbClr val="B2B2B2">
                  <a:gamma/>
                  <a:tint val="5882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57188" indent="-357188"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1600" kern="0" dirty="0">
              <a:solidFill>
                <a:srgbClr val="646464"/>
              </a:solidFill>
              <a:latin typeface="Arial" pitchFamily="34" charset="0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929190" y="2786058"/>
            <a:ext cx="517608" cy="1136452"/>
          </a:xfrm>
          <a:prstGeom prst="chevron">
            <a:avLst>
              <a:gd name="adj" fmla="val 55472"/>
            </a:avLst>
          </a:prstGeom>
          <a:gradFill rotWithShape="1">
            <a:gsLst>
              <a:gs pos="0">
                <a:srgbClr val="2859BA"/>
              </a:gs>
              <a:gs pos="100000">
                <a:srgbClr val="0846AC"/>
              </a:gs>
            </a:gsLst>
            <a:lin ang="5400000" scaled="1"/>
          </a:gra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2400" kern="0" dirty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3286116" y="2786058"/>
            <a:ext cx="515975" cy="1136452"/>
          </a:xfrm>
          <a:prstGeom prst="chevron">
            <a:avLst>
              <a:gd name="adj" fmla="val 55472"/>
            </a:avLst>
          </a:prstGeom>
          <a:gradFill rotWithShape="1">
            <a:gsLst>
              <a:gs pos="0">
                <a:srgbClr val="2859BA"/>
              </a:gs>
              <a:gs pos="100000">
                <a:srgbClr val="0846AC"/>
              </a:gs>
            </a:gsLst>
            <a:lin ang="5400000" scaled="1"/>
          </a:gra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2400" kern="0" dirty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1714480" y="2786058"/>
            <a:ext cx="517609" cy="1136452"/>
          </a:xfrm>
          <a:prstGeom prst="chevron">
            <a:avLst>
              <a:gd name="adj" fmla="val 55472"/>
            </a:avLst>
          </a:prstGeom>
          <a:gradFill rotWithShape="1">
            <a:gsLst>
              <a:gs pos="0">
                <a:srgbClr val="2859BA"/>
              </a:gs>
              <a:gs pos="100000">
                <a:srgbClr val="0846AC"/>
              </a:gs>
            </a:gsLst>
            <a:lin ang="5400000" scaled="1"/>
          </a:gra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2400" kern="0" dirty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572264" y="2786058"/>
            <a:ext cx="515975" cy="1136452"/>
          </a:xfrm>
          <a:prstGeom prst="chevron">
            <a:avLst>
              <a:gd name="adj" fmla="val 55472"/>
            </a:avLst>
          </a:prstGeom>
          <a:gradFill rotWithShape="1">
            <a:gsLst>
              <a:gs pos="0">
                <a:srgbClr val="2859BA"/>
              </a:gs>
              <a:gs pos="100000">
                <a:srgbClr val="0846AC"/>
              </a:gs>
            </a:gsLst>
            <a:lin ang="5400000" scaled="1"/>
          </a:gra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2400" kern="0" dirty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3124944"/>
            <a:ext cx="1214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Tx/>
              <a:buSzTx/>
            </a:pPr>
            <a:r>
              <a:rPr lang="ru-RU" altLang="zh-CN" sz="2400" i="1" dirty="0" smtClean="0">
                <a:solidFill>
                  <a:srgbClr val="646464"/>
                </a:solidFill>
                <a:latin typeface="Impact" pitchFamily="34" charset="0"/>
              </a:rPr>
              <a:t>1 класс</a:t>
            </a:r>
            <a:endParaRPr lang="zh-CN" altLang="en-US" sz="2400" i="1" dirty="0">
              <a:solidFill>
                <a:srgbClr val="646464"/>
              </a:solidFill>
              <a:latin typeface="Impac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49517" y="3124944"/>
            <a:ext cx="123783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Tx/>
              <a:buSzTx/>
            </a:pPr>
            <a:r>
              <a:rPr lang="ru-RU" altLang="zh-CN" sz="2400" i="1" dirty="0" smtClean="0">
                <a:solidFill>
                  <a:srgbClr val="646464"/>
                </a:solidFill>
                <a:latin typeface="Impact" pitchFamily="34" charset="0"/>
              </a:rPr>
              <a:t>2 класс </a:t>
            </a:r>
            <a:endParaRPr lang="zh-CN" altLang="en-US" sz="2400" i="1" dirty="0">
              <a:solidFill>
                <a:srgbClr val="646464"/>
              </a:solidFill>
              <a:latin typeface="Impac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9058" y="3143248"/>
            <a:ext cx="119295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Tx/>
              <a:buSzTx/>
            </a:pPr>
            <a:r>
              <a:rPr lang="ru-RU" altLang="zh-CN" sz="2400" i="1" dirty="0" smtClean="0">
                <a:solidFill>
                  <a:srgbClr val="646464"/>
                </a:solidFill>
                <a:latin typeface="Impact" pitchFamily="34" charset="0"/>
              </a:rPr>
              <a:t>3 класс</a:t>
            </a:r>
            <a:endParaRPr lang="zh-CN" altLang="en-US" sz="2400" i="1" dirty="0">
              <a:solidFill>
                <a:srgbClr val="646464"/>
              </a:solidFill>
              <a:latin typeface="Impac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98855" y="3124944"/>
            <a:ext cx="118333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Tx/>
              <a:buSzTx/>
            </a:pPr>
            <a:r>
              <a:rPr lang="ru-RU" altLang="zh-CN" sz="2400" i="1" dirty="0" smtClean="0">
                <a:solidFill>
                  <a:srgbClr val="646464"/>
                </a:solidFill>
                <a:latin typeface="Impact" pitchFamily="34" charset="0"/>
              </a:rPr>
              <a:t>4 класс</a:t>
            </a:r>
            <a:endParaRPr lang="zh-CN" altLang="en-US" sz="2400" i="1" dirty="0">
              <a:solidFill>
                <a:srgbClr val="646464"/>
              </a:solidFill>
              <a:latin typeface="Impact" pitchFamily="34" charset="0"/>
            </a:endParaRPr>
          </a:p>
        </p:txBody>
      </p:sp>
      <p:grpSp>
        <p:nvGrpSpPr>
          <p:cNvPr id="15" name="组合 13"/>
          <p:cNvGrpSpPr>
            <a:grpSpLocks/>
          </p:cNvGrpSpPr>
          <p:nvPr/>
        </p:nvGrpSpPr>
        <p:grpSpPr bwMode="auto">
          <a:xfrm>
            <a:off x="863241" y="3719299"/>
            <a:ext cx="2488438" cy="1647794"/>
            <a:chOff x="941884" y="3983470"/>
            <a:chExt cx="1925931" cy="1358533"/>
          </a:xfrm>
        </p:grpSpPr>
        <p:cxnSp>
          <p:nvCxnSpPr>
            <p:cNvPr id="16" name="直接连接符 23"/>
            <p:cNvCxnSpPr>
              <a:cxnSpLocks noChangeShapeType="1"/>
            </p:cNvCxnSpPr>
            <p:nvPr/>
          </p:nvCxnSpPr>
          <p:spPr bwMode="auto">
            <a:xfrm>
              <a:off x="941884" y="3983470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7" name="TextBox 16"/>
            <p:cNvSpPr txBox="1"/>
            <p:nvPr/>
          </p:nvSpPr>
          <p:spPr>
            <a:xfrm>
              <a:off x="941884" y="4394509"/>
              <a:ext cx="1925931" cy="3806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endParaRPr lang="ru-RU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4"/>
          <p:cNvGrpSpPr>
            <a:grpSpLocks/>
          </p:cNvGrpSpPr>
          <p:nvPr/>
        </p:nvGrpSpPr>
        <p:grpSpPr bwMode="auto">
          <a:xfrm>
            <a:off x="2489542" y="1211264"/>
            <a:ext cx="2351280" cy="1824419"/>
            <a:chOff x="2293144" y="1916832"/>
            <a:chExt cx="1925931" cy="1502549"/>
          </a:xfrm>
        </p:grpSpPr>
        <p:cxnSp>
          <p:nvCxnSpPr>
            <p:cNvPr id="19" name="直接连接符 21"/>
            <p:cNvCxnSpPr>
              <a:cxnSpLocks noChangeShapeType="1"/>
            </p:cNvCxnSpPr>
            <p:nvPr/>
          </p:nvCxnSpPr>
          <p:spPr bwMode="auto">
            <a:xfrm>
              <a:off x="2293144" y="2060848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0" name="TextBox 19"/>
            <p:cNvSpPr txBox="1"/>
            <p:nvPr/>
          </p:nvSpPr>
          <p:spPr>
            <a:xfrm>
              <a:off x="2293144" y="1916832"/>
              <a:ext cx="1925931" cy="38021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endParaRPr lang="ru-RU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15"/>
          <p:cNvGrpSpPr>
            <a:grpSpLocks/>
          </p:cNvGrpSpPr>
          <p:nvPr/>
        </p:nvGrpSpPr>
        <p:grpSpPr bwMode="auto">
          <a:xfrm>
            <a:off x="4081554" y="3745421"/>
            <a:ext cx="2392397" cy="1649449"/>
            <a:chOff x="3641103" y="3980384"/>
            <a:chExt cx="2123280" cy="1358533"/>
          </a:xfrm>
        </p:grpSpPr>
        <p:cxnSp>
          <p:nvCxnSpPr>
            <p:cNvPr id="22" name="直接连接符 19"/>
            <p:cNvCxnSpPr>
              <a:cxnSpLocks noChangeShapeType="1"/>
            </p:cNvCxnSpPr>
            <p:nvPr/>
          </p:nvCxnSpPr>
          <p:spPr bwMode="auto">
            <a:xfrm>
              <a:off x="3648596" y="3980384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3" name="TextBox 22"/>
            <p:cNvSpPr txBox="1"/>
            <p:nvPr/>
          </p:nvSpPr>
          <p:spPr>
            <a:xfrm>
              <a:off x="3641103" y="4392804"/>
              <a:ext cx="2123280" cy="3802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endParaRPr lang="ru-RU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16"/>
          <p:cNvGrpSpPr>
            <a:grpSpLocks/>
          </p:cNvGrpSpPr>
          <p:nvPr/>
        </p:nvGrpSpPr>
        <p:grpSpPr bwMode="auto">
          <a:xfrm>
            <a:off x="5735614" y="1211264"/>
            <a:ext cx="2351279" cy="1824419"/>
            <a:chOff x="5044091" y="1916832"/>
            <a:chExt cx="2021385" cy="1502549"/>
          </a:xfrm>
        </p:grpSpPr>
        <p:cxnSp>
          <p:nvCxnSpPr>
            <p:cNvPr id="25" name="直接连接符 17"/>
            <p:cNvCxnSpPr>
              <a:cxnSpLocks noChangeShapeType="1"/>
            </p:cNvCxnSpPr>
            <p:nvPr/>
          </p:nvCxnSpPr>
          <p:spPr bwMode="auto">
            <a:xfrm>
              <a:off x="5044092" y="2060848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6" name="TextBox 25"/>
            <p:cNvSpPr txBox="1"/>
            <p:nvPr/>
          </p:nvSpPr>
          <p:spPr>
            <a:xfrm>
              <a:off x="5044091" y="1916832"/>
              <a:ext cx="2021385" cy="3802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ru-RU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. </a:t>
              </a:r>
              <a:endParaRPr lang="ru-RU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Group 13"/>
          <p:cNvGrpSpPr>
            <a:grpSpLocks/>
          </p:cNvGrpSpPr>
          <p:nvPr/>
        </p:nvGrpSpPr>
        <p:grpSpPr bwMode="auto">
          <a:xfrm rot="19906246" flipH="1" flipV="1">
            <a:off x="7474583" y="3738889"/>
            <a:ext cx="930715" cy="267785"/>
            <a:chOff x="1565" y="2568"/>
            <a:chExt cx="1118" cy="279"/>
          </a:xfrm>
        </p:grpSpPr>
        <p:sp>
          <p:nvSpPr>
            <p:cNvPr id="28" name="AutoShape 14"/>
            <p:cNvSpPr>
              <a:spLocks noChangeArrowheads="1"/>
            </p:cNvSpPr>
            <p:nvPr/>
          </p:nvSpPr>
          <p:spPr bwMode="lt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8F8F8">
                <a:alpha val="392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9" name="AutoShape 15"/>
            <p:cNvSpPr>
              <a:spLocks noChangeArrowheads="1"/>
            </p:cNvSpPr>
            <p:nvPr/>
          </p:nvSpPr>
          <p:spPr bwMode="lt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8F8F8">
                <a:alpha val="392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0" name="AutoShape 16"/>
            <p:cNvSpPr>
              <a:spLocks noChangeArrowheads="1"/>
            </p:cNvSpPr>
            <p:nvPr/>
          </p:nvSpPr>
          <p:spPr bwMode="lt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8F8F8">
                <a:alpha val="392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1" name="AutoShape 17"/>
            <p:cNvSpPr>
              <a:spLocks noChangeArrowheads="1"/>
            </p:cNvSpPr>
            <p:nvPr/>
          </p:nvSpPr>
          <p:spPr bwMode="lt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8F8F8">
                <a:alpha val="392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grpSp>
        <p:nvGrpSpPr>
          <p:cNvPr id="32" name="Group 18"/>
          <p:cNvGrpSpPr>
            <a:grpSpLocks/>
          </p:cNvGrpSpPr>
          <p:nvPr/>
        </p:nvGrpSpPr>
        <p:grpSpPr bwMode="auto">
          <a:xfrm rot="21259786" flipH="1" flipV="1">
            <a:off x="7277010" y="3780254"/>
            <a:ext cx="929083" cy="269962"/>
            <a:chOff x="1565" y="2568"/>
            <a:chExt cx="1118" cy="279"/>
          </a:xfrm>
        </p:grpSpPr>
        <p:sp>
          <p:nvSpPr>
            <p:cNvPr id="33" name="AutoShape 19"/>
            <p:cNvSpPr>
              <a:spLocks noChangeArrowheads="1"/>
            </p:cNvSpPr>
            <p:nvPr/>
          </p:nvSpPr>
          <p:spPr bwMode="lt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8F8F8">
                <a:alpha val="392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4" name="AutoShape 20"/>
            <p:cNvSpPr>
              <a:spLocks noChangeArrowheads="1"/>
            </p:cNvSpPr>
            <p:nvPr/>
          </p:nvSpPr>
          <p:spPr bwMode="lt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8F8F8">
                <a:alpha val="392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5" name="AutoShape 21"/>
            <p:cNvSpPr>
              <a:spLocks noChangeArrowheads="1"/>
            </p:cNvSpPr>
            <p:nvPr/>
          </p:nvSpPr>
          <p:spPr bwMode="lt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8F8F8">
                <a:alpha val="392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6" name="AutoShape 22"/>
            <p:cNvSpPr>
              <a:spLocks noChangeArrowheads="1"/>
            </p:cNvSpPr>
            <p:nvPr/>
          </p:nvSpPr>
          <p:spPr bwMode="lt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8F8F8">
                <a:alpha val="392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sp>
        <p:nvSpPr>
          <p:cNvPr id="37" name="Rectangle 162"/>
          <p:cNvSpPr>
            <a:spLocks noChangeArrowheads="1"/>
          </p:cNvSpPr>
          <p:nvPr/>
        </p:nvSpPr>
        <p:spPr bwMode="auto">
          <a:xfrm>
            <a:off x="7500552" y="2913329"/>
            <a:ext cx="8576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0F6FC6"/>
                    </a:gs>
                    <a:gs pos="100000">
                      <a:srgbClr val="009DD9">
                        <a:alpha val="89998"/>
                      </a:srgbClr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90500" dir="54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fontAlgn="base">
              <a:lnSpc>
                <a:spcPct val="150000"/>
              </a:lnSpc>
            </a:pPr>
            <a:r>
              <a:rPr lang="ru-RU" altLang="zh-CN" sz="2400" b="1" dirty="0" smtClean="0">
                <a:solidFill>
                  <a:srgbClr val="FFFFFF"/>
                </a:solidFill>
              </a:rPr>
              <a:t>ВПР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85720" y="4000504"/>
            <a:ext cx="3429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rgbClr val="060A06"/>
                </a:solidFill>
              </a:rPr>
              <a:t>Составление небольших рассказов повествовательного характера по серии сюжетных картинок. Понимание текста при его прослушивании и при самостоятельном чтении вслух. </a:t>
            </a:r>
          </a:p>
          <a:p>
            <a:pPr algn="just"/>
            <a:r>
              <a:rPr lang="ru-RU" sz="1400" b="1" i="1" dirty="0" smtClean="0">
                <a:solidFill>
                  <a:srgbClr val="060A06"/>
                </a:solidFill>
              </a:rPr>
              <a:t>Текст как единица речи (ознакомление).</a:t>
            </a:r>
            <a:endParaRPr lang="ru-RU" sz="1400" b="1" i="1" dirty="0">
              <a:solidFill>
                <a:srgbClr val="060A06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500298" y="0"/>
            <a:ext cx="32147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i="1" dirty="0" smtClean="0">
                <a:solidFill>
                  <a:srgbClr val="060A06"/>
                </a:solidFill>
              </a:rPr>
              <a:t>Текст. Признаки текста: смысловое единство предложений в тексте; последовательность предложений в тексте; выражение в тексте законченной мысли. Тема текста. Основная мысль. Заглавие текста. Подбор заголовков к предложенным текстам. Последовательность частей текста (абзацев). Корректирование текстов с нарушенным порядком предложений и абзацев.</a:t>
            </a:r>
          </a:p>
          <a:p>
            <a:pPr algn="just"/>
            <a:r>
              <a:rPr lang="ru-RU" sz="1200" b="1" i="1" dirty="0" smtClean="0">
                <a:solidFill>
                  <a:srgbClr val="060A06"/>
                </a:solidFill>
              </a:rPr>
              <a:t>Типы текстов: описание, повествование, рассуждение, их особенности (первичное ознакомление). Поздравление и поздравительная открытка. </a:t>
            </a:r>
            <a:endParaRPr lang="ru-RU" sz="1200" b="1" i="1" dirty="0">
              <a:solidFill>
                <a:srgbClr val="060A06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143372" y="3857628"/>
            <a:ext cx="38576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solidFill>
                  <a:srgbClr val="060A06"/>
                </a:solidFill>
              </a:rPr>
              <a:t>Повторение и продолжение работы с текстом, начатой во 2 классе: признаки текста, тема текста, основная мысль текста, заголовок, корректирование текстов с нарушенным порядком предложений и абзацев.</a:t>
            </a:r>
          </a:p>
          <a:p>
            <a:r>
              <a:rPr lang="ru-RU" sz="1200" b="1" i="1" dirty="0" smtClean="0">
                <a:solidFill>
                  <a:srgbClr val="060A06"/>
                </a:solidFill>
              </a:rPr>
              <a:t>План текста. Составление плана текста, написание текста по заданному плану. </a:t>
            </a:r>
          </a:p>
          <a:p>
            <a:r>
              <a:rPr lang="ru-RU" sz="1200" b="1" i="1" dirty="0" smtClean="0">
                <a:solidFill>
                  <a:srgbClr val="060A06"/>
                </a:solidFill>
              </a:rPr>
              <a:t>Определение типов текстов (повествование, описание, рассуждение) и создание собственных текстов заданного типа.</a:t>
            </a:r>
          </a:p>
          <a:p>
            <a:r>
              <a:rPr lang="ru-RU" sz="1200" b="1" i="1" dirty="0" smtClean="0">
                <a:solidFill>
                  <a:srgbClr val="060A06"/>
                </a:solidFill>
              </a:rPr>
              <a:t>Жанр письма, объявления.</a:t>
            </a:r>
          </a:p>
          <a:p>
            <a:r>
              <a:rPr lang="ru-RU" sz="1200" b="1" i="1" dirty="0" smtClean="0">
                <a:solidFill>
                  <a:srgbClr val="060A06"/>
                </a:solidFill>
              </a:rPr>
              <a:t>Изложение текста по коллективно или самостоятельно составленному плану.</a:t>
            </a:r>
            <a:endParaRPr lang="ru-RU" sz="1200" b="1" i="1" dirty="0">
              <a:solidFill>
                <a:srgbClr val="060A06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786446" y="285728"/>
            <a:ext cx="33575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solidFill>
                  <a:srgbClr val="060A06"/>
                </a:solidFill>
              </a:rPr>
              <a:t>Повторение и продолжение работы, начатой в предыдущих классах: ситуации устного и письменного общения (письмо, поздравительная открытка, объявление и др.); диалог; монолог; отражение темы текста или основной мысли в заголовке. Корректирование текстов (заданных и собственных) с учётом точности, правильности, богатства и выразительности письменной речи. Изложение (подробный устный и письменный пересказ текста; выборочный устный пересказ текста).</a:t>
            </a:r>
          </a:p>
          <a:p>
            <a:r>
              <a:rPr lang="ru-RU" sz="1200" b="1" i="1" dirty="0" smtClean="0">
                <a:solidFill>
                  <a:srgbClr val="060A06"/>
                </a:solidFill>
              </a:rPr>
              <a:t>Сочинение как вид письменной работы. </a:t>
            </a:r>
            <a:endParaRPr lang="ru-RU" sz="1200" b="1" i="1" dirty="0">
              <a:solidFill>
                <a:srgbClr val="060A0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114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класс. Работа с текстом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341947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4143380"/>
            <a:ext cx="28670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1285860"/>
            <a:ext cx="33051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3286124"/>
            <a:ext cx="3286148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класс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30480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048125"/>
            <a:ext cx="36290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42852"/>
            <a:ext cx="34004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324100"/>
            <a:ext cx="32385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 класс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857232"/>
            <a:ext cx="335758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307180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0"/>
            <a:ext cx="292892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562350"/>
            <a:ext cx="321471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1928826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5"/>
            <a:ext cx="37242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0"/>
            <a:ext cx="37719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286124"/>
            <a:ext cx="3581399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3000372"/>
            <a:ext cx="3429000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Анализ упражнений из учебников 1 – 4 класса УМК «Начальная школа 21 века» показал, что раздел  «Развитие речи»  имеет значимое место. Он  явственно обеспечивает формирование и развитие коммуникативно-речевой компетенции учащихся. Работа над упражнениями предусматривает формирование речевых умений и овладение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речеведческими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сведениями и знаниями по языку, что создаст действенную основу для обучения школьников созданию текстов по образцу (изложение), собственных текстов разного типа (текст-повествование, текст-описание, текст-рассуждение) и жанра, соблюдению норм построения текста (логичность, последовательность, связность, соответствие теме и главной мысли и др.).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139</TotalTime>
  <Words>614</Words>
  <Application>Microsoft Office PowerPoint</Application>
  <PresentationFormat>Экран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Приморский край Дальнереченский муниципальный район Муниципальное общеобразовательное бюджетное учреждение  «Средняя общеобразовательная школа с. Ракитное»</vt:lpstr>
      <vt:lpstr>9 класс. Кодификатор  по русскому языку</vt:lpstr>
      <vt:lpstr>Слайд 3</vt:lpstr>
      <vt:lpstr>Слайд 4</vt:lpstr>
      <vt:lpstr>1 класс. Работа с текстом </vt:lpstr>
      <vt:lpstr>2 класс</vt:lpstr>
      <vt:lpstr>3 класс</vt:lpstr>
      <vt:lpstr>4 класс</vt:lpstr>
      <vt:lpstr>Выводы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Приморский край Дальнереченский муниципальный район Муниципальное общеобразовательное бюджетное учреждение  «Средняя общеобразовательная школа с. Ракитное»</dc:title>
  <dc:creator>User</dc:creator>
  <cp:lastModifiedBy>User</cp:lastModifiedBy>
  <cp:revision>7</cp:revision>
  <dcterms:created xsi:type="dcterms:W3CDTF">2022-10-20T09:33:27Z</dcterms:created>
  <dcterms:modified xsi:type="dcterms:W3CDTF">2022-10-31T07:47:25Z</dcterms:modified>
</cp:coreProperties>
</file>