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4"/>
  </p:sldMasterIdLst>
  <p:sldIdLst>
    <p:sldId id="256" r:id="rId5"/>
    <p:sldId id="257" r:id="rId6"/>
    <p:sldId id="258" r:id="rId7"/>
    <p:sldId id="260" r:id="rId8"/>
    <p:sldId id="261" r:id="rId9"/>
    <p:sldId id="259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981C0"/>
    <a:srgbClr val="70ABED"/>
    <a:srgbClr val="BD72B3"/>
    <a:srgbClr val="FF4181"/>
    <a:srgbClr val="D9DA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2" d="100"/>
          <a:sy n="72" d="100"/>
        </p:scale>
        <p:origin x="-63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12192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1189096" y="5617774"/>
            <a:ext cx="9843913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319937" y="1016990"/>
            <a:ext cx="9572977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320801" y="1009651"/>
            <a:ext cx="9572977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1026029" y="702069"/>
            <a:ext cx="757108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10568399" y="655232"/>
            <a:ext cx="566928" cy="75590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02934" y="1794935"/>
            <a:ext cx="7631291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02934" y="3736622"/>
            <a:ext cx="761623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027569" y="5357593"/>
            <a:ext cx="1618428" cy="365125"/>
          </a:xfrm>
        </p:spPr>
        <p:txBody>
          <a:bodyPr/>
          <a:lstStyle/>
          <a:p>
            <a:fld id="{BF077025-E049-41D5-9813-664288AE16CC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565393" y="5357593"/>
            <a:ext cx="671312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85241" y="5357593"/>
            <a:ext cx="738697" cy="365125"/>
          </a:xfrm>
        </p:spPr>
        <p:txBody>
          <a:bodyPr/>
          <a:lstStyle>
            <a:lvl1pPr algn="ctr">
              <a:defRPr/>
            </a:lvl1pPr>
          </a:lstStyle>
          <a:p>
            <a:fld id="{B96A6D3A-5A57-460C-9542-A84142C6C3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77025-E049-41D5-9813-664288AE16CC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A6D3A-5A57-460C-9542-A84142C6C3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2" y="925691"/>
            <a:ext cx="1907823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30962" y="1106313"/>
            <a:ext cx="690503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77025-E049-41D5-9813-664288AE16CC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A6D3A-5A57-460C-9542-A84142C6C3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77025-E049-41D5-9813-664288AE16CC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A6D3A-5A57-460C-9542-A84142C6C3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6639" y="2239431"/>
            <a:ext cx="8338725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1690" y="3725335"/>
            <a:ext cx="8308623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77025-E049-41D5-9813-664288AE16CC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A6D3A-5A57-460C-9542-A84142C6C3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77025-E049-41D5-9813-664288AE16CC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A6D3A-5A57-460C-9542-A84142C6C3F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731264" y="2121407"/>
            <a:ext cx="42672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217920" y="2119313"/>
            <a:ext cx="42672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77160" y="2122312"/>
            <a:ext cx="391936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47559" y="2122311"/>
            <a:ext cx="3925824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77025-E049-41D5-9813-664288AE16CC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A6D3A-5A57-460C-9542-A84142C6C3FF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731264" y="2944368"/>
            <a:ext cx="4303776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6193535" y="2944813"/>
            <a:ext cx="4303776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77025-E049-41D5-9813-664288AE16CC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A6D3A-5A57-460C-9542-A84142C6C3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77025-E049-41D5-9813-664288AE16CC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A6D3A-5A57-460C-9542-A84142C6C3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12192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842903" y="6058038"/>
            <a:ext cx="10295468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5958497" y="605163"/>
            <a:ext cx="505192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5961889" y="603504"/>
            <a:ext cx="505192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998940" y="576868"/>
            <a:ext cx="505192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999745" y="576072"/>
            <a:ext cx="505192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3161475" y="293953"/>
            <a:ext cx="757108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8467351" y="238675"/>
            <a:ext cx="566928" cy="75590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478635" y="2020043"/>
            <a:ext cx="4086436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6472388" y="1150993"/>
            <a:ext cx="4027723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530834" y="3623748"/>
            <a:ext cx="4065188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8455598" y="5885673"/>
            <a:ext cx="1618428" cy="365125"/>
          </a:xfrm>
        </p:spPr>
        <p:txBody>
          <a:bodyPr/>
          <a:lstStyle/>
          <a:p>
            <a:fld id="{BF077025-E049-41D5-9813-664288AE16CC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1219406" y="5829262"/>
            <a:ext cx="4696809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10076418" y="5896962"/>
            <a:ext cx="738697" cy="365125"/>
          </a:xfrm>
        </p:spPr>
        <p:txBody>
          <a:bodyPr/>
          <a:lstStyle/>
          <a:p>
            <a:fld id="{B96A6D3A-5A57-460C-9542-A84142C6C3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12192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842903" y="6058038"/>
            <a:ext cx="10295468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998940" y="576868"/>
            <a:ext cx="505192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993412" y="575769"/>
            <a:ext cx="505192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5958497" y="605163"/>
            <a:ext cx="505192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5953025" y="603920"/>
            <a:ext cx="505192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3161475" y="293953"/>
            <a:ext cx="757108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8467351" y="238675"/>
            <a:ext cx="566928" cy="75590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475232" y="2020824"/>
            <a:ext cx="408432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6531487" y="1207272"/>
            <a:ext cx="3885151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536192" y="3621024"/>
            <a:ext cx="4059936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8461249" y="5888738"/>
            <a:ext cx="1618428" cy="365125"/>
          </a:xfrm>
        </p:spPr>
        <p:txBody>
          <a:bodyPr/>
          <a:lstStyle/>
          <a:p>
            <a:fld id="{BF077025-E049-41D5-9813-664288AE16CC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1219426" y="5831038"/>
            <a:ext cx="4425391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10082786" y="5900027"/>
            <a:ext cx="738697" cy="365125"/>
          </a:xfrm>
        </p:spPr>
        <p:txBody>
          <a:bodyPr/>
          <a:lstStyle/>
          <a:p>
            <a:fld id="{B96A6D3A-5A57-460C-9542-A84142C6C3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12192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38201" y="6069330"/>
            <a:ext cx="1056132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75360" y="575310"/>
            <a:ext cx="102616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75360" y="576072"/>
            <a:ext cx="102616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724989" y="273091"/>
            <a:ext cx="757108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10914593" y="203675"/>
            <a:ext cx="566928" cy="755904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60031" y="817583"/>
            <a:ext cx="9286993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50721" y="2119257"/>
            <a:ext cx="8261873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06118" y="5809153"/>
            <a:ext cx="16184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F077025-E049-41D5-9813-664288AE16CC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19202" y="5809153"/>
            <a:ext cx="73869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26937" y="5809153"/>
            <a:ext cx="7386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96A6D3A-5A57-460C-9542-A84142C6C3F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17" Type="http://schemas.openxmlformats.org/officeDocument/2006/relationships/image" Target="../media/image28.png"/><Relationship Id="rId2" Type="http://schemas.openxmlformats.org/officeDocument/2006/relationships/image" Target="../media/image13.png"/><Relationship Id="rId16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5" Type="http://schemas.openxmlformats.org/officeDocument/2006/relationships/image" Target="../media/image2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Relationship Id="rId1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0B26B27-E3DB-4AE3-B2C3-276F1BDA33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54009"/>
            <a:ext cx="9144000" cy="2387600"/>
          </a:xfrm>
          <a:noFill/>
          <a:effectLst>
            <a:outerShdw blurRad="50800" dist="50800" dir="5400000" algn="ctr" rotWithShape="0">
              <a:srgbClr val="A981C0"/>
            </a:outerShdw>
          </a:effectLst>
        </p:spPr>
        <p:txBody>
          <a:bodyPr>
            <a:normAutofit/>
          </a:bodyPr>
          <a:lstStyle/>
          <a:p>
            <a:r>
              <a:rPr lang="ru-RU" sz="8800" b="1" dirty="0" smtClean="0">
                <a:ln>
                  <a:solidFill>
                    <a:schemeClr val="accent1"/>
                  </a:solidFill>
                </a:ln>
                <a:gradFill>
                  <a:gsLst>
                    <a:gs pos="0">
                      <a:srgbClr val="BD72B3"/>
                    </a:gs>
                    <a:gs pos="97000">
                      <a:srgbClr val="70ABED"/>
                    </a:gs>
                  </a:gsLst>
                  <a:path path="shape">
                    <a:fillToRect l="50000" t="50000" r="50000" b="50000"/>
                  </a:path>
                </a:gradFill>
                <a:effectLst>
                  <a:glow rad="139700">
                    <a:schemeClr val="bg1">
                      <a:alpha val="41000"/>
                    </a:schemeClr>
                  </a:glow>
                  <a:outerShdw blurRad="50800" dist="50800" dir="5400000" sx="99000" sy="99000" algn="ctr" rotWithShape="0">
                    <a:schemeClr val="bg1"/>
                  </a:outerShdw>
                </a:effectLst>
                <a:latin typeface="Comic Sans MS" pitchFamily="66" charset="0"/>
              </a:rPr>
              <a:t>Помощь  другу</a:t>
            </a:r>
            <a:endParaRPr lang="ru-RU" sz="8800" b="1" dirty="0">
              <a:ln>
                <a:solidFill>
                  <a:schemeClr val="accent1"/>
                </a:solidFill>
              </a:ln>
              <a:gradFill>
                <a:gsLst>
                  <a:gs pos="0">
                    <a:srgbClr val="BD72B3"/>
                  </a:gs>
                  <a:gs pos="97000">
                    <a:srgbClr val="70ABED"/>
                  </a:gs>
                </a:gsLst>
                <a:path path="shape">
                  <a:fillToRect l="50000" t="50000" r="50000" b="50000"/>
                </a:path>
              </a:gradFill>
              <a:effectLst>
                <a:glow rad="139700">
                  <a:schemeClr val="bg1">
                    <a:alpha val="41000"/>
                  </a:schemeClr>
                </a:glow>
                <a:outerShdw blurRad="50800" dist="50800" dir="5400000" sx="99000" sy="99000" algn="ctr" rotWithShape="0">
                  <a:schemeClr val="bg1"/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DCB45588-BCBF-434E-B82A-13925264EE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23066" y="5202238"/>
            <a:ext cx="9144000" cy="1655762"/>
          </a:xfrm>
        </p:spPr>
        <p:txBody>
          <a:bodyPr/>
          <a:lstStyle/>
          <a:p>
            <a:pPr algn="r"/>
            <a:endParaRPr lang="ru-RU" dirty="0" smtClean="0">
              <a:ln>
                <a:gradFill>
                  <a:gsLst>
                    <a:gs pos="0">
                      <a:srgbClr val="BD72B3"/>
                    </a:gs>
                    <a:gs pos="100000">
                      <a:srgbClr val="FF4181"/>
                    </a:gs>
                  </a:gsLst>
                  <a:lin ang="5400000" scaled="1"/>
                </a:gradFill>
              </a:ln>
              <a:gradFill>
                <a:gsLst>
                  <a:gs pos="0">
                    <a:srgbClr val="BD72B3"/>
                  </a:gs>
                  <a:gs pos="100000">
                    <a:srgbClr val="FF4181"/>
                  </a:gs>
                </a:gsLst>
                <a:lin ang="5400000" scaled="1"/>
              </a:gradFill>
              <a:latin typeface="28 DAYS LATER NOTHING" panose="02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59220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F783566-67EF-46F8-AC15-79D4FDB92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>
                <a:ln>
                  <a:gradFill>
                    <a:gsLst>
                      <a:gs pos="0">
                        <a:srgbClr val="BD72B3"/>
                      </a:gs>
                      <a:gs pos="100000">
                        <a:srgbClr val="FF4181"/>
                      </a:gs>
                    </a:gsLst>
                    <a:lin ang="5400000" scaled="1"/>
                  </a:gradFill>
                </a:ln>
                <a:solidFill>
                  <a:srgbClr val="A981C0"/>
                </a:solidFill>
                <a:latin typeface="Comic Sans MS" pitchFamily="66" charset="0"/>
              </a:rPr>
              <a:t>Содержание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0E846424-7FFF-450B-9AA8-510A2CA552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1148" y="1577009"/>
            <a:ext cx="10452652" cy="4205319"/>
          </a:xfrm>
        </p:spPr>
        <p:txBody>
          <a:bodyPr/>
          <a:lstStyle/>
          <a:p>
            <a:pPr marL="0" indent="0">
              <a:buNone/>
            </a:pPr>
            <a:endParaRPr lang="ru-RU" dirty="0" smtClean="0">
              <a:solidFill>
                <a:srgbClr val="FF4181"/>
              </a:solidFill>
              <a:latin typeface="Comic Sans MS" pitchFamily="66" charset="0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70ABED"/>
                </a:solidFill>
                <a:latin typeface="Comic Sans MS" pitchFamily="66" charset="0"/>
              </a:rPr>
              <a:t>Цель</a:t>
            </a:r>
            <a:r>
              <a:rPr lang="ru-RU" b="1" dirty="0">
                <a:solidFill>
                  <a:srgbClr val="70ABED"/>
                </a:solidFill>
                <a:latin typeface="Comic Sans MS" pitchFamily="66" charset="0"/>
              </a:rPr>
              <a:t>: </a:t>
            </a:r>
            <a:r>
              <a:rPr lang="ru-RU" b="0" i="0" dirty="0">
                <a:solidFill>
                  <a:srgbClr val="70ABE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panose="020B0604020202020204" pitchFamily="34" charset="0"/>
              </a:rPr>
              <a:t>формирование у детей интереса к робототехнике, развитие познавательной и творческой активности детей </a:t>
            </a:r>
            <a:r>
              <a:rPr lang="ru-RU" b="0" i="0" dirty="0" smtClean="0">
                <a:solidFill>
                  <a:srgbClr val="70ABE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panose="020B0604020202020204" pitchFamily="34" charset="0"/>
              </a:rPr>
              <a:t>средствами </a:t>
            </a:r>
            <a:r>
              <a:rPr lang="ru-RU" b="0" i="0" dirty="0">
                <a:solidFill>
                  <a:srgbClr val="70ABE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panose="020B0604020202020204" pitchFamily="34" charset="0"/>
              </a:rPr>
              <a:t>робототехнического набора </a:t>
            </a:r>
            <a:r>
              <a:rPr lang="ru-RU" b="0" i="0" dirty="0" err="1" smtClean="0">
                <a:solidFill>
                  <a:srgbClr val="70ABE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panose="020B0604020202020204" pitchFamily="34" charset="0"/>
              </a:rPr>
              <a:t>Matata</a:t>
            </a:r>
            <a:r>
              <a:rPr lang="en-US" b="0" i="0" dirty="0" smtClean="0">
                <a:solidFill>
                  <a:srgbClr val="70ABE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panose="020B0604020202020204" pitchFamily="34" charset="0"/>
              </a:rPr>
              <a:t>L</a:t>
            </a:r>
            <a:r>
              <a:rPr lang="ru-RU" b="0" i="0" dirty="0" err="1">
                <a:solidFill>
                  <a:srgbClr val="70ABE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panose="020B0604020202020204" pitchFamily="34" charset="0"/>
              </a:rPr>
              <a:t>ab</a:t>
            </a:r>
            <a:r>
              <a:rPr lang="ru-RU" b="0" i="0" dirty="0">
                <a:solidFill>
                  <a:srgbClr val="70ABE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panose="020B0604020202020204" pitchFamily="34" charset="0"/>
              </a:rPr>
              <a:t>.</a:t>
            </a:r>
            <a:endParaRPr lang="ru-RU" dirty="0">
              <a:solidFill>
                <a:srgbClr val="70ABE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24665" y="3313043"/>
            <a:ext cx="4755230" cy="2903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2901" y="3193774"/>
            <a:ext cx="4762501" cy="3023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57025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>
            <a:extLst>
              <a:ext uri="{FF2B5EF4-FFF2-40B4-BE49-F238E27FC236}">
                <a16:creationId xmlns="" xmlns:a16="http://schemas.microsoft.com/office/drawing/2014/main" id="{2422B866-7468-4C11-A155-A5F91725CD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9297" y="548641"/>
            <a:ext cx="10766659" cy="457916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FF4181"/>
                </a:solidFill>
                <a:latin typeface="28 DAYS LATER NOTHING" panose="02000500000000000000" pitchFamily="2" charset="0"/>
              </a:rPr>
              <a:t>   </a:t>
            </a:r>
            <a:r>
              <a:rPr lang="ru-RU" sz="4400" dirty="0" smtClean="0">
                <a:solidFill>
                  <a:srgbClr val="BD72B3"/>
                </a:solidFill>
                <a:latin typeface="Comic Sans MS" pitchFamily="66" charset="0"/>
              </a:rPr>
              <a:t>Задачи</a:t>
            </a:r>
            <a:r>
              <a:rPr lang="ru-RU" sz="4400" dirty="0">
                <a:solidFill>
                  <a:srgbClr val="BD72B3"/>
                </a:solidFill>
                <a:latin typeface="Comic Sans MS" pitchFamily="66" charset="0"/>
              </a:rPr>
              <a:t>:</a:t>
            </a:r>
          </a:p>
          <a:p>
            <a:pPr indent="0">
              <a:buNone/>
            </a:pPr>
            <a:endParaRPr lang="ru-RU" dirty="0" smtClean="0">
              <a:solidFill>
                <a:srgbClr val="70ABE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Arial" panose="020B0604020202020204" pitchFamily="34" charset="0"/>
            </a:endParaRPr>
          </a:p>
          <a:p>
            <a:pPr indent="0">
              <a:buNone/>
            </a:pPr>
            <a:r>
              <a:rPr lang="ru-RU" dirty="0" smtClean="0">
                <a:solidFill>
                  <a:srgbClr val="70ABE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panose="020B0604020202020204" pitchFamily="34" charset="0"/>
              </a:rPr>
              <a:t>1.</a:t>
            </a:r>
            <a:r>
              <a:rPr lang="ru-RU" b="0" i="0" dirty="0">
                <a:solidFill>
                  <a:srgbClr val="70ABE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panose="020B0604020202020204" pitchFamily="34" charset="0"/>
              </a:rPr>
              <a:t> Формировать навыки элементарного </a:t>
            </a:r>
            <a:r>
              <a:rPr lang="ru-RU" b="0" i="0" dirty="0" smtClean="0">
                <a:solidFill>
                  <a:srgbClr val="70ABE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panose="020B0604020202020204" pitchFamily="34" charset="0"/>
              </a:rPr>
              <a:t>программирования.</a:t>
            </a:r>
            <a:endParaRPr lang="ru-RU" dirty="0">
              <a:solidFill>
                <a:srgbClr val="70ABE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Arial" panose="020B0604020202020204" pitchFamily="34" charset="0"/>
            </a:endParaRPr>
          </a:p>
          <a:p>
            <a:pPr indent="0">
              <a:buNone/>
            </a:pPr>
            <a:r>
              <a:rPr lang="ru-RU" dirty="0">
                <a:solidFill>
                  <a:srgbClr val="70ABE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panose="020B0604020202020204" pitchFamily="34" charset="0"/>
              </a:rPr>
              <a:t>2. Развивать высшие психические функции: восприятие, внимание, память, воображение, мышление, речь.</a:t>
            </a:r>
            <a:endParaRPr lang="ru-RU" dirty="0">
              <a:solidFill>
                <a:srgbClr val="70ABED"/>
              </a:solidFill>
              <a:latin typeface="Comic Sans MS" pitchFamily="66" charset="0"/>
            </a:endParaRPr>
          </a:p>
          <a:p>
            <a:pPr indent="0">
              <a:buNone/>
            </a:pPr>
            <a:r>
              <a:rPr lang="ru-RU" b="0" i="0" dirty="0" smtClean="0">
                <a:solidFill>
                  <a:srgbClr val="70ABE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panose="020B0604020202020204" pitchFamily="34" charset="0"/>
              </a:rPr>
              <a:t>3. Развивать </a:t>
            </a:r>
            <a:r>
              <a:rPr lang="ru-RU" b="0" i="0" dirty="0">
                <a:solidFill>
                  <a:srgbClr val="70ABE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panose="020B0604020202020204" pitchFamily="34" charset="0"/>
              </a:rPr>
              <a:t>коммуникативные </a:t>
            </a:r>
            <a:r>
              <a:rPr lang="ru-RU" b="0" i="0" dirty="0" smtClean="0">
                <a:solidFill>
                  <a:srgbClr val="70ABE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panose="020B0604020202020204" pitchFamily="34" charset="0"/>
              </a:rPr>
              <a:t>навыки.</a:t>
            </a:r>
            <a:r>
              <a:rPr lang="ru-RU" b="0" i="0" dirty="0">
                <a:solidFill>
                  <a:srgbClr val="70ABE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panose="020B0604020202020204" pitchFamily="34" charset="0"/>
              </a:rPr>
              <a:t>  </a:t>
            </a:r>
          </a:p>
          <a:p>
            <a:pPr indent="0">
              <a:buNone/>
            </a:pPr>
            <a:r>
              <a:rPr lang="ru-RU" b="0" i="0" dirty="0" smtClean="0">
                <a:solidFill>
                  <a:srgbClr val="70ABE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panose="020B0604020202020204" pitchFamily="34" charset="0"/>
              </a:rPr>
              <a:t>4. Развивать </a:t>
            </a:r>
            <a:r>
              <a:rPr lang="ru-RU" b="0" i="0" dirty="0">
                <a:solidFill>
                  <a:srgbClr val="70ABE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panose="020B0604020202020204" pitchFamily="34" charset="0"/>
              </a:rPr>
              <a:t>творческий </a:t>
            </a:r>
            <a:r>
              <a:rPr lang="ru-RU" b="0" i="0" dirty="0" smtClean="0">
                <a:solidFill>
                  <a:srgbClr val="70ABE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panose="020B0604020202020204" pitchFamily="34" charset="0"/>
              </a:rPr>
              <a:t>потенциал.</a:t>
            </a:r>
          </a:p>
          <a:p>
            <a:pPr indent="0">
              <a:buNone/>
            </a:pPr>
            <a:r>
              <a:rPr lang="ru-RU" dirty="0" smtClean="0">
                <a:solidFill>
                  <a:srgbClr val="70ABE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panose="020B0604020202020204" pitchFamily="34" charset="0"/>
              </a:rPr>
              <a:t>5. Развивать технические навыки.</a:t>
            </a:r>
            <a:endParaRPr lang="ru-RU" b="0" i="0" dirty="0">
              <a:solidFill>
                <a:srgbClr val="70ABE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Arial" panose="020B0604020202020204" pitchFamily="34" charset="0"/>
            </a:endParaRPr>
          </a:p>
          <a:p>
            <a:pPr indent="0">
              <a:buNone/>
            </a:pPr>
            <a:endParaRPr lang="ru-RU" dirty="0">
              <a:solidFill>
                <a:srgbClr val="FF4181"/>
              </a:solidFill>
              <a:latin typeface="28 DAYS LATER NOTHING" panose="02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38819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694BEC2-6A0C-4068-B4D7-5F7847CE19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BD72B3"/>
                </a:solidFill>
                <a:latin typeface="Comic Sans MS" pitchFamily="66" charset="0"/>
              </a:rPr>
              <a:t>«</a:t>
            </a:r>
            <a:r>
              <a:rPr lang="ru-RU" dirty="0" smtClean="0">
                <a:solidFill>
                  <a:srgbClr val="BD72B3"/>
                </a:solidFill>
                <a:latin typeface="Comic Sans MS" pitchFamily="66" charset="0"/>
              </a:rPr>
              <a:t>Помощь другу»</a:t>
            </a:r>
            <a:r>
              <a:rPr lang="ru-RU" dirty="0" smtClean="0">
                <a:solidFill>
                  <a:srgbClr val="FF4181"/>
                </a:solidFill>
                <a:latin typeface="Comic Sans MS" pitchFamily="66" charset="0"/>
              </a:rPr>
              <a:t/>
            </a:r>
            <a:br>
              <a:rPr lang="ru-RU" dirty="0" smtClean="0">
                <a:solidFill>
                  <a:srgbClr val="FF4181"/>
                </a:solidFill>
                <a:latin typeface="Comic Sans MS" pitchFamily="66" charset="0"/>
              </a:rPr>
            </a:br>
            <a:endParaRPr lang="ru-RU" dirty="0">
              <a:solidFill>
                <a:srgbClr val="FF4181"/>
              </a:solidFill>
              <a:latin typeface="Comic Sans MS" pitchFamily="66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F40F9422-3C56-461F-850F-8146952FA8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7410" y="1241658"/>
            <a:ext cx="10243930" cy="5616341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endParaRPr lang="ru-RU" dirty="0" smtClean="0">
              <a:solidFill>
                <a:srgbClr val="70ABED"/>
              </a:solidFill>
              <a:latin typeface="Comic Sans MS" pitchFamily="66" charset="0"/>
            </a:endParaRPr>
          </a:p>
          <a:p>
            <a:pPr>
              <a:lnSpc>
                <a:spcPct val="100000"/>
              </a:lnSpc>
            </a:pPr>
            <a:r>
              <a:rPr lang="ru-RU" dirty="0" smtClean="0">
                <a:solidFill>
                  <a:srgbClr val="70ABED"/>
                </a:solidFill>
                <a:latin typeface="Comic Sans MS" pitchFamily="66" charset="0"/>
              </a:rPr>
              <a:t>Оборудование</a:t>
            </a:r>
            <a:r>
              <a:rPr lang="ru-RU" dirty="0">
                <a:solidFill>
                  <a:srgbClr val="70ABED"/>
                </a:solidFill>
                <a:latin typeface="Comic Sans MS" pitchFamily="66" charset="0"/>
              </a:rPr>
              <a:t>: </a:t>
            </a:r>
            <a:r>
              <a:rPr lang="ru-RU" dirty="0">
                <a:solidFill>
                  <a:srgbClr val="70ABE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panose="020B0604020202020204" pitchFamily="34" charset="0"/>
              </a:rPr>
              <a:t>игровое поле, игровой набор «</a:t>
            </a:r>
            <a:r>
              <a:rPr lang="en-US" dirty="0" smtClean="0">
                <a:solidFill>
                  <a:srgbClr val="70ABE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panose="020B0604020202020204" pitchFamily="34" charset="0"/>
              </a:rPr>
              <a:t>MatataLab</a:t>
            </a:r>
            <a:r>
              <a:rPr lang="ru-RU" dirty="0">
                <a:solidFill>
                  <a:srgbClr val="70ABE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panose="020B0604020202020204" pitchFamily="34" charset="0"/>
              </a:rPr>
              <a:t>», </a:t>
            </a:r>
            <a:endParaRPr lang="ru-RU" dirty="0" smtClean="0">
              <a:solidFill>
                <a:srgbClr val="70ABE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ru-RU" dirty="0">
                <a:solidFill>
                  <a:srgbClr val="70ABE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solidFill>
                  <a:srgbClr val="70ABE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panose="020B0604020202020204" pitchFamily="34" charset="0"/>
              </a:rPr>
              <a:t> </a:t>
            </a:r>
            <a:r>
              <a:rPr lang="ru-RU" dirty="0" err="1" smtClean="0">
                <a:solidFill>
                  <a:srgbClr val="70ABE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panose="020B0604020202020204" pitchFamily="34" charset="0"/>
              </a:rPr>
              <a:t>сибирячок</a:t>
            </a:r>
            <a:r>
              <a:rPr lang="ru-RU" dirty="0" smtClean="0">
                <a:solidFill>
                  <a:srgbClr val="70ABE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panose="020B0604020202020204" pitchFamily="34" charset="0"/>
              </a:rPr>
              <a:t>(главный герой), карточки с национальными атрибутами.</a:t>
            </a:r>
            <a:endParaRPr lang="ru-RU" dirty="0">
              <a:solidFill>
                <a:srgbClr val="70ABE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ru-RU" dirty="0">
                <a:solidFill>
                  <a:srgbClr val="70ABE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panose="020B0604020202020204" pitchFamily="34" charset="0"/>
              </a:rPr>
              <a:t>Ход игры: </a:t>
            </a:r>
            <a:r>
              <a:rPr lang="ru-RU" dirty="0" err="1" smtClean="0">
                <a:solidFill>
                  <a:srgbClr val="70ABE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panose="020B0604020202020204" pitchFamily="34" charset="0"/>
              </a:rPr>
              <a:t>Сибирячок</a:t>
            </a:r>
            <a:r>
              <a:rPr lang="ru-RU" dirty="0" smtClean="0">
                <a:solidFill>
                  <a:srgbClr val="70ABE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panose="020B0604020202020204" pitchFamily="34" charset="0"/>
              </a:rPr>
              <a:t> </a:t>
            </a:r>
            <a:r>
              <a:rPr lang="ru-RU" dirty="0">
                <a:solidFill>
                  <a:srgbClr val="70ABE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panose="020B0604020202020204" pitchFamily="34" charset="0"/>
              </a:rPr>
              <a:t>и </a:t>
            </a:r>
            <a:r>
              <a:rPr lang="ru-RU" dirty="0" smtClean="0">
                <a:solidFill>
                  <a:srgbClr val="70ABE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panose="020B0604020202020204" pitchFamily="34" charset="0"/>
              </a:rPr>
              <a:t>робот </a:t>
            </a:r>
            <a:r>
              <a:rPr lang="ru-RU" dirty="0" err="1" smtClean="0">
                <a:solidFill>
                  <a:srgbClr val="70ABE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panose="020B0604020202020204" pitchFamily="34" charset="0"/>
              </a:rPr>
              <a:t>МататаЛаб</a:t>
            </a:r>
            <a:r>
              <a:rPr lang="ru-RU" dirty="0" smtClean="0">
                <a:solidFill>
                  <a:srgbClr val="70ABE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panose="020B0604020202020204" pitchFamily="34" charset="0"/>
              </a:rPr>
              <a:t> </a:t>
            </a:r>
            <a:r>
              <a:rPr lang="ru-RU" dirty="0">
                <a:solidFill>
                  <a:srgbClr val="70ABE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panose="020B0604020202020204" pitchFamily="34" charset="0"/>
              </a:rPr>
              <a:t>решили </a:t>
            </a:r>
            <a:r>
              <a:rPr lang="ru-RU" dirty="0" smtClean="0">
                <a:solidFill>
                  <a:srgbClr val="70ABE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panose="020B0604020202020204" pitchFamily="34" charset="0"/>
              </a:rPr>
              <a:t>отправиться в путешествие. </a:t>
            </a:r>
            <a:r>
              <a:rPr lang="ru-RU" dirty="0" err="1" smtClean="0">
                <a:solidFill>
                  <a:srgbClr val="70ABE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panose="020B0604020202020204" pitchFamily="34" charset="0"/>
              </a:rPr>
              <a:t>Сибирячок</a:t>
            </a:r>
            <a:r>
              <a:rPr lang="ru-RU" dirty="0" smtClean="0">
                <a:solidFill>
                  <a:srgbClr val="70ABE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panose="020B0604020202020204" pitchFamily="34" charset="0"/>
              </a:rPr>
              <a:t> первый </a:t>
            </a:r>
            <a:r>
              <a:rPr lang="ru-RU" dirty="0">
                <a:solidFill>
                  <a:srgbClr val="70ABE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panose="020B0604020202020204" pitchFamily="34" charset="0"/>
              </a:rPr>
              <a:t>пришел на место встречи, но из-за спешки он потерял </a:t>
            </a:r>
            <a:r>
              <a:rPr lang="ru-RU" dirty="0" smtClean="0">
                <a:solidFill>
                  <a:srgbClr val="70ABE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panose="020B0604020202020204" pitchFamily="34" charset="0"/>
              </a:rPr>
              <a:t>чемодан. Помоги роботу  собрать </a:t>
            </a:r>
            <a:r>
              <a:rPr lang="ru-RU" dirty="0">
                <a:solidFill>
                  <a:srgbClr val="70ABE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panose="020B0604020202020204" pitchFamily="34" charset="0"/>
              </a:rPr>
              <a:t>все </a:t>
            </a:r>
            <a:r>
              <a:rPr lang="ru-RU" dirty="0" smtClean="0">
                <a:solidFill>
                  <a:srgbClr val="70ABE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panose="020B0604020202020204" pitchFamily="34" charset="0"/>
              </a:rPr>
              <a:t>вещи, которые потерял </a:t>
            </a:r>
            <a:r>
              <a:rPr lang="ru-RU" dirty="0" err="1" smtClean="0">
                <a:solidFill>
                  <a:srgbClr val="70ABE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panose="020B0604020202020204" pitchFamily="34" charset="0"/>
              </a:rPr>
              <a:t>Сибирячок</a:t>
            </a:r>
            <a:r>
              <a:rPr lang="ru-RU" dirty="0" smtClean="0">
                <a:solidFill>
                  <a:srgbClr val="70ABE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panose="020B0604020202020204" pitchFamily="34" charset="0"/>
              </a:rPr>
              <a:t> </a:t>
            </a:r>
            <a:r>
              <a:rPr lang="ru-RU" dirty="0">
                <a:solidFill>
                  <a:srgbClr val="70ABE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panose="020B0604020202020204" pitchFamily="34" charset="0"/>
              </a:rPr>
              <a:t>и поскорее добраться до </a:t>
            </a:r>
            <a:r>
              <a:rPr lang="ru-RU" dirty="0" smtClean="0">
                <a:solidFill>
                  <a:srgbClr val="70ABE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panose="020B0604020202020204" pitchFamily="34" charset="0"/>
              </a:rPr>
              <a:t>друга. Но будь осторожен, на пути к цели тебя ждут препятствия, обходи их и обязательно выполнишь задание!   </a:t>
            </a:r>
            <a:endParaRPr lang="ru-RU" dirty="0">
              <a:solidFill>
                <a:srgbClr val="70ABE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16294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9AE8E45C-19F4-481F-B165-5BA9ECFA85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0783" y="715617"/>
            <a:ext cx="10263808" cy="56136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70ABE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panose="020B0604020202020204" pitchFamily="34" charset="0"/>
              </a:rPr>
              <a:t>Собери все вещи, </a:t>
            </a:r>
            <a:r>
              <a:rPr lang="ru-RU" dirty="0">
                <a:solidFill>
                  <a:srgbClr val="70ABE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panose="020B0604020202020204" pitchFamily="34" charset="0"/>
              </a:rPr>
              <a:t>чтобы </a:t>
            </a:r>
            <a:r>
              <a:rPr lang="ru-RU" dirty="0" err="1" smtClean="0">
                <a:solidFill>
                  <a:srgbClr val="70ABE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panose="020B0604020202020204" pitchFamily="34" charset="0"/>
              </a:rPr>
              <a:t>Сибирячок</a:t>
            </a:r>
            <a:r>
              <a:rPr lang="ru-RU" dirty="0" smtClean="0">
                <a:solidFill>
                  <a:srgbClr val="70ABE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panose="020B0604020202020204" pitchFamily="34" charset="0"/>
              </a:rPr>
              <a:t>  </a:t>
            </a:r>
            <a:r>
              <a:rPr lang="ru-RU" dirty="0">
                <a:solidFill>
                  <a:srgbClr val="70ABE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panose="020B0604020202020204" pitchFamily="34" charset="0"/>
              </a:rPr>
              <a:t>и </a:t>
            </a:r>
            <a:r>
              <a:rPr lang="ru-RU" dirty="0" err="1" smtClean="0">
                <a:solidFill>
                  <a:srgbClr val="70ABE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panose="020B0604020202020204" pitchFamily="34" charset="0"/>
              </a:rPr>
              <a:t>МататаЛаб</a:t>
            </a:r>
            <a:r>
              <a:rPr lang="ru-RU" dirty="0" smtClean="0">
                <a:solidFill>
                  <a:srgbClr val="70ABE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panose="020B0604020202020204" pitchFamily="34" charset="0"/>
              </a:rPr>
              <a:t> смогли попасть в Россию</a:t>
            </a:r>
            <a:r>
              <a:rPr lang="ru-RU" dirty="0" smtClean="0">
                <a:solidFill>
                  <a:srgbClr val="70ABE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  </a:t>
            </a:r>
          </a:p>
          <a:p>
            <a:pPr marL="0" indent="0">
              <a:buNone/>
            </a:pPr>
            <a:endParaRPr lang="ru-RU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70ABE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panose="020B0604020202020204" pitchFamily="34" charset="0"/>
              </a:rPr>
              <a:t>Будь внимателен! На пути тебя может «поймать» шишка, поэтому постарайся не останавливаться на ней. Если ты остановился на ней, то делаешь шаг назад и пробуешь снова.</a:t>
            </a:r>
            <a:endParaRPr lang="ru-RU" dirty="0">
              <a:solidFill>
                <a:srgbClr val="70ABE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7392" y="4467724"/>
            <a:ext cx="1793194" cy="17659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0783" y="1594816"/>
            <a:ext cx="1524000" cy="1262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4877" y="1587464"/>
            <a:ext cx="1414463" cy="1243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5173" y="1574470"/>
            <a:ext cx="1395413" cy="1268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64967" y="1568414"/>
            <a:ext cx="1395413" cy="1243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11905" y="1568414"/>
            <a:ext cx="1682750" cy="1262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68145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>
            <a:extLst>
              <a:ext uri="{FF2B5EF4-FFF2-40B4-BE49-F238E27FC236}">
                <a16:creationId xmlns="" xmlns:a16="http://schemas.microsoft.com/office/drawing/2014/main" id="{569F08AA-EBA9-4B5F-B6AC-C9A65CA38E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4945" y="437323"/>
            <a:ext cx="10515600" cy="419959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>
                <a:solidFill>
                  <a:srgbClr val="A981C0"/>
                </a:solidFill>
                <a:latin typeface="Comic Sans MS" pitchFamily="66" charset="0"/>
              </a:rPr>
              <a:t>Карта</a:t>
            </a:r>
          </a:p>
        </p:txBody>
      </p:sp>
      <p:grpSp>
        <p:nvGrpSpPr>
          <p:cNvPr id="35" name="Группа 34">
            <a:extLst>
              <a:ext uri="{FF2B5EF4-FFF2-40B4-BE49-F238E27FC236}">
                <a16:creationId xmlns="" xmlns:a16="http://schemas.microsoft.com/office/drawing/2014/main" id="{274D96E2-C38A-4088-B9DA-96B4F92A4620}"/>
              </a:ext>
            </a:extLst>
          </p:cNvPr>
          <p:cNvGrpSpPr/>
          <p:nvPr/>
        </p:nvGrpSpPr>
        <p:grpSpPr>
          <a:xfrm>
            <a:off x="2382050" y="1145403"/>
            <a:ext cx="7427899" cy="5219300"/>
            <a:chOff x="2286000" y="1482287"/>
            <a:chExt cx="7427899" cy="5219300"/>
          </a:xfrm>
        </p:grpSpPr>
        <p:sp>
          <p:nvSpPr>
            <p:cNvPr id="10" name="Прямоугольник: скругленные углы 9">
              <a:extLst>
                <a:ext uri="{FF2B5EF4-FFF2-40B4-BE49-F238E27FC236}">
                  <a16:creationId xmlns="" xmlns:a16="http://schemas.microsoft.com/office/drawing/2014/main" id="{3EB9C39F-6CF1-42DA-9591-48777A944EC5}"/>
                </a:ext>
              </a:extLst>
            </p:cNvPr>
            <p:cNvSpPr/>
            <p:nvPr/>
          </p:nvSpPr>
          <p:spPr>
            <a:xfrm>
              <a:off x="6807471" y="1482287"/>
              <a:ext cx="1395664" cy="1241659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ик: скругленные углы 5">
              <a:extLst>
                <a:ext uri="{FF2B5EF4-FFF2-40B4-BE49-F238E27FC236}">
                  <a16:creationId xmlns="" xmlns:a16="http://schemas.microsoft.com/office/drawing/2014/main" id="{A3B1D513-34D7-47E7-A477-649401E53A96}"/>
                </a:ext>
              </a:extLst>
            </p:cNvPr>
            <p:cNvSpPr/>
            <p:nvPr/>
          </p:nvSpPr>
          <p:spPr>
            <a:xfrm>
              <a:off x="2286000" y="1482290"/>
              <a:ext cx="1395664" cy="1241659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: скругленные углы 7">
              <a:extLst>
                <a:ext uri="{FF2B5EF4-FFF2-40B4-BE49-F238E27FC236}">
                  <a16:creationId xmlns="" xmlns:a16="http://schemas.microsoft.com/office/drawing/2014/main" id="{57F3FBE0-3486-41CF-884B-BD9E87476047}"/>
                </a:ext>
              </a:extLst>
            </p:cNvPr>
            <p:cNvSpPr/>
            <p:nvPr/>
          </p:nvSpPr>
          <p:spPr>
            <a:xfrm>
              <a:off x="5302719" y="1482289"/>
              <a:ext cx="1395664" cy="1241659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Прямоугольник: скругленные углы 15">
              <a:extLst>
                <a:ext uri="{FF2B5EF4-FFF2-40B4-BE49-F238E27FC236}">
                  <a16:creationId xmlns="" xmlns:a16="http://schemas.microsoft.com/office/drawing/2014/main" id="{AC2D4DFC-88AD-4516-9B89-223A174267D5}"/>
                </a:ext>
              </a:extLst>
            </p:cNvPr>
            <p:cNvSpPr/>
            <p:nvPr/>
          </p:nvSpPr>
          <p:spPr>
            <a:xfrm>
              <a:off x="8318235" y="2808169"/>
              <a:ext cx="1395664" cy="1241659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: скругленные углы 21">
              <a:extLst>
                <a:ext uri="{FF2B5EF4-FFF2-40B4-BE49-F238E27FC236}">
                  <a16:creationId xmlns="" xmlns:a16="http://schemas.microsoft.com/office/drawing/2014/main" id="{6FBC2EBE-36E2-4077-8F6F-A390ECC2A6E1}"/>
                </a:ext>
              </a:extLst>
            </p:cNvPr>
            <p:cNvSpPr/>
            <p:nvPr/>
          </p:nvSpPr>
          <p:spPr>
            <a:xfrm>
              <a:off x="2287202" y="4134051"/>
              <a:ext cx="1395664" cy="1241659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Прямоугольник: скругленные углы 28">
              <a:extLst>
                <a:ext uri="{FF2B5EF4-FFF2-40B4-BE49-F238E27FC236}">
                  <a16:creationId xmlns="" xmlns:a16="http://schemas.microsoft.com/office/drawing/2014/main" id="{A1D0203F-ABCB-4ED0-A103-ABA4D6E60960}"/>
                </a:ext>
              </a:extLst>
            </p:cNvPr>
            <p:cNvSpPr/>
            <p:nvPr/>
          </p:nvSpPr>
          <p:spPr>
            <a:xfrm>
              <a:off x="3793157" y="2808169"/>
              <a:ext cx="1395664" cy="1241659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Прямоугольник: скругленные углы 29">
              <a:extLst>
                <a:ext uri="{FF2B5EF4-FFF2-40B4-BE49-F238E27FC236}">
                  <a16:creationId xmlns="" xmlns:a16="http://schemas.microsoft.com/office/drawing/2014/main" id="{2C689980-DDF0-40D3-A604-DD1FBDB7E3A4}"/>
                </a:ext>
              </a:extLst>
            </p:cNvPr>
            <p:cNvSpPr/>
            <p:nvPr/>
          </p:nvSpPr>
          <p:spPr>
            <a:xfrm>
              <a:off x="3801776" y="5459928"/>
              <a:ext cx="1395664" cy="1241659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Прямоугольник: скругленные углы 31">
              <a:extLst>
                <a:ext uri="{FF2B5EF4-FFF2-40B4-BE49-F238E27FC236}">
                  <a16:creationId xmlns="" xmlns:a16="http://schemas.microsoft.com/office/drawing/2014/main" id="{EB114BF3-004B-4CD9-A203-F68D2B8B9D30}"/>
                </a:ext>
              </a:extLst>
            </p:cNvPr>
            <p:cNvSpPr/>
            <p:nvPr/>
          </p:nvSpPr>
          <p:spPr>
            <a:xfrm>
              <a:off x="6807471" y="4134048"/>
              <a:ext cx="1395664" cy="1241659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2050" name="Picture 2">
            <a:extLst>
              <a:ext uri="{FF2B5EF4-FFF2-40B4-BE49-F238E27FC236}">
                <a16:creationId xmlns="" xmlns:a16="http://schemas.microsoft.com/office/drawing/2014/main" id="{A30EA1C9-03C1-46BA-B486-0AAF869BF2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90062" y="630698"/>
            <a:ext cx="3580598" cy="2019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>
            <a:extLst>
              <a:ext uri="{FF2B5EF4-FFF2-40B4-BE49-F238E27FC236}">
                <a16:creationId xmlns="" xmlns:a16="http://schemas.microsoft.com/office/drawing/2014/main" id="{B5768769-D306-44BC-9287-1CB96B9CB9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94208" y="1287915"/>
            <a:ext cx="2201180" cy="1394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10">
            <a:extLst>
              <a:ext uri="{FF2B5EF4-FFF2-40B4-BE49-F238E27FC236}">
                <a16:creationId xmlns="" xmlns:a16="http://schemas.microsoft.com/office/drawing/2014/main" id="{B22A1CBF-173C-4389-B219-A8AE7B3277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29677" y="5208728"/>
            <a:ext cx="2201180" cy="1394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8769" y="1135847"/>
            <a:ext cx="1448343" cy="1260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70697" y="2471285"/>
            <a:ext cx="1414174" cy="1241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82050" y="1126284"/>
            <a:ext cx="1522613" cy="12859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13083" y="2471285"/>
            <a:ext cx="1395663" cy="1325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24232" y="3797167"/>
            <a:ext cx="1453482" cy="1241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8590" y="3797163"/>
            <a:ext cx="1502166" cy="1241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21555" y="5103703"/>
            <a:ext cx="1678415" cy="126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85992" y="1126284"/>
            <a:ext cx="1448237" cy="1260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7714" y="1145406"/>
            <a:ext cx="1515776" cy="12416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40350" y="2471287"/>
            <a:ext cx="1511300" cy="1243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85992" y="2471287"/>
            <a:ext cx="1511300" cy="1243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24232" y="2469932"/>
            <a:ext cx="1511300" cy="1243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05112" y="3795806"/>
            <a:ext cx="1511300" cy="1243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5812" y="3779447"/>
            <a:ext cx="1511300" cy="1243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14721" y="3814098"/>
            <a:ext cx="1511300" cy="1243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10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0255" y="5103703"/>
            <a:ext cx="1511300" cy="1243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7290" y="5103703"/>
            <a:ext cx="1511300" cy="1243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85992" y="5089400"/>
            <a:ext cx="1511300" cy="1243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14721" y="5123044"/>
            <a:ext cx="1511300" cy="1243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3" name="Picture 15"/>
          <p:cNvPicPr>
            <a:picLocks noChangeAspect="1" noChangeArrowheads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97292" y="5103703"/>
            <a:ext cx="1528729" cy="126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4" name="Picture 16"/>
          <p:cNvPicPr>
            <a:picLocks noChangeAspect="1" noChangeArrowheads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16412" y="2412211"/>
            <a:ext cx="1530700" cy="1300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5" name="Picture 17"/>
          <p:cNvPicPr>
            <a:picLocks noChangeAspect="1" noChangeArrowheads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0255" y="5089526"/>
            <a:ext cx="1567459" cy="1275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274749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58B5D227C571C44DA30C9C657F5D9DDD" ma:contentTypeVersion="10" ma:contentTypeDescription="Создание документа." ma:contentTypeScope="" ma:versionID="8e6eaafa17a5018a6d55d0d7000647a2">
  <xsd:schema xmlns:xsd="http://www.w3.org/2001/XMLSchema" xmlns:xs="http://www.w3.org/2001/XMLSchema" xmlns:p="http://schemas.microsoft.com/office/2006/metadata/properties" xmlns:ns2="c91dfffc-7448-4a4c-9aec-5950ddbe588f" targetNamespace="http://schemas.microsoft.com/office/2006/metadata/properties" ma:root="true" ma:fieldsID="7d19e5810785497339dc9b28c62deb65" ns2:_="">
    <xsd:import namespace="c91dfffc-7448-4a4c-9aec-5950ddbe588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1dfffc-7448-4a4c-9aec-5950ddbe588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2F0E42E-F004-49E7-9027-E800109A17B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1dfffc-7448-4a4c-9aec-5950ddbe588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65B2032-B5EB-48A3-BBCB-44BF47DD639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9D89931-0722-4FFB-A44B-48ECFB7DFAAD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office/infopath/2007/PartnerControls"/>
    <ds:schemaRef ds:uri="c91dfffc-7448-4a4c-9aec-5950ddbe588f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292</TotalTime>
  <Words>160</Words>
  <Application>Microsoft Office PowerPoint</Application>
  <PresentationFormat>Произвольный</PresentationFormat>
  <Paragraphs>24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Кнопка</vt:lpstr>
      <vt:lpstr>Помощь  другу</vt:lpstr>
      <vt:lpstr>Содержание</vt:lpstr>
      <vt:lpstr>Презентация PowerPoint</vt:lpstr>
      <vt:lpstr>«Помощь другу»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Поиграй с другом!</dc:title>
  <dc:creator>Nastya Cat</dc:creator>
  <cp:lastModifiedBy>Марина Карманова</cp:lastModifiedBy>
  <cp:revision>29</cp:revision>
  <dcterms:created xsi:type="dcterms:W3CDTF">2021-11-07T20:14:10Z</dcterms:created>
  <dcterms:modified xsi:type="dcterms:W3CDTF">2022-11-11T09:58:17Z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0x01010058B5D227C571C44DA30C9C657F5D9DDD</vt:lpwstr>
  </property>
</Properties>
</file>