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0" r:id="rId4"/>
    <p:sldId id="26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E973125-29BB-4DF2-A265-67DBFC85203B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D7957D6-F71D-4A57-9289-8188AD6A53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8208912" cy="1512168"/>
          </a:xfrm>
        </p:spPr>
        <p:txBody>
          <a:bodyPr>
            <a:normAutofit/>
          </a:bodyPr>
          <a:lstStyle/>
          <a:p>
            <a:r>
              <a:rPr lang="ru-RU" dirty="0" smtClean="0"/>
              <a:t>Практические рекомендации по восстановлению спортсменов после физической нагрузки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97152"/>
            <a:ext cx="6400800" cy="1752600"/>
          </a:xfrm>
        </p:spPr>
        <p:txBody>
          <a:bodyPr/>
          <a:lstStyle/>
          <a:p>
            <a:r>
              <a:rPr lang="ru-RU" dirty="0" smtClean="0"/>
              <a:t>Ведущая семинара:</a:t>
            </a:r>
          </a:p>
          <a:p>
            <a:r>
              <a:rPr lang="ru-RU" dirty="0" err="1" smtClean="0"/>
              <a:t>Выставкина</a:t>
            </a:r>
            <a:r>
              <a:rPr lang="ru-RU" dirty="0" smtClean="0"/>
              <a:t> </a:t>
            </a:r>
            <a:r>
              <a:rPr lang="ru-RU" smtClean="0"/>
              <a:t>Светлана Дмитриевна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0918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88640"/>
            <a:ext cx="58326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Избирательность восстановительных процессов после</a:t>
            </a:r>
          </a:p>
          <a:p>
            <a:pPr algn="ctr"/>
            <a:r>
              <a:rPr lang="ru-RU" dirty="0"/>
              <a:t>тренировочных и соревновательных нагрузок определяется и характером энергообеспечения. После работы преимущественно аэроб-ной направленности восстановительные процессы показателей внешнего дыхания, фазовой структуры сердечного цикла, функциональной устойчивости к гипоксии происходят медленнее, чем после нагрузок анаэробного характера.</a:t>
            </a:r>
          </a:p>
          <a:p>
            <a:pPr algn="ctr"/>
            <a:r>
              <a:rPr lang="ru-RU" dirty="0"/>
              <a:t>Такая особенность прослеживается как после отдельных тренировочных занятий, так и</a:t>
            </a:r>
          </a:p>
          <a:p>
            <a:pPr algn="ctr"/>
            <a:r>
              <a:rPr lang="ru-RU" dirty="0"/>
              <a:t>после недельных микроциклов.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378904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Важная роль медико-биологических особенностей</a:t>
            </a:r>
          </a:p>
          <a:p>
            <a:pPr algn="ctr"/>
            <a:r>
              <a:rPr lang="ru-RU" dirty="0"/>
              <a:t>восстановления и их реализация в практике тренировочной деятельности будут способствовать достижению высоких спортивных результатов, правильному применению реабилитационных мероприятий и самое главное - сохранению здоровья спортсменов.</a:t>
            </a:r>
          </a:p>
        </p:txBody>
      </p:sp>
    </p:spTree>
    <p:extLst>
      <p:ext uri="{BB962C8B-B14F-4D97-AF65-F5344CB8AC3E}">
        <p14:creationId xmlns:p14="http://schemas.microsoft.com/office/powerpoint/2010/main" xmlns="" val="2699119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ФИЗИОЛОГИЧЕСКИЕ МЕРОПРИЯТИЯ ПОВЫШЕНИЯ ЭФФЕКТИВНОСТИ ВОССТАНОВЛЕНИЯ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08720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настоящее время все мероприятия, направленные на ускорение восстановительных процессов ,делят на педагогические, психологические, медицинские и физиологические.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1989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Все восстановительные физиологические мероприятия могут быть разделены </a:t>
            </a:r>
            <a:r>
              <a:rPr lang="ru-RU" dirty="0" smtClean="0"/>
              <a:t>на :</a:t>
            </a:r>
            <a:r>
              <a:rPr lang="ru-RU" b="1" dirty="0" smtClean="0"/>
              <a:t>постоянные </a:t>
            </a:r>
            <a:r>
              <a:rPr lang="ru-RU" b="1" dirty="0"/>
              <a:t>и периодические.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566221"/>
            <a:ext cx="8136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Мероприятия первой группы </a:t>
            </a:r>
            <a:r>
              <a:rPr lang="ru-RU" sz="1600" dirty="0" smtClean="0"/>
              <a:t>К </a:t>
            </a:r>
            <a:r>
              <a:rPr lang="ru-RU" sz="1600" dirty="0"/>
              <a:t>таким мероприятиям относятся </a:t>
            </a:r>
            <a:r>
              <a:rPr lang="ru-RU" sz="1600" dirty="0" smtClean="0"/>
              <a:t>рациональный режим </a:t>
            </a:r>
            <a:r>
              <a:rPr lang="ru-RU" sz="1600" dirty="0"/>
              <a:t>тренировок и отдыха, сбалансированное питание, дополнительная витаминизация, закаливание, общеукрепляющие физические упражнения, оптимизация эмоционального состояния</a:t>
            </a:r>
            <a:r>
              <a:rPr lang="ru-RU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9464" y="4043549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Мероприятия второй группы </a:t>
            </a:r>
            <a:r>
              <a:rPr lang="ru-RU" sz="1600" dirty="0"/>
              <a:t>осуществляются по мере необходимости с целью мобилизации резервных возможностей организма для поддержания, экстренного восстановления и повышения работоспособности спортсменов. К мероприятиям этой группы относят различные воздействия на биологически активные точки, вдыхание чистого кислорода при нормальном и повышенном атмосферном давлении </a:t>
            </a:r>
            <a:r>
              <a:rPr lang="ru-RU" sz="1600" dirty="0" smtClean="0"/>
              <a:t>гипоксическую </a:t>
            </a:r>
            <a:r>
              <a:rPr lang="ru-RU" sz="1600" dirty="0"/>
              <a:t>тренировку, массаж, применение тепловых процедур, ультрафиолетовое облучение, а также использование биологических </a:t>
            </a:r>
            <a:r>
              <a:rPr lang="ru-RU" sz="1600" dirty="0" smtClean="0"/>
              <a:t>стимуляторов, не </a:t>
            </a:r>
            <a:r>
              <a:rPr lang="ru-RU" sz="1600" dirty="0"/>
              <a:t>относящихся к </a:t>
            </a:r>
            <a:r>
              <a:rPr lang="ru-RU" sz="1600" dirty="0" smtClean="0"/>
              <a:t>допингам.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888272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/>
              <a:t>Из числа </a:t>
            </a:r>
            <a:r>
              <a:rPr lang="ru-RU" sz="1400" u="sng" dirty="0"/>
              <a:t>биологически активных веществ</a:t>
            </a:r>
            <a:r>
              <a:rPr lang="ru-RU" sz="1400" dirty="0"/>
              <a:t>, рекомендуемых для ускорения</a:t>
            </a:r>
          </a:p>
          <a:p>
            <a:r>
              <a:rPr lang="ru-RU" sz="1400" dirty="0"/>
              <a:t>восстановительных процессов и повышения работоспособности, наибольшее распространение получили растительные стимуляторы и адаптогены (женьшень, элеутерококк, левзея, китайский лимонник, заманиха и др.).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8073" y="1153479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Контроль за восстановлением функций организма и работоспособности - довольно трудная задача, для решения которой требуются подготовленные </a:t>
            </a:r>
            <a:r>
              <a:rPr lang="ru-RU" sz="1600" dirty="0" smtClean="0"/>
              <a:t>специалисты. 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9846" y="1780297"/>
            <a:ext cx="878497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Для </a:t>
            </a:r>
            <a:r>
              <a:rPr lang="ru-RU" sz="1600" dirty="0"/>
              <a:t>оценки эффективности восстановления при занятиях оздоровительными физическими упражнениями </a:t>
            </a:r>
            <a:r>
              <a:rPr lang="ru-RU" sz="1600" dirty="0" smtClean="0"/>
              <a:t>рекомендует </a:t>
            </a:r>
            <a:r>
              <a:rPr lang="ru-RU" sz="1600" dirty="0"/>
              <a:t>использовать</a:t>
            </a:r>
          </a:p>
          <a:p>
            <a:r>
              <a:rPr lang="ru-RU" sz="1600" dirty="0" err="1"/>
              <a:t>пульсометрию</a:t>
            </a:r>
            <a:r>
              <a:rPr lang="ru-RU" sz="1600" dirty="0"/>
              <a:t> или ортостатическую пробу. Если при ежедневном подсчете частоты</a:t>
            </a:r>
          </a:p>
          <a:p>
            <a:r>
              <a:rPr lang="ru-RU" sz="1600" dirty="0"/>
              <a:t>пульса утром после сна лежа его колебания не превышают 2-4 уд./мин, можно полагать,</a:t>
            </a:r>
          </a:p>
          <a:p>
            <a:r>
              <a:rPr lang="ru-RU" sz="1600" dirty="0"/>
              <a:t>что нагрузка адекватна функциональным возможностям организма и восстановительные процессы протекают нормально. При выполнении ортостатической пробы в этих</a:t>
            </a:r>
          </a:p>
          <a:p>
            <a:r>
              <a:rPr lang="ru-RU" sz="1600" dirty="0"/>
              <a:t>условиях (подсчет пульса лежа и после медленного вставания) принято считать, что</a:t>
            </a:r>
          </a:p>
          <a:p>
            <a:r>
              <a:rPr lang="ru-RU" sz="1600" dirty="0"/>
              <a:t>разница пульсовых ударов менее 16 свидетельствует о хорошем восстановлении, при</a:t>
            </a:r>
          </a:p>
          <a:p>
            <a:r>
              <a:rPr lang="ru-RU" sz="1600" dirty="0"/>
              <a:t>разнице 16-18 ударов - восстановительные процессы удовлетворительные, и если частота сердечных сокращений повысилась на 18 уд./мин и более - это говорит о переутомлении и неполном восстановлении.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840074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Восстановительные процессы </a:t>
            </a:r>
            <a:r>
              <a:rPr lang="ru-RU" dirty="0" smtClean="0"/>
              <a:t>- важнейшее звено работоспособности спортсмена. Способность к восстановлению при мышечной деятельности – естественное свойство организма, определяющее его тренированность. </a:t>
            </a:r>
            <a:r>
              <a:rPr lang="ru-RU" dirty="0"/>
              <a:t>С</a:t>
            </a:r>
            <a:r>
              <a:rPr lang="ru-RU" dirty="0" smtClean="0"/>
              <a:t>корость и характер восстановления различных функций после физических нагрузок – один из критериев оценки функциональной подготовленности.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5040559" cy="3360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0823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/>
              <a:t>Р</a:t>
            </a:r>
            <a:r>
              <a:rPr lang="ru-RU" u="sng" dirty="0" smtClean="0"/>
              <a:t>азличают восстановление: </a:t>
            </a:r>
          </a:p>
          <a:p>
            <a:pPr algn="just"/>
            <a:r>
              <a:rPr lang="ru-RU" dirty="0" smtClean="0"/>
              <a:t> 1.</a:t>
            </a:r>
            <a:r>
              <a:rPr lang="ru-RU" b="1" dirty="0" smtClean="0"/>
              <a:t>Срочное</a:t>
            </a:r>
            <a:r>
              <a:rPr lang="ru-RU" dirty="0" smtClean="0"/>
              <a:t> (относительно времени проведения соревнования )</a:t>
            </a:r>
          </a:p>
          <a:p>
            <a:pPr algn="just"/>
            <a:r>
              <a:rPr lang="ru-RU" dirty="0" smtClean="0"/>
              <a:t>2. </a:t>
            </a:r>
            <a:r>
              <a:rPr lang="ru-RU" b="1" dirty="0" smtClean="0"/>
              <a:t>Восстановление отставленное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39752" y="1484784"/>
            <a:ext cx="42378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/>
              <a:t>Цели срочного восстановления:</a:t>
            </a:r>
          </a:p>
          <a:p>
            <a:pPr algn="ctr"/>
            <a:r>
              <a:rPr lang="ru-RU" dirty="0" smtClean="0"/>
              <a:t>- пополнение запасов энергии</a:t>
            </a:r>
          </a:p>
          <a:p>
            <a:pPr algn="just"/>
            <a:r>
              <a:rPr lang="ru-RU" dirty="0" smtClean="0"/>
              <a:t>- ликвидацию кислородной задолженности</a:t>
            </a:r>
          </a:p>
          <a:p>
            <a:pPr algn="ctr"/>
            <a:r>
              <a:rPr lang="ru-RU" dirty="0" smtClean="0"/>
              <a:t>- срочную ликвидацию нарастания количества свободных радикалов</a:t>
            </a:r>
          </a:p>
          <a:p>
            <a:pPr algn="ctr"/>
            <a:r>
              <a:rPr lang="ru-RU" dirty="0" smtClean="0"/>
              <a:t>-выведение продуктов метаболизма</a:t>
            </a:r>
          </a:p>
          <a:p>
            <a:pPr algn="ctr"/>
            <a:r>
              <a:rPr lang="ru-RU" dirty="0" smtClean="0"/>
              <a:t>-психоэмоциональную коррекцию</a:t>
            </a:r>
          </a:p>
          <a:p>
            <a:pPr algn="ctr"/>
            <a:r>
              <a:rPr lang="ru-RU" dirty="0" smtClean="0"/>
              <a:t>- профилактику перенапряжения различных органов и систем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4509120"/>
            <a:ext cx="4392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 smtClean="0"/>
              <a:t>Цели отставленное восстановление: </a:t>
            </a:r>
          </a:p>
          <a:p>
            <a:pPr algn="just"/>
            <a:r>
              <a:rPr lang="ru-RU" dirty="0" smtClean="0"/>
              <a:t>- лечение (реабилитация)перенапряжения различных органов и систем</a:t>
            </a:r>
          </a:p>
          <a:p>
            <a:pPr algn="ctr"/>
            <a:r>
              <a:rPr lang="ru-RU" dirty="0" smtClean="0"/>
              <a:t>- окончательное залёживание травм</a:t>
            </a:r>
          </a:p>
          <a:p>
            <a:pPr algn="ctr"/>
            <a:r>
              <a:rPr lang="ru-RU" dirty="0" smtClean="0"/>
              <a:t>- психосоматическая реабилитация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699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74168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Общая характеристика процессов восстановления.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+mj-lt"/>
              </a:rPr>
              <a:t>Во время мышечной деятельности в организме спортсменов происходят связанные друг с другом анаболические и катаболические процессы, при этом диссимиляция преобладает над ассимиляцией.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+mj-lt"/>
              </a:rPr>
              <a:t> Обмен веществ — это два взаимосвязанных и взаимопротивоположных процесса</a:t>
            </a:r>
            <a:r>
              <a:rPr lang="ru-RU" u="sng" dirty="0">
                <a:latin typeface="+mj-lt"/>
              </a:rPr>
              <a:t>: диссимиляция и ассимиляция</a:t>
            </a:r>
            <a:r>
              <a:rPr lang="ru-RU" dirty="0">
                <a:latin typeface="+mj-lt"/>
              </a:rPr>
              <a:t>. </a:t>
            </a:r>
            <a:endParaRPr lang="ru-RU" dirty="0" smtClean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+mj-lt"/>
              </a:rPr>
              <a:t>Первый </a:t>
            </a:r>
            <a:r>
              <a:rPr lang="ru-RU" dirty="0">
                <a:latin typeface="+mj-lt"/>
              </a:rPr>
              <a:t>процесс — диссимиляция. Это энергетический обмен, в ходе которого органические вещества расщепляются, а выделенная энергия используется для синтеза молекул АТФ. </a:t>
            </a:r>
            <a:endParaRPr lang="ru-RU" dirty="0" smtClean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+mj-lt"/>
              </a:rPr>
              <a:t>Второй </a:t>
            </a:r>
            <a:r>
              <a:rPr lang="ru-RU" dirty="0">
                <a:latin typeface="+mj-lt"/>
              </a:rPr>
              <a:t>процесс — это ассимиляция в биологии. Ассимиляция — это процесс или энергетический обмен, в ходе которого энергия АТФ применяется для синтеза собственных соединений, необходимых </a:t>
            </a:r>
            <a:r>
              <a:rPr lang="ru-RU" dirty="0" smtClean="0">
                <a:latin typeface="+mj-lt"/>
              </a:rPr>
              <a:t>организму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+mj-lt"/>
              </a:rPr>
              <a:t>Принципиальное различие между ними заключается в том, что в первом случае энергия высвобождается (в результате распада органических веществ получается CO₂, H₂O, АТФ), а при ассимиляции (в биологии) энергия затрачивается (так происходит синтез углеводов, жиров, белков, ДНК, РНК, АТФ и др).</a:t>
            </a:r>
            <a:endParaRPr lang="ru-RU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17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Важно подчеркнуть, что вследствие функциональных</a:t>
            </a:r>
          </a:p>
          <a:p>
            <a:pPr algn="ctr"/>
            <a:r>
              <a:rPr lang="ru-RU" dirty="0"/>
              <a:t>и структурных перестроек, осуществляющихся в процессе восстановления, функциональные резервы организма расширяются и наступает</a:t>
            </a:r>
            <a:r>
              <a:rPr lang="ru-RU" u="sng" dirty="0"/>
              <a:t> </a:t>
            </a:r>
            <a:r>
              <a:rPr lang="ru-RU" u="sng" dirty="0" smtClean="0"/>
              <a:t> </a:t>
            </a:r>
            <a:r>
              <a:rPr lang="ru-RU" b="1" i="1" u="sng" dirty="0" smtClean="0"/>
              <a:t>с </a:t>
            </a:r>
            <a:r>
              <a:rPr lang="ru-RU" b="1" i="1" u="sng" dirty="0"/>
              <a:t>в е р х </a:t>
            </a:r>
            <a:r>
              <a:rPr lang="ru-RU" b="1" i="1" u="sng" dirty="0" smtClean="0"/>
              <a:t>-в </a:t>
            </a:r>
            <a:r>
              <a:rPr lang="ru-RU" b="1" i="1" u="sng" dirty="0"/>
              <a:t>о с с т а </a:t>
            </a:r>
            <a:r>
              <a:rPr lang="ru-RU" b="1" i="1" u="sng" dirty="0" smtClean="0"/>
              <a:t>н </a:t>
            </a:r>
            <a:r>
              <a:rPr lang="ru-RU" b="1" i="1" u="sng" dirty="0"/>
              <a:t>о в л е н и е ( с у п е р к о м п е н с а ц и </a:t>
            </a:r>
            <a:r>
              <a:rPr lang="ru-RU" b="1" i="1" dirty="0"/>
              <a:t>я ) </a:t>
            </a:r>
            <a:r>
              <a:rPr lang="ru-RU" b="1" i="1" dirty="0" smtClean="0"/>
              <a:t>.</a:t>
            </a:r>
          </a:p>
          <a:p>
            <a:pPr algn="ctr"/>
            <a:endParaRPr lang="ru-RU" b="1" i="1" dirty="0" smtClean="0"/>
          </a:p>
          <a:p>
            <a:pPr algn="ctr"/>
            <a:r>
              <a:rPr lang="ru-RU" dirty="0" smtClean="0"/>
              <a:t>Процессы восстановления- три </a:t>
            </a:r>
            <a:r>
              <a:rPr lang="ru-RU" dirty="0"/>
              <a:t>отдельных </a:t>
            </a:r>
            <a:r>
              <a:rPr lang="ru-RU" dirty="0" smtClean="0"/>
              <a:t>периода: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236029"/>
            <a:ext cx="820891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u="sng" dirty="0" smtClean="0"/>
              <a:t>К  первому </a:t>
            </a:r>
            <a:r>
              <a:rPr lang="ru-RU" sz="2000" i="1" u="sng" dirty="0"/>
              <a:t>( р а б о ч е м у ) п е р и о д у </a:t>
            </a:r>
            <a:r>
              <a:rPr lang="ru-RU" sz="2000" i="1" u="sng" dirty="0" smtClean="0"/>
              <a:t> </a:t>
            </a:r>
            <a:r>
              <a:rPr lang="ru-RU" dirty="0" smtClean="0"/>
              <a:t>относят </a:t>
            </a:r>
            <a:r>
              <a:rPr lang="ru-RU" dirty="0"/>
              <a:t>те восстановительные реакции, которые осуществляются уже в процессе самой мышечной работы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7678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6813"/>
            <a:ext cx="41764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 smtClean="0"/>
              <a:t>Второй </a:t>
            </a:r>
            <a:r>
              <a:rPr lang="ru-RU" i="1" u="sng" dirty="0"/>
              <a:t>( р а н н и й ) п е р и о д </a:t>
            </a:r>
            <a:endParaRPr lang="ru-RU" i="1" u="sng" dirty="0" smtClean="0"/>
          </a:p>
          <a:p>
            <a:r>
              <a:rPr lang="ru-RU" dirty="0" smtClean="0"/>
              <a:t>наблюдается </a:t>
            </a:r>
            <a:r>
              <a:rPr lang="ru-RU" dirty="0"/>
              <a:t>непосредственно после</a:t>
            </a:r>
          </a:p>
          <a:p>
            <a:r>
              <a:rPr lang="ru-RU" dirty="0"/>
              <a:t>окончания работы легкой и средней тяжести в течение нескольких десятков </a:t>
            </a:r>
            <a:r>
              <a:rPr lang="ru-RU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Раннее </a:t>
            </a:r>
            <a:r>
              <a:rPr lang="ru-RU" dirty="0"/>
              <a:t>восстановление лимитируется главным образом временем погашения кислородного </a:t>
            </a:r>
            <a:r>
              <a:rPr lang="ru-RU" dirty="0" smtClean="0"/>
              <a:t>долга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Погашение </a:t>
            </a:r>
            <a:r>
              <a:rPr lang="ru-RU" dirty="0"/>
              <a:t>алактатной части кислородного </a:t>
            </a:r>
            <a:r>
              <a:rPr lang="ru-RU" dirty="0" smtClean="0"/>
              <a:t>долга.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Погашение </a:t>
            </a:r>
            <a:r>
              <a:rPr lang="ru-RU" dirty="0"/>
              <a:t>лактатной части кислородного долга обусловлено </a:t>
            </a:r>
            <a:r>
              <a:rPr lang="ru-RU" dirty="0" smtClean="0"/>
              <a:t>скоростью окисления </a:t>
            </a:r>
            <a:r>
              <a:rPr lang="ru-RU" dirty="0"/>
              <a:t>молочной </a:t>
            </a:r>
            <a:r>
              <a:rPr lang="ru-RU" dirty="0" smtClean="0"/>
              <a:t>кислоты</a:t>
            </a:r>
            <a:r>
              <a:rPr lang="ru-RU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9992" y="188640"/>
            <a:ext cx="4104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Третий </a:t>
            </a:r>
            <a:r>
              <a:rPr lang="ru-RU" u="sng" dirty="0"/>
              <a:t>( п о з д н и й ) п е р и о д </a:t>
            </a:r>
            <a:r>
              <a:rPr lang="ru-RU" dirty="0"/>
              <a:t>восстановления отмечается после </a:t>
            </a:r>
            <a:r>
              <a:rPr lang="ru-RU" dirty="0" smtClean="0"/>
              <a:t>длительной напряженной </a:t>
            </a:r>
            <a:r>
              <a:rPr lang="ru-RU" dirty="0"/>
              <a:t>работы и затягивается на несколько часов и даже суток.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Эти </a:t>
            </a:r>
            <a:r>
              <a:rPr lang="ru-RU" dirty="0"/>
              <a:t>процессы ускоряются правильным режимом тренировок </a:t>
            </a:r>
            <a:r>
              <a:rPr lang="ru-RU" dirty="0" smtClean="0"/>
              <a:t>и отдыха</a:t>
            </a:r>
            <a:r>
              <a:rPr lang="ru-RU" dirty="0"/>
              <a:t>, рациональным питанием, применением комплекса медико-биологических, педагогических и психологических реабилитационных средств. </a:t>
            </a:r>
          </a:p>
        </p:txBody>
      </p:sp>
    </p:spTree>
    <p:extLst>
      <p:ext uri="{BB962C8B-B14F-4D97-AF65-F5344CB8AC3E}">
        <p14:creationId xmlns:p14="http://schemas.microsoft.com/office/powerpoint/2010/main" xmlns="" val="3583104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04664"/>
            <a:ext cx="864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u="sng" dirty="0"/>
              <a:t>ФИЗИОЛОГИЧЕСКИЕ МЕХАНИЗМЫ ВОССТАНОВИТЕЛЬНЫХ ПРОЦЕССОВ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908720"/>
            <a:ext cx="51845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 любом периоде восстановления (рабочем, раннем, позднем) регуляция этого процесса осуществляется при участии как нервного, так и гуморального </a:t>
            </a:r>
            <a:r>
              <a:rPr lang="ru-RU" dirty="0" smtClean="0"/>
              <a:t>механизмов.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Нервный </a:t>
            </a:r>
            <a:r>
              <a:rPr lang="ru-RU" dirty="0"/>
              <a:t>механизм регуляции, как более быстрый, прежде всего направляет и осуществляет восстановление в период самой деятельности и в раннем периоде восстановления</a:t>
            </a:r>
            <a:r>
              <a:rPr lang="ru-RU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Более медленный гуморальный механизм регуляции обеспечивает прежде всего восстановление водно-солевого обмена, запасов глюкозы и гликогена, а также </a:t>
            </a:r>
            <a:r>
              <a:rPr lang="ru-RU" dirty="0" smtClean="0"/>
              <a:t>ферментов и гормонов.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 вариативность восстановления зависит также от индивидуальных особенностей спортсменов, уровня их тренированности и </a:t>
            </a:r>
            <a:r>
              <a:rPr lang="ru-RU" dirty="0" smtClean="0"/>
              <a:t>характера мышечной </a:t>
            </a:r>
            <a:r>
              <a:rPr lang="ru-RU" dirty="0"/>
              <a:t>работы</a:t>
            </a:r>
          </a:p>
        </p:txBody>
      </p:sp>
    </p:spTree>
    <p:extLst>
      <p:ext uri="{BB962C8B-B14F-4D97-AF65-F5344CB8AC3E}">
        <p14:creationId xmlns:p14="http://schemas.microsoft.com/office/powerpoint/2010/main" xmlns="" val="3042980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88640"/>
            <a:ext cx="7992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/>
              <a:t>Основные </a:t>
            </a:r>
            <a:r>
              <a:rPr lang="ru-RU" b="1" i="1" u="sng" dirty="0"/>
              <a:t>физиологические закономерности восстановительных процессов </a:t>
            </a:r>
            <a:r>
              <a:rPr lang="ru-RU" b="1" i="1" u="sng" dirty="0" smtClean="0"/>
              <a:t> </a:t>
            </a:r>
            <a:r>
              <a:rPr lang="ru-RU" dirty="0"/>
              <a:t> </a:t>
            </a:r>
            <a:r>
              <a:rPr lang="ru-RU" dirty="0" smtClean="0"/>
              <a:t>сводят к </a:t>
            </a:r>
            <a:r>
              <a:rPr lang="ru-RU" dirty="0"/>
              <a:t>следующему</a:t>
            </a:r>
            <a:r>
              <a:rPr lang="ru-RU" dirty="0" smtClean="0"/>
              <a:t>: </a:t>
            </a:r>
          </a:p>
          <a:p>
            <a:r>
              <a:rPr lang="ru-RU" dirty="0"/>
              <a:t>-</a:t>
            </a:r>
            <a:r>
              <a:rPr lang="ru-RU" dirty="0" smtClean="0"/>
              <a:t>неравномерности</a:t>
            </a:r>
          </a:p>
          <a:p>
            <a:r>
              <a:rPr lang="ru-RU" dirty="0"/>
              <a:t>-</a:t>
            </a:r>
            <a:r>
              <a:rPr lang="ru-RU" dirty="0" smtClean="0"/>
              <a:t>гетерохронности</a:t>
            </a:r>
          </a:p>
          <a:p>
            <a:r>
              <a:rPr lang="ru-RU" dirty="0"/>
              <a:t>-</a:t>
            </a:r>
            <a:r>
              <a:rPr lang="ru-RU" dirty="0" smtClean="0"/>
              <a:t>фазовому </a:t>
            </a:r>
            <a:r>
              <a:rPr lang="ru-RU" dirty="0"/>
              <a:t>характеру </a:t>
            </a:r>
            <a:r>
              <a:rPr lang="ru-RU" dirty="0" smtClean="0"/>
              <a:t>восстановления работоспособности</a:t>
            </a:r>
          </a:p>
          <a:p>
            <a:r>
              <a:rPr lang="ru-RU" dirty="0"/>
              <a:t>-</a:t>
            </a:r>
            <a:r>
              <a:rPr lang="ru-RU" dirty="0" smtClean="0"/>
              <a:t>избирательности восстановления </a:t>
            </a:r>
            <a:r>
              <a:rPr lang="ru-RU" dirty="0"/>
              <a:t>и ее </a:t>
            </a:r>
            <a:r>
              <a:rPr lang="ru-RU" dirty="0" smtClean="0"/>
              <a:t>тренируемости</a:t>
            </a:r>
            <a:endParaRPr lang="ru-RU" dirty="0"/>
          </a:p>
          <a:p>
            <a:endParaRPr lang="ru-RU" dirty="0" smtClean="0"/>
          </a:p>
          <a:p>
            <a:r>
              <a:rPr lang="ru-RU" b="1" i="1" u="sng" dirty="0" smtClean="0"/>
              <a:t>Неравномерность восстановительных процессов</a:t>
            </a:r>
          </a:p>
          <a:p>
            <a:r>
              <a:rPr lang="ru-RU" dirty="0" smtClean="0"/>
              <a:t>впервые была установлена </a:t>
            </a:r>
            <a:r>
              <a:rPr lang="ru-RU" u="sng" dirty="0"/>
              <a:t>А. Хиллом (1926)</a:t>
            </a:r>
            <a:r>
              <a:rPr lang="ru-RU" dirty="0"/>
              <a:t> при анализе ликвидации кислородной </a:t>
            </a:r>
            <a:r>
              <a:rPr lang="ru-RU" dirty="0" smtClean="0"/>
              <a:t>задолженности организма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Автор </a:t>
            </a:r>
            <a:r>
              <a:rPr lang="ru-RU" dirty="0"/>
              <a:t>показал, что сразу после окончания работы восстановление идет быстро, а затем скорость его снижается и наблюдается фаза медленного восстановления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891819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основе </a:t>
            </a:r>
            <a:r>
              <a:rPr lang="ru-RU" b="1" i="1" u="sng" dirty="0" smtClean="0"/>
              <a:t>гетерохронности восстановления </a:t>
            </a:r>
            <a:r>
              <a:rPr lang="ru-RU" dirty="0" smtClean="0"/>
              <a:t>лежит </a:t>
            </a:r>
            <a:r>
              <a:rPr lang="ru-RU" dirty="0"/>
              <a:t>принцип </a:t>
            </a:r>
            <a:r>
              <a:rPr lang="ru-RU" dirty="0" smtClean="0"/>
              <a:t>само- регуляции, </a:t>
            </a:r>
            <a:r>
              <a:rPr lang="ru-RU" dirty="0"/>
              <a:t>свидетельствующий в данном случае о том, что неодновременное протекание</a:t>
            </a:r>
          </a:p>
          <a:p>
            <a:r>
              <a:rPr lang="ru-RU" dirty="0"/>
              <a:t>различных восстановительных процессов обеспечивает наиболее оптимальную деятельность целостного организма</a:t>
            </a:r>
          </a:p>
        </p:txBody>
      </p:sp>
    </p:spTree>
    <p:extLst>
      <p:ext uri="{BB962C8B-B14F-4D97-AF65-F5344CB8AC3E}">
        <p14:creationId xmlns:p14="http://schemas.microsoft.com/office/powerpoint/2010/main" xmlns="" val="1110440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Следующей особенностью после рабочих изменений </a:t>
            </a:r>
            <a:r>
              <a:rPr lang="ru-RU" dirty="0" smtClean="0"/>
              <a:t>является фазность восстановления, </a:t>
            </a:r>
            <a:r>
              <a:rPr lang="ru-RU" dirty="0"/>
              <a:t>которая, в частности, выражается в изменении уровня работоспособности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223" y="1183978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 динамике восстановления работоспособности различают </a:t>
            </a:r>
            <a:r>
              <a:rPr lang="ru-RU" b="1" dirty="0"/>
              <a:t>три фазы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2704" y="1645643"/>
            <a:ext cx="45720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/>
              <a:t>1. сразу после напряженной работы наблюдается тенденция к восстановлению до исходного уровня, что соответствует фазе пониженной работоспособности; повторные</a:t>
            </a:r>
          </a:p>
          <a:p>
            <a:r>
              <a:rPr lang="ru-RU" sz="1600" dirty="0"/>
              <a:t>нагрузки в этот период вырабатывают </a:t>
            </a:r>
            <a:r>
              <a:rPr lang="ru-RU" sz="1600" dirty="0" smtClean="0"/>
              <a:t>выносливость</a:t>
            </a:r>
          </a:p>
          <a:p>
            <a:r>
              <a:rPr lang="ru-RU" sz="1600" dirty="0"/>
              <a:t>2. в дальнейшем восстановление продолжает увеличиваться, наступает </a:t>
            </a:r>
            <a:r>
              <a:rPr lang="ru-RU" sz="1600" dirty="0" smtClean="0"/>
              <a:t>сверх восстановление, </a:t>
            </a:r>
            <a:r>
              <a:rPr lang="ru-RU" sz="1600" dirty="0"/>
              <a:t>соответствующее </a:t>
            </a:r>
            <a:r>
              <a:rPr lang="ru-RU" sz="1600" b="1" dirty="0"/>
              <a:t>фазе повышенной работоспособности</a:t>
            </a:r>
            <a:r>
              <a:rPr lang="ru-RU" sz="1600" dirty="0"/>
              <a:t>; повторные</a:t>
            </a:r>
          </a:p>
          <a:p>
            <a:r>
              <a:rPr lang="ru-RU" sz="1600" dirty="0"/>
              <a:t>нагрузки в эту фазу повышают </a:t>
            </a:r>
            <a:r>
              <a:rPr lang="ru-RU" sz="1600" b="1" dirty="0"/>
              <a:t>тренированность</a:t>
            </a:r>
            <a:r>
              <a:rPr lang="ru-RU" sz="1600" dirty="0"/>
              <a:t>;</a:t>
            </a:r>
          </a:p>
          <a:p>
            <a:r>
              <a:rPr lang="ru-RU" sz="1600" dirty="0" smtClean="0"/>
              <a:t>3.восстановление </a:t>
            </a:r>
            <a:r>
              <a:rPr lang="ru-RU" sz="1600" dirty="0"/>
              <a:t>до исходного уровня соответствует </a:t>
            </a:r>
            <a:r>
              <a:rPr lang="ru-RU" sz="1600" b="1" dirty="0"/>
              <a:t>фазе исходной работоспособности</a:t>
            </a:r>
            <a:r>
              <a:rPr lang="ru-RU" sz="1600" dirty="0"/>
              <a:t>; повторные нагрузки в это время мало эффективны и лишь </a:t>
            </a:r>
            <a:r>
              <a:rPr lang="ru-RU" sz="1600" b="1" dirty="0" smtClean="0"/>
              <a:t>поддерживают состояние </a:t>
            </a:r>
            <a:r>
              <a:rPr lang="ru-RU" sz="1600" b="1" dirty="0"/>
              <a:t>тренированности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3098729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157</TotalTime>
  <Words>1159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Практические рекомендации по восстановлению спортсменов после физической нагрузки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Практические рекомендации по восстановлению спортсменов после физической нагрузки</dc:title>
  <dc:creator>user</dc:creator>
  <cp:lastModifiedBy>1</cp:lastModifiedBy>
  <cp:revision>22</cp:revision>
  <dcterms:created xsi:type="dcterms:W3CDTF">2022-01-27T08:36:18Z</dcterms:created>
  <dcterms:modified xsi:type="dcterms:W3CDTF">2022-11-11T11:16:23Z</dcterms:modified>
</cp:coreProperties>
</file>