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A7A4A-8AD6-4231-A960-CA4375E56280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DB94B-CE5E-41C6-95A4-90F1AA3123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24527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A7A4A-8AD6-4231-A960-CA4375E56280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DB94B-CE5E-41C6-95A4-90F1AA3123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45314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A7A4A-8AD6-4231-A960-CA4375E56280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DB94B-CE5E-41C6-95A4-90F1AA312324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082590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A7A4A-8AD6-4231-A960-CA4375E56280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DB94B-CE5E-41C6-95A4-90F1AA3123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98872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A7A4A-8AD6-4231-A960-CA4375E56280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DB94B-CE5E-41C6-95A4-90F1AA312324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546833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A7A4A-8AD6-4231-A960-CA4375E56280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DB94B-CE5E-41C6-95A4-90F1AA3123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32299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A7A4A-8AD6-4231-A960-CA4375E56280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DB94B-CE5E-41C6-95A4-90F1AA3123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09588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A7A4A-8AD6-4231-A960-CA4375E56280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DB94B-CE5E-41C6-95A4-90F1AA3123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7503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A7A4A-8AD6-4231-A960-CA4375E56280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DB94B-CE5E-41C6-95A4-90F1AA3123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82253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A7A4A-8AD6-4231-A960-CA4375E56280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DB94B-CE5E-41C6-95A4-90F1AA3123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35528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A7A4A-8AD6-4231-A960-CA4375E56280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DB94B-CE5E-41C6-95A4-90F1AA3123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64842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A7A4A-8AD6-4231-A960-CA4375E56280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DB94B-CE5E-41C6-95A4-90F1AA3123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2748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A7A4A-8AD6-4231-A960-CA4375E56280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DB94B-CE5E-41C6-95A4-90F1AA3123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21226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A7A4A-8AD6-4231-A960-CA4375E56280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DB94B-CE5E-41C6-95A4-90F1AA3123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41769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A7A4A-8AD6-4231-A960-CA4375E56280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DB94B-CE5E-41C6-95A4-90F1AA3123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00834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A7A4A-8AD6-4231-A960-CA4375E56280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DB94B-CE5E-41C6-95A4-90F1AA3123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48877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EA7A4A-8AD6-4231-A960-CA4375E56280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53DB94B-CE5E-41C6-95A4-90F1AA3123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11971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  <p:sldLayoutId id="2147483735" r:id="rId12"/>
    <p:sldLayoutId id="2147483736" r:id="rId13"/>
    <p:sldLayoutId id="2147483737" r:id="rId14"/>
    <p:sldLayoutId id="2147483738" r:id="rId15"/>
    <p:sldLayoutId id="214748373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AB8DDA-6DD6-4F16-93C3-1D458D46FC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 rot="20585015">
            <a:off x="1004472" y="1404868"/>
            <a:ext cx="9144000" cy="1427392"/>
          </a:xfrm>
        </p:spPr>
        <p:txBody>
          <a:bodyPr/>
          <a:lstStyle/>
          <a:p>
            <a:pPr algn="l"/>
            <a:r>
              <a:rPr lang="ru-RU" b="1" dirty="0">
                <a:solidFill>
                  <a:srgbClr val="C00000"/>
                </a:solidFill>
              </a:rPr>
              <a:t>Родительские игры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BB04016-40B4-477B-B32C-3897C66935E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2800" b="1" dirty="0">
                <a:solidFill>
                  <a:schemeClr val="tx1"/>
                </a:solidFill>
              </a:rPr>
              <a:t>Подготовила: инструктор ФИЗО </a:t>
            </a:r>
          </a:p>
          <a:p>
            <a:r>
              <a:rPr lang="ru-RU" sz="2800" b="1" dirty="0" err="1">
                <a:solidFill>
                  <a:schemeClr val="tx1"/>
                </a:solidFill>
              </a:rPr>
              <a:t>Вечеркова</a:t>
            </a:r>
            <a:r>
              <a:rPr lang="ru-RU" sz="2800" b="1" dirty="0">
                <a:solidFill>
                  <a:schemeClr val="tx1"/>
                </a:solidFill>
              </a:rPr>
              <a:t> Зинаида Викторовна</a:t>
            </a:r>
          </a:p>
          <a:p>
            <a:r>
              <a:rPr lang="ru-RU" sz="2800" b="1" dirty="0">
                <a:solidFill>
                  <a:schemeClr val="tx1"/>
                </a:solidFill>
              </a:rPr>
              <a:t>        Подготовительная группа.</a:t>
            </a:r>
          </a:p>
        </p:txBody>
      </p:sp>
    </p:spTree>
    <p:extLst>
      <p:ext uri="{BB962C8B-B14F-4D97-AF65-F5344CB8AC3E}">
        <p14:creationId xmlns:p14="http://schemas.microsoft.com/office/powerpoint/2010/main" val="411275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733A2EE-97AE-42BC-A23D-7E919E890E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9966144">
            <a:off x="741949" y="3098979"/>
            <a:ext cx="8596668" cy="2366856"/>
          </a:xfrm>
        </p:spPr>
        <p:txBody>
          <a:bodyPr>
            <a:noAutofit/>
          </a:bodyPr>
          <a:lstStyle/>
          <a:p>
            <a:r>
              <a:rPr lang="ru-RU" sz="6000" i="1" dirty="0">
                <a:solidFill>
                  <a:srgbClr val="FF0000"/>
                </a:solidFill>
              </a:rPr>
              <a:t>Спасибо за внимание.</a:t>
            </a:r>
          </a:p>
        </p:txBody>
      </p:sp>
    </p:spTree>
    <p:extLst>
      <p:ext uri="{BB962C8B-B14F-4D97-AF65-F5344CB8AC3E}">
        <p14:creationId xmlns:p14="http://schemas.microsoft.com/office/powerpoint/2010/main" val="37038488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C8C6DC6-A6BE-4A8E-B182-4EEE45A3BB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599"/>
            <a:ext cx="45719" cy="45719"/>
          </a:xfrm>
        </p:spPr>
        <p:txBody>
          <a:bodyPr>
            <a:normAutofit fontScale="90000"/>
          </a:bodyPr>
          <a:lstStyle/>
          <a:p>
            <a:r>
              <a:rPr lang="ru-RU" dirty="0"/>
              <a:t>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41FA6E6-C68E-41B3-B0A3-11D2F7C893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422031"/>
            <a:ext cx="8596668" cy="6302326"/>
          </a:xfrm>
        </p:spPr>
        <p:txBody>
          <a:bodyPr>
            <a:normAutofit/>
          </a:bodyPr>
          <a:lstStyle/>
          <a:p>
            <a:r>
              <a:rPr lang="ru-RU" sz="4000" b="1" dirty="0"/>
              <a:t>Тип проекта: познавательный </a:t>
            </a:r>
          </a:p>
          <a:p>
            <a:r>
              <a:rPr lang="ru-RU" sz="4000" b="1" dirty="0"/>
              <a:t>По количеству участников: групповой</a:t>
            </a:r>
          </a:p>
          <a:p>
            <a:r>
              <a:rPr lang="ru-RU" sz="4000" b="1" dirty="0"/>
              <a:t>По характеру участников: детско-взрослый </a:t>
            </a:r>
          </a:p>
          <a:p>
            <a:r>
              <a:rPr lang="ru-RU" sz="4000" b="1" dirty="0"/>
              <a:t>По характеру контактов: внутри двух возрастных групп</a:t>
            </a:r>
          </a:p>
          <a:p>
            <a:r>
              <a:rPr lang="ru-RU" sz="4000" b="1" dirty="0"/>
              <a:t>Продолжительность: краткосрочный.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577782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AB45AAE-4159-4AED-9AC9-A14B53C00A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599"/>
            <a:ext cx="8596668" cy="5369169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tx1"/>
                </a:solidFill>
              </a:rPr>
              <a:t>Ведущая образовательная область: физическое развитие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Область в интеграции: развитие речи, социально-коммуникативное развитие.</a:t>
            </a:r>
          </a:p>
        </p:txBody>
      </p:sp>
    </p:spTree>
    <p:extLst>
      <p:ext uri="{BB962C8B-B14F-4D97-AF65-F5344CB8AC3E}">
        <p14:creationId xmlns:p14="http://schemas.microsoft.com/office/powerpoint/2010/main" val="7734230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DC3EAA1-7921-4848-B957-08FD99CEEB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793" y="215704"/>
            <a:ext cx="8596668" cy="6086622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chemeClr val="tx1"/>
                </a:solidFill>
              </a:rPr>
              <a:t>Цель: </a:t>
            </a:r>
            <a:r>
              <a:rPr lang="ru-RU" sz="2000" dirty="0">
                <a:solidFill>
                  <a:schemeClr val="tx1"/>
                </a:solidFill>
              </a:rPr>
              <a:t>Познакомить детей с подвижными, малоподвижными играми чижик, лапта, </a:t>
            </a:r>
            <a:r>
              <a:rPr lang="ru-RU" sz="2000" dirty="0" err="1">
                <a:solidFill>
                  <a:schemeClr val="tx1"/>
                </a:solidFill>
              </a:rPr>
              <a:t>резиночка</a:t>
            </a:r>
            <a:r>
              <a:rPr lang="ru-RU" sz="2000" dirty="0">
                <a:solidFill>
                  <a:schemeClr val="tx1"/>
                </a:solidFill>
              </a:rPr>
              <a:t>, классики. </a:t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800" dirty="0">
                <a:solidFill>
                  <a:schemeClr val="tx1"/>
                </a:solidFill>
              </a:rPr>
              <a:t>Задачи:</a:t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dirty="0">
                <a:solidFill>
                  <a:schemeClr val="tx1"/>
                </a:solidFill>
              </a:rPr>
              <a:t>Оздоровительные:</a:t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dirty="0">
                <a:solidFill>
                  <a:schemeClr val="tx1"/>
                </a:solidFill>
              </a:rPr>
              <a:t>Охрана жизни и укрепление здоровья.</a:t>
            </a:r>
            <a:br>
              <a:rPr lang="ru-RU" sz="2000" dirty="0">
                <a:solidFill>
                  <a:schemeClr val="tx1"/>
                </a:solidFill>
              </a:rPr>
            </a:b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dirty="0">
                <a:solidFill>
                  <a:schemeClr val="tx1"/>
                </a:solidFill>
              </a:rPr>
              <a:t>Образовательные:</a:t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dirty="0">
                <a:solidFill>
                  <a:schemeClr val="tx1"/>
                </a:solidFill>
              </a:rPr>
              <a:t>- формирование двигательных умений и навыков;</a:t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dirty="0">
                <a:solidFill>
                  <a:schemeClr val="tx1"/>
                </a:solidFill>
              </a:rPr>
              <a:t>- развитие физических качеств;</a:t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dirty="0">
                <a:solidFill>
                  <a:schemeClr val="tx1"/>
                </a:solidFill>
              </a:rPr>
              <a:t>- закреплять название игр у детей </a:t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dirty="0">
                <a:solidFill>
                  <a:schemeClr val="tx1"/>
                </a:solidFill>
              </a:rPr>
              <a:t>- овладение ребенком элементарными игр и правил поведения в них.</a:t>
            </a:r>
            <a:br>
              <a:rPr lang="ru-RU" sz="2000" dirty="0">
                <a:solidFill>
                  <a:schemeClr val="tx1"/>
                </a:solidFill>
              </a:rPr>
            </a:b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dirty="0">
                <a:solidFill>
                  <a:schemeClr val="tx1"/>
                </a:solidFill>
              </a:rPr>
              <a:t>Воспитательные:</a:t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dirty="0">
                <a:solidFill>
                  <a:schemeClr val="tx1"/>
                </a:solidFill>
              </a:rPr>
              <a:t>- формировать интерес и потребность к подвижным, малоподвижным играм.</a:t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dirty="0">
                <a:solidFill>
                  <a:schemeClr val="tx1"/>
                </a:solidFill>
              </a:rPr>
              <a:t>-воспитывать положительные нравственно - волевые качества;</a:t>
            </a:r>
          </a:p>
        </p:txBody>
      </p:sp>
    </p:spTree>
    <p:extLst>
      <p:ext uri="{BB962C8B-B14F-4D97-AF65-F5344CB8AC3E}">
        <p14:creationId xmlns:p14="http://schemas.microsoft.com/office/powerpoint/2010/main" val="18388218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C2782C-C39B-49A0-A4B4-12ABBF4D34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599"/>
            <a:ext cx="8596668" cy="6030351"/>
          </a:xfrm>
        </p:spPr>
        <p:txBody>
          <a:bodyPr>
            <a:normAutofit fontScale="90000"/>
          </a:bodyPr>
          <a:lstStyle/>
          <a:p>
            <a:r>
              <a:rPr lang="ru-RU" sz="4000" dirty="0">
                <a:solidFill>
                  <a:srgbClr val="FF0000"/>
                </a:solidFill>
              </a:rPr>
              <a:t>Проблема: дети не знают название игр «Чижик», «Лапта», «</a:t>
            </a:r>
            <a:r>
              <a:rPr lang="ru-RU" sz="4000" dirty="0" err="1">
                <a:solidFill>
                  <a:srgbClr val="FF0000"/>
                </a:solidFill>
              </a:rPr>
              <a:t>Резиночка</a:t>
            </a:r>
            <a:r>
              <a:rPr lang="ru-RU" sz="4000" dirty="0">
                <a:solidFill>
                  <a:srgbClr val="FF0000"/>
                </a:solidFill>
              </a:rPr>
              <a:t>», «Классики», «Вышибало», не умеют в них играть.</a:t>
            </a:r>
            <a:br>
              <a:rPr lang="ru-RU" sz="4000" dirty="0">
                <a:solidFill>
                  <a:srgbClr val="FF0000"/>
                </a:solidFill>
              </a:rPr>
            </a:br>
            <a:r>
              <a:rPr lang="ru-RU" sz="4000" dirty="0">
                <a:solidFill>
                  <a:srgbClr val="FF0000"/>
                </a:solidFill>
              </a:rPr>
              <a:t>Воспитатель: </a:t>
            </a:r>
            <a:br>
              <a:rPr lang="ru-RU" sz="4000" dirty="0">
                <a:solidFill>
                  <a:srgbClr val="FF0000"/>
                </a:solidFill>
              </a:rPr>
            </a:br>
            <a:r>
              <a:rPr lang="ru-RU" sz="4000" dirty="0">
                <a:solidFill>
                  <a:srgbClr val="FF0000"/>
                </a:solidFill>
              </a:rPr>
              <a:t>-Ребята давайте с вами поиграем в лапту!</a:t>
            </a:r>
            <a:br>
              <a:rPr lang="ru-RU" sz="4000" dirty="0">
                <a:solidFill>
                  <a:srgbClr val="FF0000"/>
                </a:solidFill>
              </a:rPr>
            </a:br>
            <a:r>
              <a:rPr lang="ru-RU" sz="4000" dirty="0">
                <a:solidFill>
                  <a:srgbClr val="FF0000"/>
                </a:solidFill>
              </a:rPr>
              <a:t>-Или в чижика! Я очень люблю эти игры….</a:t>
            </a:r>
            <a:br>
              <a:rPr lang="ru-RU" sz="4000" dirty="0">
                <a:solidFill>
                  <a:srgbClr val="FF0000"/>
                </a:solidFill>
              </a:rPr>
            </a:br>
            <a:endParaRPr lang="ru-RU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05357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A703902-99C7-4557-8960-0C9C919201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3" name="Таблица 3">
            <a:extLst>
              <a:ext uri="{FF2B5EF4-FFF2-40B4-BE49-F238E27FC236}">
                <a16:creationId xmlns:a16="http://schemas.microsoft.com/office/drawing/2014/main" id="{0A0462F8-1951-4D97-9A3C-6CE5CCE95E4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4275464"/>
              </p:ext>
            </p:extLst>
          </p:nvPr>
        </p:nvGraphicFramePr>
        <p:xfrm>
          <a:off x="677334" y="196948"/>
          <a:ext cx="8649545" cy="65274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31550">
                  <a:extLst>
                    <a:ext uri="{9D8B030D-6E8A-4147-A177-3AD203B41FA5}">
                      <a16:colId xmlns:a16="http://schemas.microsoft.com/office/drawing/2014/main" val="3604385928"/>
                    </a:ext>
                  </a:extLst>
                </a:gridCol>
                <a:gridCol w="2975300">
                  <a:extLst>
                    <a:ext uri="{9D8B030D-6E8A-4147-A177-3AD203B41FA5}">
                      <a16:colId xmlns:a16="http://schemas.microsoft.com/office/drawing/2014/main" val="2967078766"/>
                    </a:ext>
                  </a:extLst>
                </a:gridCol>
                <a:gridCol w="2442695">
                  <a:extLst>
                    <a:ext uri="{9D8B030D-6E8A-4147-A177-3AD203B41FA5}">
                      <a16:colId xmlns:a16="http://schemas.microsoft.com/office/drawing/2014/main" val="2869378387"/>
                    </a:ext>
                  </a:extLst>
                </a:gridCol>
              </a:tblGrid>
              <a:tr h="1116497">
                <a:tc>
                  <a:txBody>
                    <a:bodyPr/>
                    <a:lstStyle/>
                    <a:p>
                      <a:r>
                        <a:rPr lang="ru-RU" sz="3200" dirty="0">
                          <a:solidFill>
                            <a:schemeClr val="tx1"/>
                          </a:solidFill>
                        </a:rPr>
                        <a:t>Что знаем?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>
                          <a:solidFill>
                            <a:schemeClr val="tx1"/>
                          </a:solidFill>
                        </a:rPr>
                        <a:t>Что хотим узнать?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>
                          <a:solidFill>
                            <a:schemeClr val="tx1"/>
                          </a:solidFill>
                        </a:rPr>
                        <a:t>Как узнать?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7700448"/>
                  </a:ext>
                </a:extLst>
              </a:tr>
              <a:tr h="5410911">
                <a:tc>
                  <a:txBody>
                    <a:bodyPr/>
                    <a:lstStyle/>
                    <a:p>
                      <a:r>
                        <a:rPr lang="ru-RU" sz="2800" dirty="0"/>
                        <a:t>1.Игру классики.</a:t>
                      </a:r>
                    </a:p>
                    <a:p>
                      <a:r>
                        <a:rPr lang="ru-RU" sz="2800" dirty="0"/>
                        <a:t>2.Как в нее играть.</a:t>
                      </a:r>
                    </a:p>
                    <a:p>
                      <a:r>
                        <a:rPr lang="ru-RU" sz="2800" dirty="0"/>
                        <a:t>3. Где играть.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/>
                        <a:t>1.Игры «Чижик, лапта, </a:t>
                      </a:r>
                      <a:r>
                        <a:rPr lang="ru-RU" sz="2800" dirty="0" err="1"/>
                        <a:t>резиночка</a:t>
                      </a:r>
                      <a:r>
                        <a:rPr lang="ru-RU" sz="2800" dirty="0"/>
                        <a:t>, вышибало.</a:t>
                      </a:r>
                    </a:p>
                    <a:p>
                      <a:r>
                        <a:rPr lang="ru-RU" sz="2800" dirty="0"/>
                        <a:t>2.Как играть.</a:t>
                      </a:r>
                    </a:p>
                    <a:p>
                      <a:r>
                        <a:rPr lang="ru-RU" sz="2800" dirty="0"/>
                        <a:t>3.Где играть. </a:t>
                      </a:r>
                      <a:br>
                        <a:rPr lang="ru-RU" sz="2800" dirty="0"/>
                      </a:br>
                      <a:br>
                        <a:rPr lang="ru-RU" sz="2800" dirty="0"/>
                      </a:b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/>
                        <a:t>1.Расказ инструктора ФИЗО на физкультурном занятии.</a:t>
                      </a:r>
                    </a:p>
                    <a:p>
                      <a:r>
                        <a:rPr lang="ru-RU" sz="2800" dirty="0"/>
                        <a:t>2. Посмотреть в интернете.</a:t>
                      </a:r>
                    </a:p>
                    <a:p>
                      <a:r>
                        <a:rPr lang="ru-RU" sz="2800" dirty="0"/>
                        <a:t>3. Спросить у родителей.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21504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396972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117C55-7284-460E-A9AC-58762BB1A7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599"/>
            <a:ext cx="8596668" cy="5650523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tx1"/>
                </a:solidFill>
              </a:rPr>
              <a:t>Создание РППС: пополнение </a:t>
            </a:r>
            <a:r>
              <a:rPr lang="ru-RU" dirty="0" err="1">
                <a:solidFill>
                  <a:schemeClr val="tx1"/>
                </a:solidFill>
              </a:rPr>
              <a:t>рппс</a:t>
            </a:r>
            <a:r>
              <a:rPr lang="ru-RU" dirty="0">
                <a:solidFill>
                  <a:schemeClr val="tx1"/>
                </a:solidFill>
              </a:rPr>
              <a:t> спортзала </a:t>
            </a:r>
            <a:r>
              <a:rPr lang="ru-RU" dirty="0" err="1">
                <a:solidFill>
                  <a:schemeClr val="tx1"/>
                </a:solidFill>
              </a:rPr>
              <a:t>резиночки</a:t>
            </a:r>
            <a:r>
              <a:rPr lang="ru-RU" dirty="0">
                <a:solidFill>
                  <a:schemeClr val="tx1"/>
                </a:solidFill>
              </a:rPr>
              <a:t>, кирпичики, цвет. бумага, картон, бросовый материал. И т.д.</a:t>
            </a:r>
          </a:p>
        </p:txBody>
      </p:sp>
    </p:spTree>
    <p:extLst>
      <p:ext uri="{BB962C8B-B14F-4D97-AF65-F5344CB8AC3E}">
        <p14:creationId xmlns:p14="http://schemas.microsoft.com/office/powerpoint/2010/main" val="37521380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4931DD-E9C9-4D60-B001-302F7AC339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3" name="Таблица 3">
            <a:extLst>
              <a:ext uri="{FF2B5EF4-FFF2-40B4-BE49-F238E27FC236}">
                <a16:creationId xmlns:a16="http://schemas.microsoft.com/office/drawing/2014/main" id="{539EC194-2391-4EF8-8B4E-2218296219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7649579"/>
              </p:ext>
            </p:extLst>
          </p:nvPr>
        </p:nvGraphicFramePr>
        <p:xfrm>
          <a:off x="677334" y="77371"/>
          <a:ext cx="10309533" cy="66366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36511">
                  <a:extLst>
                    <a:ext uri="{9D8B030D-6E8A-4147-A177-3AD203B41FA5}">
                      <a16:colId xmlns:a16="http://schemas.microsoft.com/office/drawing/2014/main" val="1145252555"/>
                    </a:ext>
                  </a:extLst>
                </a:gridCol>
                <a:gridCol w="3436511">
                  <a:extLst>
                    <a:ext uri="{9D8B030D-6E8A-4147-A177-3AD203B41FA5}">
                      <a16:colId xmlns:a16="http://schemas.microsoft.com/office/drawing/2014/main" val="4045155495"/>
                    </a:ext>
                  </a:extLst>
                </a:gridCol>
                <a:gridCol w="3436511">
                  <a:extLst>
                    <a:ext uri="{9D8B030D-6E8A-4147-A177-3AD203B41FA5}">
                      <a16:colId xmlns:a16="http://schemas.microsoft.com/office/drawing/2014/main" val="2779585442"/>
                    </a:ext>
                  </a:extLst>
                </a:gridCol>
              </a:tblGrid>
              <a:tr h="1452248">
                <a:tc>
                  <a:txBody>
                    <a:bodyPr/>
                    <a:lstStyle/>
                    <a:p>
                      <a:r>
                        <a:rPr lang="ru-RU" dirty="0"/>
                        <a:t>Название формы</a:t>
                      </a:r>
                    </a:p>
                    <a:p>
                      <a:r>
                        <a:rPr lang="ru-RU" dirty="0"/>
                        <a:t>Темы</a:t>
                      </a:r>
                    </a:p>
                    <a:p>
                      <a:r>
                        <a:rPr lang="ru-RU" dirty="0"/>
                        <a:t>«Родительские игры»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Цель: Познакомить детей с подвижными, малоподвижными играми чижик, лапта, </a:t>
                      </a:r>
                      <a:r>
                        <a:rPr lang="ru-RU" dirty="0" err="1"/>
                        <a:t>резиночка</a:t>
                      </a:r>
                      <a:r>
                        <a:rPr lang="ru-RU" dirty="0"/>
                        <a:t>, классики.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Работа с родителями: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036249"/>
                  </a:ext>
                </a:extLst>
              </a:tr>
              <a:tr h="5173635"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dirty="0"/>
                        <a:t>Занятия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dirty="0"/>
                        <a:t>Показ презентации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dirty="0"/>
                        <a:t>Спортивные развлечения внутри каждой группы.</a:t>
                      </a:r>
                    </a:p>
                    <a:p>
                      <a:pPr marL="342900" indent="-342900">
                        <a:buAutoNum type="arabicPeriod"/>
                      </a:pPr>
                      <a:endParaRPr lang="ru-RU" dirty="0"/>
                    </a:p>
                    <a:p>
                      <a:pPr marL="342900" indent="-342900">
                        <a:buAutoNum type="arabicPeriod"/>
                      </a:pP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br>
                        <a:rPr lang="ru-RU" sz="1600" dirty="0"/>
                      </a:br>
                      <a:r>
                        <a:rPr lang="ru-RU" sz="1600" dirty="0"/>
                        <a:t>Охрана жизни и укрепление здоровья.</a:t>
                      </a:r>
                      <a:br>
                        <a:rPr lang="ru-RU" sz="1600" dirty="0"/>
                      </a:br>
                      <a:r>
                        <a:rPr lang="ru-RU" sz="1600" dirty="0"/>
                        <a:t>-формирование двигательных умений и навыков;</a:t>
                      </a:r>
                      <a:br>
                        <a:rPr lang="ru-RU" sz="1600" dirty="0"/>
                      </a:br>
                      <a:r>
                        <a:rPr lang="ru-RU" sz="1600" dirty="0"/>
                        <a:t>- развитие физических качеств;</a:t>
                      </a:r>
                      <a:br>
                        <a:rPr lang="ru-RU" sz="1600" dirty="0"/>
                      </a:br>
                      <a:r>
                        <a:rPr lang="ru-RU" sz="1600" dirty="0"/>
                        <a:t>- закреплять название игр у детей </a:t>
                      </a:r>
                      <a:br>
                        <a:rPr lang="ru-RU" sz="1600" dirty="0"/>
                      </a:br>
                      <a:r>
                        <a:rPr lang="ru-RU" sz="1600" dirty="0"/>
                        <a:t>- овладение ребенком элементарными игр и правил поведения в них.</a:t>
                      </a:r>
                      <a:br>
                        <a:rPr lang="ru-RU" sz="1600" dirty="0"/>
                      </a:br>
                      <a:r>
                        <a:rPr lang="ru-RU" sz="1600" dirty="0"/>
                        <a:t>Воспитательные:</a:t>
                      </a:r>
                      <a:br>
                        <a:rPr lang="ru-RU" sz="1600" dirty="0"/>
                      </a:br>
                      <a:r>
                        <a:rPr lang="ru-RU" sz="1600" dirty="0"/>
                        <a:t>- формировать интерес и потребность к подвижным, малоподвижным играм.</a:t>
                      </a:r>
                      <a:br>
                        <a:rPr lang="ru-RU" sz="1600" dirty="0"/>
                      </a:br>
                      <a:r>
                        <a:rPr lang="ru-RU" sz="1600" dirty="0"/>
                        <a:t>-воспитывать положительные нравственно - волевые качества;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Изготовить дома кирпичики и палочки для игры.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04653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785613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EE5812-A3DB-4A30-8031-3A4C173EE1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5875606"/>
          </a:xfrm>
        </p:spPr>
        <p:txBody>
          <a:bodyPr>
            <a:noAutofit/>
          </a:bodyPr>
          <a:lstStyle/>
          <a:p>
            <a:pPr algn="just"/>
            <a:r>
              <a:rPr lang="ru-RU" sz="4800" dirty="0">
                <a:solidFill>
                  <a:schemeClr val="tx1"/>
                </a:solidFill>
              </a:rPr>
              <a:t>Заключительный этап: изготовление подвижных, малоподвижных игр своими руками.</a:t>
            </a:r>
          </a:p>
        </p:txBody>
      </p:sp>
    </p:spTree>
    <p:extLst>
      <p:ext uri="{BB962C8B-B14F-4D97-AF65-F5344CB8AC3E}">
        <p14:creationId xmlns:p14="http://schemas.microsoft.com/office/powerpoint/2010/main" val="3963503864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352</TotalTime>
  <Words>423</Words>
  <Application>Microsoft Office PowerPoint</Application>
  <PresentationFormat>Широкоэкранный</PresentationFormat>
  <Paragraphs>38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Trebuchet MS</vt:lpstr>
      <vt:lpstr>Wingdings 3</vt:lpstr>
      <vt:lpstr>Аспект</vt:lpstr>
      <vt:lpstr>Родительские игры</vt:lpstr>
      <vt:lpstr>.</vt:lpstr>
      <vt:lpstr>Ведущая образовательная область: физическое развитие Область в интеграции: развитие речи, социально-коммуникативное развитие.</vt:lpstr>
      <vt:lpstr>Цель: Познакомить детей с подвижными, малоподвижными играми чижик, лапта, резиночка, классики.  Задачи: Оздоровительные: Охрана жизни и укрепление здоровья.  Образовательные: - формирование двигательных умений и навыков; - развитие физических качеств; - закреплять название игр у детей  - овладение ребенком элементарными игр и правил поведения в них.  Воспитательные: - формировать интерес и потребность к подвижным, малоподвижным играм. -воспитывать положительные нравственно - волевые качества;</vt:lpstr>
      <vt:lpstr>Проблема: дети не знают название игр «Чижик», «Лапта», «Резиночка», «Классики», «Вышибало», не умеют в них играть. Воспитатель:  -Ребята давайте с вами поиграем в лапту! -Или в чижика! Я очень люблю эти игры…. </vt:lpstr>
      <vt:lpstr>Презентация PowerPoint</vt:lpstr>
      <vt:lpstr>Создание РППС: пополнение рппс спортзала резиночки, кирпичики, цвет. бумага, картон, бросовый материал. И т.д.</vt:lpstr>
      <vt:lpstr>Презентация PowerPoint</vt:lpstr>
      <vt:lpstr>Заключительный этап: изготовление подвижных, малоподвижных игр своими руками.</vt:lpstr>
      <vt:lpstr>Спасибо за внимание.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СТРАНА ЗАБЫТЫХ ИГР</dc:title>
  <dc:creator>Админ</dc:creator>
  <cp:lastModifiedBy>Зина</cp:lastModifiedBy>
  <cp:revision>17</cp:revision>
  <dcterms:created xsi:type="dcterms:W3CDTF">2020-10-10T14:22:25Z</dcterms:created>
  <dcterms:modified xsi:type="dcterms:W3CDTF">2022-11-11T04:20:47Z</dcterms:modified>
</cp:coreProperties>
</file>