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8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9365BD0D-2C6D-485B-AFA4-BCDBF7707BB1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58266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272D118-10B4-4265-943F-5F97A7E6C76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892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4FE6FD-569A-4657-911E-A5F8EF2F2F0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32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9FB558-D07A-4F51-BD28-785AE0BF0B2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33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4600F0-C1FC-42A7-BA8F-0B0BEC590EB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713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71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29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52507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1363" y="1963738"/>
            <a:ext cx="4310062" cy="4937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03825" y="1963738"/>
            <a:ext cx="4310063" cy="4937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53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13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69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38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5075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D6A492-3007-414C-B1B8-08F92E2B9CB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062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40433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659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21550" y="282575"/>
            <a:ext cx="2192338" cy="6618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282575"/>
            <a:ext cx="6427787" cy="6618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992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A9FA14-FFC9-433C-94A3-004C58956F8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2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B9F7E7-39FF-42CE-9185-71823320206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240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EF9217-01A5-47E9-A534-49FFB419BFF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219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F9BC09-B1C3-469B-9B8B-0843D9F32B0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584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82DBA67-24F8-4923-A457-E617AD78CCC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31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E87B45-A91E-4D74-B66E-4AEB3CDF979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D14251-E7D3-4D2A-8956-14AA69C06E8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09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7320DE7-6468-4962-8187-FA703B7D748D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2400" b="0" i="0" u="none" strike="noStrike" kern="1200">
          <a:ln>
            <a:noFill/>
          </a:ln>
          <a:latin typeface="Arial" pitchFamily="18"/>
          <a:ea typeface="Microsoft YaHei" pitchFamily="2"/>
          <a:cs typeface="Ari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79" y="28224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40879" y="1963080"/>
            <a:ext cx="8772840" cy="4937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25039" y="7076880"/>
            <a:ext cx="9355320" cy="9684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7919" y="7289279"/>
            <a:ext cx="8092440" cy="9684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rtl="0" hangingPunct="0">
        <a:tabLst/>
        <a:defRPr lang="ru-RU" sz="2400" b="1" i="1" u="none" strike="noStrike">
          <a:ln>
            <a:noFill/>
          </a:ln>
          <a:solidFill>
            <a:srgbClr val="FF9966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ru-RU" sz="2400" b="0" i="0" u="none" strike="noStrike">
          <a:ln>
            <a:noFill/>
          </a:ln>
          <a:solidFill>
            <a:srgbClr val="E6E6E6"/>
          </a:solidFill>
          <a:latin typeface="Thorndale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380880" y="1625400"/>
            <a:ext cx="8475120" cy="24786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 sz="4000" i="0">
                <a:solidFill>
                  <a:srgbClr val="FFFF99"/>
                </a:solidFill>
                <a:latin typeface="Comic Sans MS" pitchFamily="66"/>
              </a:rPr>
              <a:t>Презентация</a:t>
            </a:r>
            <a:br>
              <a:rPr lang="ru-RU" sz="4000" i="0">
                <a:solidFill>
                  <a:srgbClr val="FFFF99"/>
                </a:solidFill>
                <a:latin typeface="Comic Sans MS" pitchFamily="66"/>
              </a:rPr>
            </a:br>
            <a:r>
              <a:rPr lang="ru-RU" sz="4000" i="0">
                <a:solidFill>
                  <a:srgbClr val="FFFF99"/>
                </a:solidFill>
                <a:latin typeface="Comic Sans MS" pitchFamily="66"/>
              </a:rPr>
              <a:t>на тему: «Спортсмены в годы Великой Отечественной Войны»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536000" y="4104000"/>
            <a:ext cx="4464000" cy="3600000"/>
          </a:xfrm>
        </p:spPr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>
              <a:buNone/>
            </a:pPr>
            <a:r>
              <a:rPr lang="ru-RU" sz="3200" b="1" dirty="0">
                <a:solidFill>
                  <a:srgbClr val="000000"/>
                </a:solidFill>
              </a:rPr>
              <a:t>Выполнила:</a:t>
            </a:r>
          </a:p>
          <a:p>
            <a:pPr marL="0" lvl="0" indent="-216000">
              <a:buNone/>
            </a:pPr>
            <a:r>
              <a:rPr lang="ru-RU" sz="3200" b="1" dirty="0">
                <a:solidFill>
                  <a:srgbClr val="000000"/>
                </a:solidFill>
              </a:rPr>
              <a:t>у</a:t>
            </a:r>
            <a:r>
              <a:rPr lang="ru-RU" sz="3200" b="1" dirty="0" smtClean="0">
                <a:solidFill>
                  <a:srgbClr val="000000"/>
                </a:solidFill>
              </a:rPr>
              <a:t>читель начальных классов</a:t>
            </a:r>
            <a:endParaRPr lang="ru-RU" sz="3200" b="1" dirty="0">
              <a:solidFill>
                <a:srgbClr val="000000"/>
              </a:solidFill>
            </a:endParaRPr>
          </a:p>
          <a:p>
            <a:pPr marL="0" lvl="0" indent="-216000">
              <a:buNone/>
            </a:pPr>
            <a:r>
              <a:rPr lang="ru-RU" sz="3200" b="1" dirty="0" err="1">
                <a:solidFill>
                  <a:srgbClr val="000000"/>
                </a:solidFill>
              </a:rPr>
              <a:t>Щелкунцова</a:t>
            </a:r>
            <a:r>
              <a:rPr lang="ru-RU" sz="3200" b="1" dirty="0">
                <a:solidFill>
                  <a:srgbClr val="000000"/>
                </a:solidFill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</a:rPr>
              <a:t>Наталья Павловна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2000" y="-144000"/>
            <a:ext cx="8496000" cy="1655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-216000" algn="ctr" rtl="0" hangingPunct="0">
              <a:buNone/>
              <a:tabLst/>
              <a:defRPr sz="3200" b="1">
                <a:solidFill>
                  <a:srgbClr val="333333"/>
                </a:solidFill>
              </a:defRPr>
            </a:pPr>
            <a:r>
              <a:rPr lang="ru-RU" sz="2800" b="1" i="0" u="none" strike="noStrike" dirty="0">
                <a:ln>
                  <a:noFill/>
                </a:ln>
                <a:solidFill>
                  <a:srgbClr val="000000"/>
                </a:solidFill>
                <a:latin typeface="Thorndale" pitchFamily="18"/>
                <a:ea typeface="Lucida Sans Unicode" pitchFamily="2"/>
                <a:cs typeface="Tahoma" pitchFamily="2"/>
              </a:rPr>
              <a:t>Муниципальное бюджетное образовательное учреждение </a:t>
            </a:r>
            <a:r>
              <a:rPr lang="ru-RU" sz="2800" b="1" dirty="0" smtClean="0">
                <a:solidFill>
                  <a:srgbClr val="000000"/>
                </a:solidFill>
                <a:latin typeface="Thorndale" pitchFamily="18"/>
                <a:ea typeface="Lucida Sans Unicode" pitchFamily="2"/>
                <a:cs typeface="Tahoma" pitchFamily="2"/>
              </a:rPr>
              <a:t>«Плехановская начальная общеобразовательная школа»</a:t>
            </a:r>
            <a:endParaRPr lang="ru-RU" sz="2800" b="1" i="0" u="none" strike="noStrike" dirty="0">
              <a:ln>
                <a:noFill/>
              </a:ln>
              <a:solidFill>
                <a:srgbClr val="000000"/>
              </a:solidFill>
              <a:latin typeface="Thorndale" pitchFamily="18"/>
              <a:ea typeface="Lucida Sans Unicode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608000" y="720000"/>
            <a:ext cx="4852800" cy="1655999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     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3240000" y="2622960"/>
            <a:ext cx="6623999" cy="4577039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>
              <a:buNone/>
            </a:pPr>
            <a:r>
              <a:rPr lang="ru-RU">
                <a:solidFill>
                  <a:srgbClr val="000000"/>
                </a:solidFill>
                <a:latin typeface="Book Antiqua" pitchFamily="18"/>
              </a:rPr>
              <a:t>Неувядаемой славой овеяны боевые дела бригады морской пехоты , в рядах которой сражались лучшие спортсмены Черноморского флота. Бригадой командовал полковник Д. В. Красников – заслуженный мастер спорта, председатель Всесоюзной секции тяжелой атлетики. В битве с врагом погибли на полях сражений мировой рекордсмен  Владимир Крылов , сильнейшие атлеты страны Виктор Чудновский, Константин Милеев.</a:t>
            </a:r>
          </a:p>
        </p:txBody>
      </p:sp>
      <p:pic>
        <p:nvPicPr>
          <p:cNvPr id="5" name="Google Shape;204;p2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20000" y="185040"/>
            <a:ext cx="3528000" cy="2334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608000" y="720000"/>
            <a:ext cx="4852800" cy="1655999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     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392000" y="432000"/>
            <a:ext cx="5472000" cy="676800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>
              <a:buNone/>
            </a:pPr>
            <a:r>
              <a:rPr lang="ru-RU" sz="2800">
                <a:solidFill>
                  <a:srgbClr val="000000"/>
                </a:solidFill>
                <a:latin typeface="Book Antiqua" pitchFamily="18"/>
              </a:rPr>
              <a:t>В военную летопись «Спартака» яркими буквами вписаны имена спортсменов, отдавших жизни в борьбе за Великую Победу. Это знаменитый боксер Николай Штейн (на фото слева), гребец Максим Троицкий (оба геройски погибли при выполнении боевого задания), Герои Советского Союза тренер Дмитрий Челядинов и гимнаст Евгений Цыганов.</a:t>
            </a:r>
          </a:p>
        </p:txBody>
      </p:sp>
      <p:pic>
        <p:nvPicPr>
          <p:cNvPr id="5" name="Google Shape;243;p29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15999" y="864000"/>
            <a:ext cx="2304000" cy="36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608000" y="720000"/>
            <a:ext cx="4852800" cy="1655999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     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091400" y="3096000"/>
            <a:ext cx="5412600" cy="422496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>
              <a:buNone/>
            </a:pPr>
            <a:r>
              <a:rPr lang="ru-RU">
                <a:solidFill>
                  <a:srgbClr val="000000"/>
                </a:solidFill>
                <a:latin typeface="Book Antiqua" pitchFamily="18"/>
              </a:rPr>
              <a:t>В историю вошли футбольные матчи, сыгранные ленинградской командой «Динамо» в самые суровые дни блокады Ленинграда. Организаторы и участники матча понимали, что играть в футбол в такие дни не менее важно, чем быть на передовой.</a:t>
            </a:r>
          </a:p>
        </p:txBody>
      </p:sp>
      <p:pic>
        <p:nvPicPr>
          <p:cNvPr id="5" name="Google Shape;297;p3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73279" y="432000"/>
            <a:ext cx="3330720" cy="2880000"/>
          </a:xfrm>
          <a:prstGeom prst="rect">
            <a:avLst/>
          </a:prstGeom>
          <a:noFill/>
          <a:ln w="190440">
            <a:solidFill>
              <a:srgbClr val="C8C6BD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2216880" y="439920"/>
            <a:ext cx="6983999" cy="3011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r" hangingPunct="1">
              <a:buNone/>
            </a:pPr>
            <a:r>
              <a:rPr lang="ru-RU" sz="2800" b="0" i="0">
                <a:solidFill>
                  <a:srgbClr val="000000"/>
                </a:solidFill>
                <a:latin typeface="Calibri" pitchFamily="34"/>
              </a:rPr>
              <a:t>«Каждый спортсмен стоит в бою нескольких рядовых бойцов, а взвод спортсменов – надёжнее батальона, если предстоит сложная боевая операция»</a:t>
            </a:r>
            <a:br>
              <a:rPr lang="ru-RU" sz="2800" b="0" i="0">
                <a:solidFill>
                  <a:srgbClr val="000000"/>
                </a:solidFill>
                <a:latin typeface="Calibri" pitchFamily="34"/>
              </a:rPr>
            </a:br>
            <a:r>
              <a:rPr lang="ru-RU" sz="2800" b="0" i="0">
                <a:solidFill>
                  <a:srgbClr val="000000"/>
                </a:solidFill>
                <a:latin typeface="Calibri" pitchFamily="34"/>
              </a:rPr>
              <a:t/>
            </a:r>
            <a:br>
              <a:rPr lang="ru-RU" sz="2800" b="0" i="0">
                <a:solidFill>
                  <a:srgbClr val="000000"/>
                </a:solidFill>
                <a:latin typeface="Calibri" pitchFamily="34"/>
              </a:rPr>
            </a:br>
            <a:r>
              <a:rPr lang="ru-RU" sz="2600" b="0" i="0">
                <a:solidFill>
                  <a:srgbClr val="000000"/>
                </a:solidFill>
                <a:latin typeface="Calibri" pitchFamily="34"/>
              </a:rPr>
              <a:t>Генерал армии И. Е. Петров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218840" y="3606120"/>
            <a:ext cx="5213160" cy="3305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60" y="0"/>
            <a:ext cx="10080360" cy="75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4200" y="20880"/>
            <a:ext cx="10045800" cy="75391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319680" y="5688000"/>
            <a:ext cx="8608320" cy="1262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 sz="4800" i="0">
                <a:solidFill>
                  <a:srgbClr val="FFFF99"/>
                </a:solidFill>
              </a:rPr>
              <a:t>Мы помним! Мы гордимся!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03999" y="503999"/>
            <a:ext cx="7848000" cy="49680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lvl="0" algn="ctr" hangingPunct="1">
              <a:buNone/>
            </a:pPr>
            <a:r>
              <a:rPr lang="ru-RU" sz="3600" b="1" i="1">
                <a:solidFill>
                  <a:srgbClr val="000000"/>
                </a:solidFill>
                <a:latin typeface="Calibri"/>
              </a:rPr>
              <a:t>Помните!...</a:t>
            </a:r>
          </a:p>
          <a:p>
            <a:pPr lvl="0" algn="ctr" hangingPunct="1">
              <a:buNone/>
            </a:pPr>
            <a:r>
              <a:rPr lang="ru-RU" sz="3600" b="1" i="1">
                <a:solidFill>
                  <a:srgbClr val="000000"/>
                </a:solidFill>
                <a:latin typeface="Calibri"/>
              </a:rPr>
              <a:t>через века, через года.</a:t>
            </a:r>
          </a:p>
          <a:p>
            <a:pPr lvl="0" algn="ctr" hangingPunct="1">
              <a:buNone/>
            </a:pPr>
            <a:r>
              <a:rPr lang="ru-RU" sz="3600" b="1" i="1">
                <a:solidFill>
                  <a:srgbClr val="000000"/>
                </a:solidFill>
                <a:latin typeface="Calibri"/>
              </a:rPr>
              <a:t>Помните!...</a:t>
            </a:r>
          </a:p>
          <a:p>
            <a:pPr lvl="0" algn="ctr" hangingPunct="1">
              <a:buNone/>
            </a:pPr>
            <a:r>
              <a:rPr lang="ru-RU" sz="3600" b="1" i="1">
                <a:solidFill>
                  <a:srgbClr val="000000"/>
                </a:solidFill>
                <a:latin typeface="Calibri"/>
              </a:rPr>
              <a:t>о тех, кто уже не придёт никогда.</a:t>
            </a:r>
          </a:p>
          <a:p>
            <a:pPr lvl="0" algn="ctr" hangingPunct="1">
              <a:buNone/>
            </a:pPr>
            <a:r>
              <a:rPr lang="ru-RU" sz="3600" b="1" i="1">
                <a:solidFill>
                  <a:srgbClr val="000000"/>
                </a:solidFill>
                <a:latin typeface="Calibri"/>
              </a:rPr>
              <a:t>Помните!...</a:t>
            </a:r>
          </a:p>
          <a:p>
            <a:pPr lvl="0" algn="ctr" hangingPunct="1">
              <a:buNone/>
            </a:pPr>
            <a:endParaRPr lang="ru-RU" sz="3600" b="1" i="1">
              <a:solidFill>
                <a:srgbClr val="000000"/>
              </a:solidFill>
              <a:latin typeface="Calibri"/>
            </a:endParaRPr>
          </a:p>
          <a:p>
            <a:pPr lvl="0" algn="ctr" hangingPunct="1">
              <a:buNone/>
            </a:pPr>
            <a:r>
              <a:rPr lang="ru-RU" sz="3600" b="1" i="1">
                <a:solidFill>
                  <a:srgbClr val="000000"/>
                </a:solidFill>
                <a:latin typeface="Calibri"/>
              </a:rPr>
              <a:t>Памяти павших будьте достойны!</a:t>
            </a:r>
          </a:p>
          <a:p>
            <a:pPr lvl="0" algn="ctr" hangingPunct="1">
              <a:buNone/>
            </a:pPr>
            <a:r>
              <a:rPr lang="ru-RU" sz="3600" b="1" i="1">
                <a:solidFill>
                  <a:srgbClr val="000000"/>
                </a:solidFill>
                <a:latin typeface="Calibri"/>
              </a:rPr>
              <a:t>              Р. Рождественский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3374280" y="2232000"/>
            <a:ext cx="6273720" cy="493812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sz="3200">
                <a:solidFill>
                  <a:srgbClr val="000000"/>
                </a:solidFill>
                <a:latin typeface="Book Antiqua"/>
              </a:rPr>
              <a:t>22 июня 1941 г., в день когда должны были состояться многие спортивные мероприятия, матчи команд мастеров, началась Великая Отечественная война.</a:t>
            </a:r>
          </a:p>
          <a:p>
            <a:pPr lvl="0" algn="ctr">
              <a:buNone/>
            </a:pPr>
            <a:r>
              <a:rPr lang="ru-RU" sz="3200">
                <a:solidFill>
                  <a:srgbClr val="000000"/>
                </a:solidFill>
                <a:latin typeface="Book Antiqua"/>
              </a:rPr>
              <a:t> Вместе со всем нашим народом ушли на борьбу с врагом миллионы спортсменов.</a:t>
            </a:r>
          </a:p>
        </p:txBody>
      </p:sp>
      <p:pic>
        <p:nvPicPr>
          <p:cNvPr id="4" name="Google Shape;106;p1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608000" y="109800"/>
            <a:ext cx="3426479" cy="219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660400" y="216000"/>
            <a:ext cx="7065720" cy="49680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sz="3200">
                <a:solidFill>
                  <a:srgbClr val="000000"/>
                </a:solidFill>
                <a:latin typeface="Book Antiqua"/>
              </a:rPr>
              <a:t>Одни из них били фашистов в рядах Красной Армии и партизанских отрядах, специальных войсковых подразделениях.</a:t>
            </a:r>
          </a:p>
          <a:p>
            <a:pPr lvl="0" algn="ctr">
              <a:buNone/>
            </a:pPr>
            <a:r>
              <a:rPr lang="ru-RU" sz="3200">
                <a:solidFill>
                  <a:srgbClr val="000000"/>
                </a:solidFill>
                <a:latin typeface="Book Antiqua"/>
              </a:rPr>
              <a:t>Многие трудились на оборонных предприятиях. Медицинские работники спасали бойцам жизнь в медсанбатах, что называется, под градом снарядов...</a:t>
            </a:r>
          </a:p>
        </p:txBody>
      </p:sp>
      <p:pic>
        <p:nvPicPr>
          <p:cNvPr id="4" name="Google Shape;125;p1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562640" y="5184000"/>
            <a:ext cx="3357360" cy="2240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988880" y="503999"/>
            <a:ext cx="4659120" cy="15177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 hangingPunct="1">
              <a:buNone/>
            </a:pPr>
            <a:r>
              <a:rPr lang="ru-RU" sz="4800" i="0">
                <a:solidFill>
                  <a:srgbClr val="000000"/>
                </a:solidFill>
                <a:latin typeface="Calibri" pitchFamily="34"/>
              </a:rPr>
              <a:t>Григорий Малинко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136760" y="2075039"/>
            <a:ext cx="5727240" cy="512496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 hangingPunct="1">
              <a:buNone/>
            </a:pPr>
            <a:r>
              <a:rPr lang="ru-RU" sz="2800">
                <a:solidFill>
                  <a:srgbClr val="000000"/>
                </a:solidFill>
                <a:latin typeface="Calibri" pitchFamily="18"/>
              </a:rPr>
              <a:t>Многократный чемпион УССР по борьбе, харьковский динамовец Григорий Васильевич Малинко начал войну артиллеристом. Уже в первых боях украинский богатырь поражал однополчан не только своей недюжинной силой, выносливостью, ловкостью, но и необычайной храбростью.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88000" y="216000"/>
            <a:ext cx="2232360" cy="2999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5708880" y="519120"/>
            <a:ext cx="4659120" cy="15177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Александр Донской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136760" y="2376000"/>
            <a:ext cx="5727240" cy="482400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 hangingPunct="1">
              <a:buNone/>
            </a:pPr>
            <a:r>
              <a:rPr lang="ru-RU" sz="2000">
                <a:solidFill>
                  <a:srgbClr val="000000"/>
                </a:solidFill>
                <a:latin typeface="Calibri" pitchFamily="18"/>
              </a:rPr>
              <a:t>По  заданию  командира  партизанского отряда,приняв на  себя  роль  сельского священника,прятал  в  церкви  оружие и готовил  боевую  группу,с  которой </a:t>
            </a:r>
          </a:p>
          <a:p>
            <a:pPr marL="0" lvl="0" indent="-216000" algn="ctr" hangingPunct="1">
              <a:buNone/>
            </a:pPr>
            <a:r>
              <a:rPr lang="ru-RU" sz="2000">
                <a:solidFill>
                  <a:srgbClr val="000000"/>
                </a:solidFill>
                <a:latin typeface="Calibri" pitchFamily="18"/>
              </a:rPr>
              <a:t>ушел  воевать  в  волынские  леса.  Гитлеровцы  были  бы  немало  удивлены, узнав,что  под  рясой  «батюшки»  скрывается  чемпион  Украины  по  тяжелой  атлетике.  Свои  ратные  подвиги  Донской  совершал  и  воюя  в  партизанском  отряде.  За время  пребывания  в  диверсионной  группе  Донской  записал  на </a:t>
            </a:r>
          </a:p>
          <a:p>
            <a:pPr marL="0" lvl="0" indent="-216000" algn="ctr" hangingPunct="1">
              <a:buNone/>
            </a:pPr>
            <a:r>
              <a:rPr lang="ru-RU" sz="2000">
                <a:solidFill>
                  <a:srgbClr val="000000"/>
                </a:solidFill>
                <a:latin typeface="Calibri" pitchFamily="18"/>
              </a:rPr>
              <a:t>свой  личный  счет  9  пущенных  под </a:t>
            </a:r>
          </a:p>
          <a:p>
            <a:pPr marL="0" lvl="0" indent="-216000" algn="ctr" hangingPunct="1">
              <a:buNone/>
            </a:pPr>
            <a:r>
              <a:rPr lang="ru-RU" sz="2000">
                <a:solidFill>
                  <a:srgbClr val="000000"/>
                </a:solidFill>
                <a:latin typeface="Calibri" pitchFamily="18"/>
              </a:rPr>
              <a:t>откос  вражеских эшелонов  и  две  автомашины  с  живой  силой  и  техникой.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60000" y="216000"/>
            <a:ext cx="3096000" cy="25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608000" y="720000"/>
            <a:ext cx="4852800" cy="1655999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Николай Королёв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136760" y="2376000"/>
            <a:ext cx="5727240" cy="482400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 hangingPunct="1">
              <a:buNone/>
            </a:pPr>
            <a:r>
              <a:rPr lang="ru-RU" b="1" i="1">
                <a:solidFill>
                  <a:srgbClr val="000000"/>
                </a:solidFill>
                <a:latin typeface="Calibri" pitchFamily="18"/>
              </a:rPr>
              <a:t>«В  тяжелые  минуты  я  всегда  добрым словом  вспоминал  занятия физической  культурой,спортом.  Физкультура, закалив  меня,позволила  легче  переносить  все  невзгоды  и  лишения  партизанской  жизни. Она  помогла  мне стать  хорошим  бойцом.  Я  быстро  ориентировался, например,в  ходе  боевых  схваток».</a:t>
            </a:r>
          </a:p>
          <a:p>
            <a:pPr marL="0" lvl="0" indent="-216000" algn="ctr" hangingPunct="1">
              <a:buNone/>
            </a:pPr>
            <a:endParaRPr lang="ru-RU" b="1" i="1">
              <a:solidFill>
                <a:srgbClr val="000000"/>
              </a:solidFill>
              <a:latin typeface="Calibri" pitchFamily="18"/>
            </a:endParaRPr>
          </a:p>
          <a:p>
            <a:pPr marL="0" lvl="0" indent="-216000" algn="ctr" hangingPunct="1">
              <a:buNone/>
            </a:pPr>
            <a:r>
              <a:rPr lang="ru-RU" b="1" i="1">
                <a:solidFill>
                  <a:srgbClr val="000000"/>
                </a:solidFill>
                <a:latin typeface="Calibri" pitchFamily="18"/>
              </a:rPr>
              <a:t>                                            Н. Королёв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05280" y="448919"/>
            <a:ext cx="2142720" cy="3007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608000" y="720000"/>
            <a:ext cx="4852800" cy="1655999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     Леонид Мешков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136760" y="2376000"/>
            <a:ext cx="5727240" cy="482400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 hangingPunct="1">
              <a:buNone/>
            </a:pPr>
            <a:r>
              <a:rPr lang="ru-RU">
                <a:solidFill>
                  <a:srgbClr val="000000"/>
                </a:solidFill>
                <a:latin typeface="Calibri" pitchFamily="18"/>
              </a:rPr>
              <a:t>Один из легендарных отечественных пловцов, с которого начиналось плавание в нашей стране. Тринадцатикратный рекордсмен мира. Участник Великой Отечественной войны, был фронтовым разведчиком на ленинградском фронте. После ранения комиссован, но вернулся в большой спорт и с 1947 года установил 5 мировых рекордов.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221200" y="622440"/>
            <a:ext cx="1594800" cy="3049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2916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608000" y="720000"/>
            <a:ext cx="4852800" cy="1655999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     Василий Ефремов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4136760" y="2069280"/>
            <a:ext cx="5727240" cy="543780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 hangingPunct="1">
              <a:buNone/>
            </a:pPr>
            <a:r>
              <a:rPr lang="ru-RU" sz="2200">
                <a:solidFill>
                  <a:srgbClr val="000000"/>
                </a:solidFill>
                <a:latin typeface="Calibri" pitchFamily="18"/>
              </a:rPr>
              <a:t>Во время Великой Отечественной войны, с июня 1941 года по сентябрь 1944 года, Ефремов был командиром авиазвена, заместителем командира и командиром авиаэскадрильи 10-го гвардейского бомбардировочного авиаполка. Участвовал в боях на Юго-Западном, Сталинградском, 4-м Украинском и 3-м Белорусском фронтах.</a:t>
            </a:r>
          </a:p>
          <a:p>
            <a:pPr marL="0" lvl="0" indent="-216000" algn="ctr" hangingPunct="1">
              <a:buNone/>
            </a:pPr>
            <a:r>
              <a:rPr lang="ru-RU" sz="2200">
                <a:solidFill>
                  <a:srgbClr val="000000"/>
                </a:solidFill>
                <a:latin typeface="Calibri" pitchFamily="18"/>
              </a:rPr>
              <a:t>В боях за родной Сталинград Ефремов совершил 198 боевых вылетов, уничтожил 5 железнодорожных эшелонов, 15 автомашин с военными грузами, 11 самолётов и много другой боевой техники. В период Сталинградского сражения ему приходилось подниматься в воздух и вести бой по несколько раз в день.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51640" y="576000"/>
            <a:ext cx="2124360" cy="2857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3120" y="0"/>
            <a:ext cx="10113120" cy="7530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608000" y="720000"/>
            <a:ext cx="4852800" cy="1655999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600" i="0">
                <a:solidFill>
                  <a:srgbClr val="000000"/>
                </a:solidFill>
                <a:latin typeface="Calibri" pitchFamily="34"/>
              </a:rPr>
              <a:t>     </a:t>
            </a: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15999" y="648000"/>
            <a:ext cx="2664000" cy="19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680000" y="288000"/>
            <a:ext cx="5328000" cy="52218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Петрова Нина Павловна (1893-1945)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400" b="0" i="0" u="none" strike="noStrike" kern="1200" spc="0">
              <a:ln>
                <a:noFill/>
              </a:ln>
              <a:solidFill>
                <a:srgbClr val="000000"/>
              </a:solidFill>
              <a:latin typeface="Times New Roman" pitchFamily="18"/>
              <a:ea typeface="Calibri" pitchFamily="1"/>
              <a:cs typeface="Times New Roman" pitchFamily="18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Calibri" pitchFamily="1"/>
                <a:cs typeface="Times New Roman" pitchFamily="18"/>
              </a:rPr>
              <a:t>Снайпер. Во время войны ей было уже 50 лет. Полный кавалер ордена Славы (за 	годы Великой Отечественной войны только четыре женщины были удостоены этого высочайшего 	звания).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400" b="0" i="0" u="none" strike="noStrike" kern="1200" spc="0">
              <a:ln>
                <a:noFill/>
              </a:ln>
              <a:solidFill>
                <a:srgbClr val="000000"/>
              </a:solidFill>
              <a:latin typeface="Times New Roman" pitchFamily="18"/>
              <a:ea typeface="Calibri" pitchFamily="1"/>
              <a:cs typeface="Times New Roman" pitchFamily="18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Calibri" pitchFamily="1"/>
                <a:cs typeface="Times New Roman" pitchFamily="18"/>
              </a:rPr>
              <a:t>Она учила: </a:t>
            </a:r>
            <a:r>
              <a:rPr lang="ru-RU" sz="24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Calibri" pitchFamily="1"/>
                <a:cs typeface="Times New Roman" pitchFamily="18"/>
              </a:rPr>
              <a:t>«Хороший 	спортсмен реагирует на опасность на две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Calibri" pitchFamily="1"/>
                <a:cs typeface="Times New Roman" pitchFamily="18"/>
              </a:rPr>
              <a:t>секунды раньше, чем нетренированный человек. А за две секунды можно многое сделать: нырнуть в укрытие, спустить курок, ударить штыком...»  </a:t>
            </a:r>
          </a:p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400" b="0" i="0" u="none" strike="noStrike" kern="1200" spc="0">
              <a:ln>
                <a:noFill/>
              </a:ln>
              <a:solidFill>
                <a:srgbClr val="000000"/>
              </a:solidFill>
              <a:latin typeface="Times New Roman" pitchFamily="18"/>
              <a:ea typeface="Calibri" pitchFamily="1"/>
              <a:cs typeface="Times New Roman" pitchFamily="1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51999" y="5256000"/>
            <a:ext cx="6840000" cy="20015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</a:t>
            </a:r>
            <a:r>
              <a:rPr lang="ru-RU" sz="24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Calibri" pitchFamily="1"/>
                <a:cs typeface="Times New Roman" pitchFamily="18"/>
              </a:rPr>
              <a:t>  </a:t>
            </a:r>
          </a:p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Calibri" pitchFamily="1"/>
                <a:cs typeface="Times New Roman" pitchFamily="18"/>
              </a:rPr>
              <a:t>В боях Нина Павловна истребила100 вражеских солдат и офицеров. За всю войну ею подготовлено 512 снайперов, но 1 мая 1945 года шальная пуля сразила отважную женщину.</a:t>
            </a:r>
          </a:p>
        </p:txBody>
      </p:sp>
      <p:pic>
        <p:nvPicPr>
          <p:cNvPr id="7" name="Рисунок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088000" y="2879280"/>
            <a:ext cx="2157840" cy="20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darkbl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559</Words>
  <Application>Microsoft Office PowerPoint</Application>
  <PresentationFormat>Экран (4:3)</PresentationFormat>
  <Paragraphs>50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Обычный</vt:lpstr>
      <vt:lpstr>lyt-darkblue</vt:lpstr>
      <vt:lpstr>Презентация на тему: «Спортсмены в годы Великой Отечественной Войны»</vt:lpstr>
      <vt:lpstr>Презентация PowerPoint</vt:lpstr>
      <vt:lpstr>Презентация PowerPoint</vt:lpstr>
      <vt:lpstr>Григорий Малинко</vt:lpstr>
      <vt:lpstr>Александр Донской</vt:lpstr>
      <vt:lpstr>Николай Королёв</vt:lpstr>
      <vt:lpstr>     Леонид Мешков</vt:lpstr>
      <vt:lpstr>     Василий Ефремов</vt:lpstr>
      <vt:lpstr>     </vt:lpstr>
      <vt:lpstr>     </vt:lpstr>
      <vt:lpstr>     </vt:lpstr>
      <vt:lpstr>     </vt:lpstr>
      <vt:lpstr>«Каждый спортсмен стоит в бою нескольких рядовых бойцов, а взвод спортсменов – надёжнее батальона, если предстоит сложная боевая операция»  Генерал армии И. Е. Петров</vt:lpstr>
      <vt:lpstr>Презентация PowerPoint</vt:lpstr>
      <vt:lpstr>Мы помним! Мы гордимся!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«Спортсмены в годы Великой Отечественной Войны»</dc:title>
  <dc:creator>натал</dc:creator>
  <cp:lastModifiedBy>pnos2012@yandex.ru</cp:lastModifiedBy>
  <cp:revision>6</cp:revision>
  <dcterms:created xsi:type="dcterms:W3CDTF">2021-05-12T00:29:38Z</dcterms:created>
  <dcterms:modified xsi:type="dcterms:W3CDTF">2022-10-25T23:30:30Z</dcterms:modified>
</cp:coreProperties>
</file>