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421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928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5507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155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4050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403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757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36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23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888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50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045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510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150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048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39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39844-A5BB-4DDB-8F55-4FE28E034294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71574FA-9B67-4A38-9B9E-773A59193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1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9E11082-0E95-7824-37E8-1738D81ED403}"/>
              </a:ext>
            </a:extLst>
          </p:cNvPr>
          <p:cNvSpPr txBox="1"/>
          <p:nvPr/>
        </p:nvSpPr>
        <p:spPr>
          <a:xfrm>
            <a:off x="411061" y="805235"/>
            <a:ext cx="885038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Candara"/>
              </a:rPr>
              <a:t>«Активные методы  в образовании                                 дошкольников»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0FF0791-10C0-B840-D45F-5B78840072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6991" y="2516414"/>
            <a:ext cx="3456264" cy="23022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5A0D4F-EDCC-91A6-6D6B-BC9D0474FC99}"/>
              </a:ext>
            </a:extLst>
          </p:cNvPr>
          <p:cNvSpPr txBox="1"/>
          <p:nvPr/>
        </p:nvSpPr>
        <p:spPr>
          <a:xfrm>
            <a:off x="7497661" y="6212246"/>
            <a:ext cx="3961701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 учитель-логопед Федоряченко Н.Н.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МАДОУ № 22 «Родничок» г. Долгопрудный</a:t>
            </a:r>
          </a:p>
        </p:txBody>
      </p:sp>
    </p:spTree>
    <p:extLst>
      <p:ext uri="{BB962C8B-B14F-4D97-AF65-F5344CB8AC3E}">
        <p14:creationId xmlns:p14="http://schemas.microsoft.com/office/powerpoint/2010/main" val="354260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1A0DB3-F532-BE2C-771F-FB2E65842497}"/>
              </a:ext>
            </a:extLst>
          </p:cNvPr>
          <p:cNvSpPr txBox="1"/>
          <p:nvPr/>
        </p:nvSpPr>
        <p:spPr>
          <a:xfrm>
            <a:off x="453006" y="266285"/>
            <a:ext cx="10662407" cy="1339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«Дошкольный ребёнок – человек играющий, поэтому в стандарте закреплено, что обучение входит в жизнь ребёнка через ворота детской игры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» ( стандарт)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BD78693-4A69-2F3E-7D2B-699FB80535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209" y="1983681"/>
            <a:ext cx="2147582" cy="216278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A39AE38-F75B-55A2-B6EB-51F00CA38B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587" y="1867885"/>
            <a:ext cx="2440180" cy="1664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2304B98-4859-CBC8-92F6-D6F2E2811F8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1020" y="4524204"/>
            <a:ext cx="2346810" cy="159930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783BFDE-E536-154C-C76A-DB4241C194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355" y="4834598"/>
            <a:ext cx="2139069" cy="156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385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6A28375-D4EB-C847-F497-708DE808025B}"/>
              </a:ext>
            </a:extLst>
          </p:cNvPr>
          <p:cNvSpPr txBox="1"/>
          <p:nvPr/>
        </p:nvSpPr>
        <p:spPr>
          <a:xfrm>
            <a:off x="2588003" y="280842"/>
            <a:ext cx="60987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B050"/>
                </a:solidFill>
              </a:rPr>
              <a:t>АМО отличаются нетрадиционной технологией образовательного процесса</a:t>
            </a:r>
          </a:p>
        </p:txBody>
      </p:sp>
      <p:sp>
        <p:nvSpPr>
          <p:cNvPr id="4" name="Содержимое 2">
            <a:extLst>
              <a:ext uri="{FF2B5EF4-FFF2-40B4-BE49-F238E27FC236}">
                <a16:creationId xmlns:a16="http://schemas.microsoft.com/office/drawing/2014/main" id="{37B4E3DD-A11B-519E-0394-5A73D5F9671B}"/>
              </a:ext>
            </a:extLst>
          </p:cNvPr>
          <p:cNvSpPr txBox="1">
            <a:spLocks/>
          </p:cNvSpPr>
          <p:nvPr/>
        </p:nvSpPr>
        <p:spPr>
          <a:xfrm>
            <a:off x="1132127" y="1703652"/>
            <a:ext cx="7408333" cy="345069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>
                <a:solidFill>
                  <a:srgbClr val="00B050"/>
                </a:solidFill>
              </a:rPr>
              <a:t>Активизируют мышление, и эта активность остается надолго, вынуждает в силу учебной ситуации самостоятельно принимать творческие по содержанию, эмоционально окрашенные и мотивационно оправданные решения</a:t>
            </a:r>
          </a:p>
          <a:p>
            <a:pPr algn="just"/>
            <a:r>
              <a:rPr lang="ru-RU" sz="2000" dirty="0">
                <a:solidFill>
                  <a:srgbClr val="00B050"/>
                </a:solidFill>
              </a:rPr>
              <a:t> Развивают партнерские отношения</a:t>
            </a:r>
          </a:p>
          <a:p>
            <a:pPr algn="just"/>
            <a:r>
              <a:rPr lang="ru-RU" sz="2000" dirty="0">
                <a:solidFill>
                  <a:srgbClr val="00B050"/>
                </a:solidFill>
              </a:rPr>
              <a:t> Повышают результативность обучения не за счет увеличения объема передаваемой информации, а за счет глубины и скорости ее переработки</a:t>
            </a:r>
          </a:p>
          <a:p>
            <a:pPr algn="just"/>
            <a:r>
              <a:rPr lang="ru-RU" sz="2000" dirty="0">
                <a:solidFill>
                  <a:srgbClr val="00B050"/>
                </a:solidFill>
              </a:rPr>
              <a:t>Обеспечивают стабильно высокие результаты обучения и воспитания при минимальных усилиях обучающихся</a:t>
            </a:r>
          </a:p>
        </p:txBody>
      </p:sp>
    </p:spTree>
    <p:extLst>
      <p:ext uri="{BB962C8B-B14F-4D97-AF65-F5344CB8AC3E}">
        <p14:creationId xmlns:p14="http://schemas.microsoft.com/office/powerpoint/2010/main" val="2669225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C30C266-E127-0D77-D0C0-C5FA2AF0B403}"/>
              </a:ext>
            </a:extLst>
          </p:cNvPr>
          <p:cNvSpPr/>
          <p:nvPr/>
        </p:nvSpPr>
        <p:spPr>
          <a:xfrm>
            <a:off x="352338" y="109056"/>
            <a:ext cx="10469459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</a:t>
            </a:r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ажно!!!</a:t>
            </a:r>
            <a:r>
              <a:rPr lang="ru-RU" sz="5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Только </a:t>
            </a:r>
            <a:r>
              <a:rPr lang="ru-RU" sz="2000" b="1" dirty="0">
                <a:solidFill>
                  <a:srgbClr val="FF0000"/>
                </a:solidFill>
              </a:rPr>
              <a:t>деятельность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, приносящая успех и </a:t>
            </a:r>
            <a:r>
              <a:rPr lang="ru-RU" sz="2000" b="1" dirty="0">
                <a:solidFill>
                  <a:srgbClr val="FF0000"/>
                </a:solidFill>
              </a:rPr>
              <a:t>высокое удовлетворение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, становится для личности </a:t>
            </a:r>
            <a:r>
              <a:rPr lang="ru-RU" sz="2000" b="1" dirty="0">
                <a:solidFill>
                  <a:srgbClr val="FF0000"/>
                </a:solidFill>
              </a:rPr>
              <a:t>фактором развития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.</a:t>
            </a:r>
            <a:br>
              <a:rPr lang="ru-RU" sz="2000" dirty="0">
                <a:solidFill>
                  <a:srgbClr val="0070C0"/>
                </a:solidFill>
              </a:rPr>
            </a:br>
            <a:endParaRPr lang="ru-RU" sz="2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1958A4-E721-DB1D-32F1-39BB93B9513C}"/>
              </a:ext>
            </a:extLst>
          </p:cNvPr>
          <p:cNvSpPr txBox="1"/>
          <p:nvPr/>
        </p:nvSpPr>
        <p:spPr>
          <a:xfrm>
            <a:off x="1506613" y="1920355"/>
            <a:ext cx="8160907" cy="3539430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644E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 сдерживайте инициативы детей.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644E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Подходите к проведению работы творчески.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644E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Поощряйте самостоятельность, избегайте прямых инструкций.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644E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Не делайте за ребенка то, что он может сделать самостоятельно.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644E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Не спешите с вынесением оценочных суждений.</a:t>
            </a:r>
          </a:p>
        </p:txBody>
      </p:sp>
    </p:spTree>
    <p:extLst>
      <p:ext uri="{BB962C8B-B14F-4D97-AF65-F5344CB8AC3E}">
        <p14:creationId xmlns:p14="http://schemas.microsoft.com/office/powerpoint/2010/main" val="4143418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008176-222B-2C84-B1DC-E3112E30B5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2906" y="0"/>
            <a:ext cx="8663354" cy="6042411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276E0F5-16C8-492B-09E1-B388065412B6}"/>
              </a:ext>
            </a:extLst>
          </p:cNvPr>
          <p:cNvSpPr/>
          <p:nvPr/>
        </p:nvSpPr>
        <p:spPr>
          <a:xfrm>
            <a:off x="3179428" y="2776756"/>
            <a:ext cx="490755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20000"/>
              </a:spcBef>
              <a:spcAft>
                <a:spcPct val="0"/>
              </a:spcAft>
            </a:pPr>
            <a:r>
              <a:rPr lang="ru-RU" sz="3200" b="1" kern="0" dirty="0">
                <a:solidFill>
                  <a:schemeClr val="accent6"/>
                </a:solidFill>
                <a:effectLst>
                  <a:glow rad="381000">
                    <a:schemeClr val="accent1">
                      <a:alpha val="40000"/>
                    </a:schemeClr>
                  </a:glow>
                </a:effectLst>
                <a:latin typeface="Arial"/>
                <a:cs typeface="Arial"/>
              </a:rPr>
              <a:t>Ребёнок – это не сосуд, который надо наполнить, а огонь, который надо зажечь»</a:t>
            </a: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>
                <a:solidFill>
                  <a:schemeClr val="accent6"/>
                </a:solidFill>
                <a:effectLst>
                  <a:glow rad="381000">
                    <a:schemeClr val="accent1">
                      <a:alpha val="40000"/>
                    </a:schemeClr>
                  </a:glow>
                </a:effectLst>
                <a:latin typeface="Arial"/>
                <a:cs typeface="Arial"/>
              </a:rPr>
              <a:t>                    Восточная мудрость </a:t>
            </a:r>
            <a:endParaRPr lang="ru-RU" b="1" dirty="0">
              <a:solidFill>
                <a:schemeClr val="accent6"/>
              </a:solidFill>
              <a:effectLst>
                <a:glow rad="3810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6025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C10FE5D-D54C-05D2-93FC-D683FFEE56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03"/>
          <a:stretch/>
        </p:blipFill>
        <p:spPr>
          <a:xfrm>
            <a:off x="3792367" y="1887641"/>
            <a:ext cx="3254929" cy="50112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979C54-499A-A12B-DA60-B7892CF7AC8B}"/>
              </a:ext>
            </a:extLst>
          </p:cNvPr>
          <p:cNvSpPr txBox="1"/>
          <p:nvPr/>
        </p:nvSpPr>
        <p:spPr>
          <a:xfrm>
            <a:off x="520116" y="1208015"/>
            <a:ext cx="2700311" cy="9233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Профессиональный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стандарт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DAD5AD-F0C5-4521-D06F-4C671C62DFAC}"/>
              </a:ext>
            </a:extLst>
          </p:cNvPr>
          <p:cNvSpPr txBox="1"/>
          <p:nvPr/>
        </p:nvSpPr>
        <p:spPr>
          <a:xfrm>
            <a:off x="520116" y="3336666"/>
            <a:ext cx="2650339" cy="40011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ФГОС  ДО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4A480A-F3B7-32F7-A21E-A930B00A7B89}"/>
              </a:ext>
            </a:extLst>
          </p:cNvPr>
          <p:cNvSpPr txBox="1"/>
          <p:nvPr/>
        </p:nvSpPr>
        <p:spPr>
          <a:xfrm>
            <a:off x="462580" y="4974672"/>
            <a:ext cx="2700310" cy="7078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                 Закон об образовании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7A1491-5A4C-C9CB-D3A5-BB4E6FD7C82E}"/>
              </a:ext>
            </a:extLst>
          </p:cNvPr>
          <p:cNvSpPr txBox="1"/>
          <p:nvPr/>
        </p:nvSpPr>
        <p:spPr>
          <a:xfrm>
            <a:off x="7131023" y="4664437"/>
            <a:ext cx="3072341" cy="1015663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/>
                <a:ea typeface="Times New Roman"/>
              </a:rPr>
              <a:t>По</a:t>
            </a:r>
            <a:r>
              <a:rPr lang="ru-RU" sz="2000" dirty="0">
                <a:latin typeface="Times New Roman"/>
                <a:ea typeface="Times New Roman"/>
              </a:rPr>
              <a:t>вышение профессиональной компетенции </a:t>
            </a:r>
            <a:endParaRPr lang="ru-RU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A9359D-3E6D-C540-ADFB-563077F095EA}"/>
              </a:ext>
            </a:extLst>
          </p:cNvPr>
          <p:cNvSpPr txBox="1"/>
          <p:nvPr/>
        </p:nvSpPr>
        <p:spPr>
          <a:xfrm>
            <a:off x="7045073" y="3335987"/>
            <a:ext cx="3072341" cy="707886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Педагогическая мобильность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97540C-C909-E4F8-2430-BDE62DBCE244}"/>
              </a:ext>
            </a:extLst>
          </p:cNvPr>
          <p:cNvSpPr txBox="1"/>
          <p:nvPr/>
        </p:nvSpPr>
        <p:spPr>
          <a:xfrm>
            <a:off x="7045071" y="1314051"/>
            <a:ext cx="3072343" cy="7078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Адаптация к новым условиям</a:t>
            </a:r>
          </a:p>
        </p:txBody>
      </p:sp>
      <p:sp>
        <p:nvSpPr>
          <p:cNvPr id="14" name="Стрелка: изогнутая вниз 13">
            <a:extLst>
              <a:ext uri="{FF2B5EF4-FFF2-40B4-BE49-F238E27FC236}">
                <a16:creationId xmlns:a16="http://schemas.microsoft.com/office/drawing/2014/main" id="{97ABBDBE-8D95-DD13-54C5-7818A9EAD3DE}"/>
              </a:ext>
            </a:extLst>
          </p:cNvPr>
          <p:cNvSpPr/>
          <p:nvPr/>
        </p:nvSpPr>
        <p:spPr>
          <a:xfrm>
            <a:off x="2072080" y="192947"/>
            <a:ext cx="1451296" cy="5536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Стрелка: изогнутая вниз 15">
            <a:extLst>
              <a:ext uri="{FF2B5EF4-FFF2-40B4-BE49-F238E27FC236}">
                <a16:creationId xmlns:a16="http://schemas.microsoft.com/office/drawing/2014/main" id="{8BD00198-B055-F301-F3BA-A027DD506DB4}"/>
              </a:ext>
            </a:extLst>
          </p:cNvPr>
          <p:cNvSpPr/>
          <p:nvPr/>
        </p:nvSpPr>
        <p:spPr>
          <a:xfrm>
            <a:off x="6553200" y="245023"/>
            <a:ext cx="1451296" cy="5536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трелка: шеврон 16">
            <a:extLst>
              <a:ext uri="{FF2B5EF4-FFF2-40B4-BE49-F238E27FC236}">
                <a16:creationId xmlns:a16="http://schemas.microsoft.com/office/drawing/2014/main" id="{D4AFE15F-9545-1FE0-F7B1-93480DF1BE78}"/>
              </a:ext>
            </a:extLst>
          </p:cNvPr>
          <p:cNvSpPr/>
          <p:nvPr/>
        </p:nvSpPr>
        <p:spPr>
          <a:xfrm rot="16200000">
            <a:off x="1670216" y="2550238"/>
            <a:ext cx="400110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: шеврон 18">
            <a:extLst>
              <a:ext uri="{FF2B5EF4-FFF2-40B4-BE49-F238E27FC236}">
                <a16:creationId xmlns:a16="http://schemas.microsoft.com/office/drawing/2014/main" id="{731737FE-80C4-56E8-15F3-6E8FCF803C3A}"/>
              </a:ext>
            </a:extLst>
          </p:cNvPr>
          <p:cNvSpPr/>
          <p:nvPr/>
        </p:nvSpPr>
        <p:spPr>
          <a:xfrm rot="16200000">
            <a:off x="1545779" y="4123094"/>
            <a:ext cx="400110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Стрелка: шеврон 19">
            <a:extLst>
              <a:ext uri="{FF2B5EF4-FFF2-40B4-BE49-F238E27FC236}">
                <a16:creationId xmlns:a16="http://schemas.microsoft.com/office/drawing/2014/main" id="{531EA32C-F46D-0593-9700-477E6AA8630B}"/>
              </a:ext>
            </a:extLst>
          </p:cNvPr>
          <p:cNvSpPr/>
          <p:nvPr/>
        </p:nvSpPr>
        <p:spPr>
          <a:xfrm rot="5400000">
            <a:off x="8410081" y="4150932"/>
            <a:ext cx="342321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Стрелка: шеврон 20">
            <a:extLst>
              <a:ext uri="{FF2B5EF4-FFF2-40B4-BE49-F238E27FC236}">
                <a16:creationId xmlns:a16="http://schemas.microsoft.com/office/drawing/2014/main" id="{44ABD5AF-3A35-9C32-3CB6-28282ACA2F5C}"/>
              </a:ext>
            </a:extLst>
          </p:cNvPr>
          <p:cNvSpPr/>
          <p:nvPr/>
        </p:nvSpPr>
        <p:spPr>
          <a:xfrm rot="5400000">
            <a:off x="8270456" y="2447386"/>
            <a:ext cx="375444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37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2B77587-55B5-930A-B711-9EA6CF7CB2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1516" y="1741168"/>
            <a:ext cx="2536166" cy="390462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3EC7B64-17E6-B58E-E1E5-5786383EF650}"/>
              </a:ext>
            </a:extLst>
          </p:cNvPr>
          <p:cNvSpPr/>
          <p:nvPr/>
        </p:nvSpPr>
        <p:spPr>
          <a:xfrm>
            <a:off x="3895894" y="1279503"/>
            <a:ext cx="309502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Педагог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8896AA-BF01-3ACF-7A00-5EE783960639}"/>
              </a:ext>
            </a:extLst>
          </p:cNvPr>
          <p:cNvSpPr txBox="1"/>
          <p:nvPr/>
        </p:nvSpPr>
        <p:spPr>
          <a:xfrm>
            <a:off x="771787" y="3429000"/>
            <a:ext cx="2640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Эффективно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D0A8EA-5F36-0294-6CBB-A54D624ED47F}"/>
              </a:ext>
            </a:extLst>
          </p:cNvPr>
          <p:cNvSpPr txBox="1"/>
          <p:nvPr/>
        </p:nvSpPr>
        <p:spPr>
          <a:xfrm>
            <a:off x="7576539" y="3321278"/>
            <a:ext cx="2624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Увлекательно</a:t>
            </a:r>
          </a:p>
        </p:txBody>
      </p:sp>
      <p:sp>
        <p:nvSpPr>
          <p:cNvPr id="7" name="Стрелка: изогнутая вправо 6">
            <a:extLst>
              <a:ext uri="{FF2B5EF4-FFF2-40B4-BE49-F238E27FC236}">
                <a16:creationId xmlns:a16="http://schemas.microsoft.com/office/drawing/2014/main" id="{34CFE852-B4E7-95D3-7B4E-B371F12AD5FC}"/>
              </a:ext>
            </a:extLst>
          </p:cNvPr>
          <p:cNvSpPr/>
          <p:nvPr/>
        </p:nvSpPr>
        <p:spPr>
          <a:xfrm>
            <a:off x="1997488" y="5415093"/>
            <a:ext cx="1681573" cy="897622"/>
          </a:xfrm>
          <a:prstGeom prst="curvedRightArrow">
            <a:avLst>
              <a:gd name="adj1" fmla="val 25000"/>
              <a:gd name="adj2" fmla="val 50000"/>
              <a:gd name="adj3" fmla="val 240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: изогнутая влево 7">
            <a:extLst>
              <a:ext uri="{FF2B5EF4-FFF2-40B4-BE49-F238E27FC236}">
                <a16:creationId xmlns:a16="http://schemas.microsoft.com/office/drawing/2014/main" id="{09547D05-8C53-1B9E-0F75-C4CCC8DB5760}"/>
              </a:ext>
            </a:extLst>
          </p:cNvPr>
          <p:cNvSpPr/>
          <p:nvPr/>
        </p:nvSpPr>
        <p:spPr>
          <a:xfrm>
            <a:off x="7710485" y="5444455"/>
            <a:ext cx="1560352" cy="8388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Трапеция 8">
            <a:extLst>
              <a:ext uri="{FF2B5EF4-FFF2-40B4-BE49-F238E27FC236}">
                <a16:creationId xmlns:a16="http://schemas.microsoft.com/office/drawing/2014/main" id="{F686AE31-25A5-891C-64BC-896221AAACF8}"/>
              </a:ext>
            </a:extLst>
          </p:cNvPr>
          <p:cNvSpPr/>
          <p:nvPr/>
        </p:nvSpPr>
        <p:spPr>
          <a:xfrm>
            <a:off x="4398629" y="5645790"/>
            <a:ext cx="2592288" cy="912114"/>
          </a:xfrm>
          <a:prstGeom prst="trapezoid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АМО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D20060-A858-9CF1-2B9A-EAF23EF2EF9C}"/>
              </a:ext>
            </a:extLst>
          </p:cNvPr>
          <p:cNvSpPr txBox="1"/>
          <p:nvPr/>
        </p:nvSpPr>
        <p:spPr>
          <a:xfrm>
            <a:off x="2726422" y="204553"/>
            <a:ext cx="621064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Активные методы обучения </a:t>
            </a:r>
          </a:p>
          <a:p>
            <a:r>
              <a:rPr lang="ru-RU" sz="3200" dirty="0">
                <a:solidFill>
                  <a:srgbClr val="00B050"/>
                </a:solidFill>
              </a:rPr>
              <a:t>                    (АМО)           </a:t>
            </a:r>
            <a:r>
              <a:rPr lang="ru-RU" sz="3200" dirty="0">
                <a:solidFill>
                  <a:srgbClr val="FF0000"/>
                </a:solidFill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1337453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67FF3A-ADFB-B651-47F8-324DD12616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3564" y="2785043"/>
            <a:ext cx="2303088" cy="2012913"/>
          </a:xfrm>
          <a:prstGeom prst="rect">
            <a:avLst/>
          </a:prstGeom>
        </p:spPr>
      </p:pic>
      <p:sp>
        <p:nvSpPr>
          <p:cNvPr id="4" name="Заголовок 2">
            <a:extLst>
              <a:ext uri="{FF2B5EF4-FFF2-40B4-BE49-F238E27FC236}">
                <a16:creationId xmlns:a16="http://schemas.microsoft.com/office/drawing/2014/main" id="{B26ABC68-EFAB-1C0C-CFBC-829EBF6BB97E}"/>
              </a:ext>
            </a:extLst>
          </p:cNvPr>
          <p:cNvSpPr txBox="1">
            <a:spLocks/>
          </p:cNvSpPr>
          <p:nvPr/>
        </p:nvSpPr>
        <p:spPr>
          <a:xfrm>
            <a:off x="2323749" y="338328"/>
            <a:ext cx="5335399" cy="567683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>
                <a:solidFill>
                  <a:srgbClr val="00B050"/>
                </a:solidFill>
              </a:rPr>
              <a:t>Процесс обучения</a:t>
            </a:r>
          </a:p>
        </p:txBody>
      </p:sp>
      <p:sp>
        <p:nvSpPr>
          <p:cNvPr id="5" name="Облако 4">
            <a:extLst>
              <a:ext uri="{FF2B5EF4-FFF2-40B4-BE49-F238E27FC236}">
                <a16:creationId xmlns:a16="http://schemas.microsoft.com/office/drawing/2014/main" id="{2FC7B644-51F2-03AE-8F3D-9A36C0B1C213}"/>
              </a:ext>
            </a:extLst>
          </p:cNvPr>
          <p:cNvSpPr/>
          <p:nvPr/>
        </p:nvSpPr>
        <p:spPr>
          <a:xfrm rot="1941968">
            <a:off x="5648510" y="1453258"/>
            <a:ext cx="2784309" cy="845697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Реализация потенциала</a:t>
            </a:r>
          </a:p>
          <a:p>
            <a:pPr algn="ctr"/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Облако 8">
            <a:extLst>
              <a:ext uri="{FF2B5EF4-FFF2-40B4-BE49-F238E27FC236}">
                <a16:creationId xmlns:a16="http://schemas.microsoft.com/office/drawing/2014/main" id="{DBA045AB-99F7-CC0C-07DC-01BBBF92BCBB}"/>
              </a:ext>
            </a:extLst>
          </p:cNvPr>
          <p:cNvSpPr/>
          <p:nvPr/>
        </p:nvSpPr>
        <p:spPr>
          <a:xfrm>
            <a:off x="429087" y="5284835"/>
            <a:ext cx="2784309" cy="918102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Постановка задач и пути решения</a:t>
            </a:r>
          </a:p>
        </p:txBody>
      </p:sp>
      <p:sp>
        <p:nvSpPr>
          <p:cNvPr id="11" name="Облако 10">
            <a:extLst>
              <a:ext uri="{FF2B5EF4-FFF2-40B4-BE49-F238E27FC236}">
                <a16:creationId xmlns:a16="http://schemas.microsoft.com/office/drawing/2014/main" id="{6DDDDC8B-3A1D-1D1A-81C4-C6B8A9B257EF}"/>
              </a:ext>
            </a:extLst>
          </p:cNvPr>
          <p:cNvSpPr/>
          <p:nvPr/>
        </p:nvSpPr>
        <p:spPr>
          <a:xfrm rot="619860">
            <a:off x="1147362" y="1633310"/>
            <a:ext cx="2218360" cy="672988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умения</a:t>
            </a:r>
          </a:p>
        </p:txBody>
      </p:sp>
      <p:sp>
        <p:nvSpPr>
          <p:cNvPr id="13" name="Облако 12">
            <a:extLst>
              <a:ext uri="{FF2B5EF4-FFF2-40B4-BE49-F238E27FC236}">
                <a16:creationId xmlns:a16="http://schemas.microsoft.com/office/drawing/2014/main" id="{E0ADF2E6-6E96-1E0F-2312-A92F7649E261}"/>
              </a:ext>
            </a:extLst>
          </p:cNvPr>
          <p:cNvSpPr/>
          <p:nvPr/>
        </p:nvSpPr>
        <p:spPr>
          <a:xfrm rot="20637618">
            <a:off x="508847" y="3497980"/>
            <a:ext cx="2784309" cy="918102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знания</a:t>
            </a:r>
          </a:p>
        </p:txBody>
      </p:sp>
      <p:sp>
        <p:nvSpPr>
          <p:cNvPr id="14" name="Облако 13">
            <a:extLst>
              <a:ext uri="{FF2B5EF4-FFF2-40B4-BE49-F238E27FC236}">
                <a16:creationId xmlns:a16="http://schemas.microsoft.com/office/drawing/2014/main" id="{25ABE04D-7469-9A61-10E2-004FF01EA4BC}"/>
              </a:ext>
            </a:extLst>
          </p:cNvPr>
          <p:cNvSpPr/>
          <p:nvPr/>
        </p:nvSpPr>
        <p:spPr>
          <a:xfrm rot="1941968">
            <a:off x="6786998" y="3374845"/>
            <a:ext cx="2764166" cy="833311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Обмен опытом</a:t>
            </a:r>
          </a:p>
        </p:txBody>
      </p:sp>
      <p:sp>
        <p:nvSpPr>
          <p:cNvPr id="16" name="Облако 15">
            <a:extLst>
              <a:ext uri="{FF2B5EF4-FFF2-40B4-BE49-F238E27FC236}">
                <a16:creationId xmlns:a16="http://schemas.microsoft.com/office/drawing/2014/main" id="{8AB90C21-E910-C89A-44FA-AC0ED61E5D8F}"/>
              </a:ext>
            </a:extLst>
          </p:cNvPr>
          <p:cNvSpPr/>
          <p:nvPr/>
        </p:nvSpPr>
        <p:spPr>
          <a:xfrm>
            <a:off x="3365798" y="5885693"/>
            <a:ext cx="4293350" cy="918102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Практический результат</a:t>
            </a:r>
          </a:p>
        </p:txBody>
      </p:sp>
    </p:spTree>
    <p:extLst>
      <p:ext uri="{BB962C8B-B14F-4D97-AF65-F5344CB8AC3E}">
        <p14:creationId xmlns:p14="http://schemas.microsoft.com/office/powerpoint/2010/main" val="3646367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40589F1-745F-8B58-19F3-88C661989480}"/>
              </a:ext>
            </a:extLst>
          </p:cNvPr>
          <p:cNvSpPr txBox="1"/>
          <p:nvPr/>
        </p:nvSpPr>
        <p:spPr>
          <a:xfrm>
            <a:off x="1627464" y="301896"/>
            <a:ext cx="7887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B050"/>
                </a:solidFill>
              </a:rPr>
              <a:t>Активные методы обучения</a:t>
            </a:r>
          </a:p>
        </p:txBody>
      </p:sp>
      <p:sp>
        <p:nvSpPr>
          <p:cNvPr id="5" name="Двойная волна 4">
            <a:extLst>
              <a:ext uri="{FF2B5EF4-FFF2-40B4-BE49-F238E27FC236}">
                <a16:creationId xmlns:a16="http://schemas.microsoft.com/office/drawing/2014/main" id="{F88879D5-4427-2F62-9B27-A3EB70318523}"/>
              </a:ext>
            </a:extLst>
          </p:cNvPr>
          <p:cNvSpPr/>
          <p:nvPr/>
        </p:nvSpPr>
        <p:spPr>
          <a:xfrm>
            <a:off x="805343" y="1308684"/>
            <a:ext cx="8523215" cy="3531764"/>
          </a:xfrm>
          <a:prstGeom prst="doubleWave">
            <a:avLst>
              <a:gd name="adj1" fmla="val 6250"/>
              <a:gd name="adj2" fmla="val -6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Arial" charset="0"/>
              <a:buChar char="•"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это система методов, обеспечивающих        активность и разнообразие  мыслительной   и    практической деятельности обучаемых ( детей) 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в процессе освоения   новых      знаний.</a:t>
            </a:r>
          </a:p>
        </p:txBody>
      </p:sp>
    </p:spTree>
    <p:extLst>
      <p:ext uri="{BB962C8B-B14F-4D97-AF65-F5344CB8AC3E}">
        <p14:creationId xmlns:p14="http://schemas.microsoft.com/office/powerpoint/2010/main" val="4166662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DF5B39-9423-E9B7-AD4E-620523E74EFC}"/>
              </a:ext>
            </a:extLst>
          </p:cNvPr>
          <p:cNvSpPr txBox="1"/>
          <p:nvPr/>
        </p:nvSpPr>
        <p:spPr>
          <a:xfrm>
            <a:off x="2621559" y="301896"/>
            <a:ext cx="60987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Разновидности АМО: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53ED81-47A2-75A5-6C82-CCD48D33EF93}"/>
              </a:ext>
            </a:extLst>
          </p:cNvPr>
          <p:cNvSpPr txBox="1"/>
          <p:nvPr/>
        </p:nvSpPr>
        <p:spPr>
          <a:xfrm>
            <a:off x="671119" y="1046904"/>
            <a:ext cx="8628077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</a:rPr>
              <a:t>Проблемные ситуации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FF0000"/>
                </a:solidFill>
              </a:rPr>
              <a:t>Обучение через деятельность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</a:rPr>
              <a:t>Групповая и парная работа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</a:rPr>
              <a:t>Модерация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</a:rPr>
              <a:t>Драматизация, театрализация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</a:rPr>
              <a:t>Творческая игра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</a:rPr>
              <a:t>«Мозговой штурм»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</a:rPr>
              <a:t>«Круглый стол»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</a:rPr>
              <a:t>Дискуссия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</a:rPr>
              <a:t>Метод  проектов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</a:rPr>
              <a:t>Игровое проектирование </a:t>
            </a:r>
          </a:p>
        </p:txBody>
      </p:sp>
    </p:spTree>
    <p:extLst>
      <p:ext uri="{BB962C8B-B14F-4D97-AF65-F5344CB8AC3E}">
        <p14:creationId xmlns:p14="http://schemas.microsoft.com/office/powerpoint/2010/main" val="1824027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960A570-AF29-E1CD-3DF8-B4BAA8717AF2}"/>
              </a:ext>
            </a:extLst>
          </p:cNvPr>
          <p:cNvSpPr txBox="1"/>
          <p:nvPr/>
        </p:nvSpPr>
        <p:spPr>
          <a:xfrm>
            <a:off x="494950" y="247286"/>
            <a:ext cx="961378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00B050"/>
                </a:solidFill>
                <a:ea typeface="+mn-ea"/>
                <a:cs typeface="+mn-cs"/>
              </a:rPr>
              <a:t>Активные методы обучения</a:t>
            </a:r>
            <a:r>
              <a:rPr lang="ru-RU" sz="3200" dirty="0">
                <a:solidFill>
                  <a:srgbClr val="00B050"/>
                </a:solidFill>
                <a:ea typeface="+mn-ea"/>
                <a:cs typeface="+mn-cs"/>
              </a:rPr>
              <a:t> – это обучение деятельностью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1C99DC-1602-B80E-C8CD-7C79ADDEB4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71631">
            <a:off x="788421" y="1039154"/>
            <a:ext cx="2577793" cy="1932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764B561-7BE5-3D7F-E461-0A28880503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876090">
            <a:off x="7729308" y="1596909"/>
            <a:ext cx="1835682" cy="19251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D2FEEB4-5F7C-DD1D-34B0-4A193C077EE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048538">
            <a:off x="935897" y="4335110"/>
            <a:ext cx="2699878" cy="14511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90F222-D780-8ED8-B017-553DBFE9768C}"/>
              </a:ext>
            </a:extLst>
          </p:cNvPr>
          <p:cNvSpPr txBox="1"/>
          <p:nvPr/>
        </p:nvSpPr>
        <p:spPr>
          <a:xfrm rot="21251932">
            <a:off x="1222931" y="3450709"/>
            <a:ext cx="1933663" cy="3755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в группе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25217C1-A4B5-E1EF-52E7-08586201F34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80868" y="1493685"/>
            <a:ext cx="1209383" cy="11991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11C2570-09DD-B26C-80C4-3283999CDB4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6"/>
          <a:stretch/>
        </p:blipFill>
        <p:spPr bwMode="auto">
          <a:xfrm>
            <a:off x="8506437" y="4590866"/>
            <a:ext cx="1360920" cy="11956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66280C0-C554-0ACF-B330-BD910E9F254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1149" y="3983839"/>
            <a:ext cx="2417471" cy="18026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26369B-C34A-8413-2709-5A0D7CEBF48D}"/>
              </a:ext>
            </a:extLst>
          </p:cNvPr>
          <p:cNvSpPr txBox="1"/>
          <p:nvPr/>
        </p:nvSpPr>
        <p:spPr>
          <a:xfrm>
            <a:off x="4012560" y="6120297"/>
            <a:ext cx="3857999" cy="3755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Вводим в речь поставленные звуки</a:t>
            </a:r>
          </a:p>
        </p:txBody>
      </p:sp>
    </p:spTree>
    <p:extLst>
      <p:ext uri="{BB962C8B-B14F-4D97-AF65-F5344CB8AC3E}">
        <p14:creationId xmlns:p14="http://schemas.microsoft.com/office/powerpoint/2010/main" val="3014340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A2EB14D-90EA-AAA7-4C0D-311EBBE9A86A}"/>
              </a:ext>
            </a:extLst>
          </p:cNvPr>
          <p:cNvSpPr txBox="1"/>
          <p:nvPr/>
        </p:nvSpPr>
        <p:spPr>
          <a:xfrm>
            <a:off x="2613170" y="285118"/>
            <a:ext cx="60987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i="1" kern="0" dirty="0">
                <a:solidFill>
                  <a:srgbClr val="00B050"/>
                </a:solidFill>
                <a:latin typeface="Tahoma"/>
                <a:ea typeface="+mn-ea"/>
                <a:cs typeface="+mn-cs"/>
              </a:rPr>
              <a:t>Виды деятельности (ФГОС)</a:t>
            </a:r>
            <a:endParaRPr lang="ru-RU" sz="3200" i="1" dirty="0">
              <a:solidFill>
                <a:srgbClr val="00B050"/>
              </a:solidFill>
            </a:endParaRPr>
          </a:p>
        </p:txBody>
      </p:sp>
      <p:sp>
        <p:nvSpPr>
          <p:cNvPr id="4" name="Объект 1">
            <a:extLst>
              <a:ext uri="{FF2B5EF4-FFF2-40B4-BE49-F238E27FC236}">
                <a16:creationId xmlns:a16="http://schemas.microsoft.com/office/drawing/2014/main" id="{50DF3D0C-E57A-952B-5A6B-12074971A012}"/>
              </a:ext>
            </a:extLst>
          </p:cNvPr>
          <p:cNvSpPr txBox="1">
            <a:spLocks/>
          </p:cNvSpPr>
          <p:nvPr/>
        </p:nvSpPr>
        <p:spPr>
          <a:xfrm>
            <a:off x="827584" y="1376772"/>
            <a:ext cx="7296811" cy="3672408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128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Игровая</a:t>
            </a:r>
          </a:p>
          <a:p>
            <a:pPr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12800" b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Двигательная</a:t>
            </a:r>
          </a:p>
          <a:p>
            <a:pPr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12800" b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Коммуникативная</a:t>
            </a:r>
          </a:p>
          <a:p>
            <a:pPr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12800" b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Познавательно -исследовательская</a:t>
            </a:r>
          </a:p>
          <a:p>
            <a:pPr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12800" b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Восприятие художественной литературы и фольклора</a:t>
            </a:r>
          </a:p>
          <a:p>
            <a:pPr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12800" b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Трудовая</a:t>
            </a:r>
          </a:p>
          <a:p>
            <a:pPr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12800" b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Конструирование из различных материалов</a:t>
            </a:r>
          </a:p>
          <a:p>
            <a:pPr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12800" b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Изобразительная</a:t>
            </a:r>
          </a:p>
          <a:p>
            <a:pPr eaLnBrk="0" fontAlgn="base" hangingPunct="0"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12800" b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Музыкальная</a:t>
            </a:r>
          </a:p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D90E2F7-816A-7B3E-A279-A6FF318C3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064" y="4446215"/>
            <a:ext cx="2998064" cy="210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2306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295</TotalTime>
  <Words>340</Words>
  <Application>Microsoft Office PowerPoint</Application>
  <PresentationFormat>Широкоэкранный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Candara</vt:lpstr>
      <vt:lpstr>Tahoma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Федоряченко</dc:creator>
  <cp:lastModifiedBy>Наталья Федоряченко</cp:lastModifiedBy>
  <cp:revision>8</cp:revision>
  <dcterms:created xsi:type="dcterms:W3CDTF">2022-11-09T18:37:45Z</dcterms:created>
  <dcterms:modified xsi:type="dcterms:W3CDTF">2022-11-11T15:49:14Z</dcterms:modified>
</cp:coreProperties>
</file>