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BDFBE-50E0-4714-B62D-068ECC22A586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0DE4B-8063-4A53-820A-C2432AC0B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893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BDFBE-50E0-4714-B62D-068ECC22A586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0DE4B-8063-4A53-820A-C2432AC0B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760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BDFBE-50E0-4714-B62D-068ECC22A586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0DE4B-8063-4A53-820A-C2432AC0B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66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BDFBE-50E0-4714-B62D-068ECC22A586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0DE4B-8063-4A53-820A-C2432AC0B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611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BDFBE-50E0-4714-B62D-068ECC22A586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0DE4B-8063-4A53-820A-C2432AC0B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904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BDFBE-50E0-4714-B62D-068ECC22A586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0DE4B-8063-4A53-820A-C2432AC0B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050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BDFBE-50E0-4714-B62D-068ECC22A586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0DE4B-8063-4A53-820A-C2432AC0B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546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BDFBE-50E0-4714-B62D-068ECC22A586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0DE4B-8063-4A53-820A-C2432AC0B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713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BDFBE-50E0-4714-B62D-068ECC22A586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0DE4B-8063-4A53-820A-C2432AC0B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933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BDFBE-50E0-4714-B62D-068ECC22A586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0DE4B-8063-4A53-820A-C2432AC0B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582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BDFBE-50E0-4714-B62D-068ECC22A586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0DE4B-8063-4A53-820A-C2432AC0B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435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7BDFBE-50E0-4714-B62D-068ECC22A586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E0DE4B-8063-4A53-820A-C2432AC0B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692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158089"/>
          </a:xfrm>
        </p:spPr>
        <p:txBody>
          <a:bodyPr/>
          <a:lstStyle/>
          <a:p>
            <a:r>
              <a:rPr lang="ru-RU" b="1" dirty="0">
                <a:latin typeface="CentSchbkCyrill BT" panose="02040603050705020303" pitchFamily="18" charset="-52"/>
              </a:rPr>
              <a:t>Классификация резьбы по дереву</a:t>
            </a:r>
          </a:p>
        </p:txBody>
      </p:sp>
    </p:spTree>
    <p:extLst>
      <p:ext uri="{BB962C8B-B14F-4D97-AF65-F5344CB8AC3E}">
        <p14:creationId xmlns:p14="http://schemas.microsoft.com/office/powerpoint/2010/main" val="29477851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5678" y="275121"/>
            <a:ext cx="10515600" cy="1341645"/>
          </a:xfrm>
        </p:spPr>
        <p:txBody>
          <a:bodyPr/>
          <a:lstStyle/>
          <a:p>
            <a:r>
              <a:rPr lang="ru-RU" b="1" dirty="0"/>
              <a:t>Резьба с подобранным фоном </a:t>
            </a:r>
            <a:r>
              <a:rPr lang="ru-RU" dirty="0"/>
              <a:t>– аналогично резьбе с </a:t>
            </a:r>
            <a:r>
              <a:rPr lang="ru-RU" dirty="0" err="1"/>
              <a:t>заоваленным</a:t>
            </a:r>
            <a:r>
              <a:rPr lang="ru-RU" dirty="0"/>
              <a:t> фоном, но фон вокруг орнамента выбирают под определенным углом наклона к плоскости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3137" y="1616766"/>
            <a:ext cx="7780682" cy="5219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2796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10899"/>
            <a:ext cx="4303643" cy="5306805"/>
          </a:xfrm>
        </p:spPr>
        <p:txBody>
          <a:bodyPr>
            <a:normAutofit/>
          </a:bodyPr>
          <a:lstStyle/>
          <a:p>
            <a:r>
              <a:rPr lang="ru-RU" dirty="0">
                <a:latin typeface="CentSchbkCyrill BT" panose="02040603050705020303" pitchFamily="18" charset="-52"/>
              </a:rPr>
              <a:t>3. </a:t>
            </a:r>
            <a:r>
              <a:rPr lang="ru-RU" b="1" dirty="0">
                <a:latin typeface="CentSchbkCyrill BT" panose="02040603050705020303" pitchFamily="18" charset="-52"/>
              </a:rPr>
              <a:t>Ажурная (прорезная) </a:t>
            </a:r>
            <a:r>
              <a:rPr lang="ru-RU" dirty="0">
                <a:latin typeface="CentSchbkCyrill BT" panose="02040603050705020303" pitchFamily="18" charset="-52"/>
              </a:rPr>
              <a:t>– фон выбирается полностью сквозным выпиливанием или высверливанием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209" y="510899"/>
            <a:ext cx="5685181" cy="6237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4808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6652" y="381139"/>
            <a:ext cx="10571922" cy="997088"/>
          </a:xfrm>
        </p:spPr>
        <p:txBody>
          <a:bodyPr/>
          <a:lstStyle/>
          <a:p>
            <a:r>
              <a:rPr lang="ru-RU" b="1" dirty="0"/>
              <a:t>Накладная</a:t>
            </a:r>
            <a:r>
              <a:rPr lang="ru-RU" dirty="0"/>
              <a:t> – ажурная резьба, прикрепленная к деревянной плоскости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52" y="1282148"/>
            <a:ext cx="6630504" cy="497287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25" t="19280"/>
          <a:stretch/>
        </p:blipFill>
        <p:spPr>
          <a:xfrm rot="16200000">
            <a:off x="6485409" y="2042916"/>
            <a:ext cx="5579467" cy="3474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0280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5679" y="513660"/>
            <a:ext cx="8120270" cy="493505"/>
          </a:xfrm>
        </p:spPr>
        <p:txBody>
          <a:bodyPr/>
          <a:lstStyle/>
          <a:p>
            <a:r>
              <a:rPr lang="ru-RU" b="1" dirty="0"/>
              <a:t>С удаленным фоном </a:t>
            </a:r>
            <a:r>
              <a:rPr lang="ru-RU" dirty="0"/>
              <a:t>– ажурная резьба без фона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5" t="6697" r="4850" b="6466"/>
          <a:stretch/>
        </p:blipFill>
        <p:spPr>
          <a:xfrm>
            <a:off x="3180521" y="1113182"/>
            <a:ext cx="5764696" cy="5629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4993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1939" y="2564986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4. </a:t>
            </a:r>
            <a:r>
              <a:rPr lang="ru-RU" b="1" dirty="0">
                <a:latin typeface="CentSchbkCyrill BT" panose="02040603050705020303" pitchFamily="18" charset="-52"/>
              </a:rPr>
              <a:t>Домовая/корабельная резьба </a:t>
            </a:r>
            <a:r>
              <a:rPr lang="ru-RU" b="1" dirty="0"/>
              <a:t>– </a:t>
            </a:r>
            <a:r>
              <a:rPr lang="ru-RU" dirty="0">
                <a:latin typeface="CentSchbkCyrill BT" panose="02040603050705020303" pitchFamily="18" charset="-52"/>
              </a:rPr>
              <a:t>используется для наружного украшения домов, кораблей. Сочетает в себе разные виды резьбы</a:t>
            </a:r>
          </a:p>
        </p:txBody>
      </p:sp>
    </p:spTree>
    <p:extLst>
      <p:ext uri="{BB962C8B-B14F-4D97-AF65-F5344CB8AC3E}">
        <p14:creationId xmlns:p14="http://schemas.microsoft.com/office/powerpoint/2010/main" val="17129520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1" y="157083"/>
            <a:ext cx="8627164" cy="6544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9806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861" y="388641"/>
            <a:ext cx="10623555" cy="595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4679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426" y="330165"/>
            <a:ext cx="9462052" cy="6098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3090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7449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CentSchbkCyrill BT" panose="02040603050705020303" pitchFamily="18" charset="-52"/>
              </a:rPr>
              <a:t>5. Объемная/ скульптурная – </a:t>
            </a:r>
            <a:r>
              <a:rPr lang="ru-RU" dirty="0">
                <a:latin typeface="CentSchbkCyrill BT" panose="02040603050705020303" pitchFamily="18" charset="-52"/>
              </a:rPr>
              <a:t>частично или полностью отделено от общего фона. Наиболее сложный вид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445647"/>
            <a:ext cx="2974741" cy="396840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3145" y="2239617"/>
            <a:ext cx="6900655" cy="4201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8835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617" y="422595"/>
            <a:ext cx="6768548" cy="1403030"/>
          </a:xfrm>
        </p:spPr>
        <p:txBody>
          <a:bodyPr/>
          <a:lstStyle/>
          <a:p>
            <a:r>
              <a:rPr lang="ru-RU" b="1" dirty="0">
                <a:latin typeface="CentSchbkCyrill BT" panose="02040603050705020303" pitchFamily="18" charset="-52"/>
              </a:rPr>
              <a:t>Виды декорирования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4617" y="2050912"/>
            <a:ext cx="3566179" cy="3077679"/>
          </a:xfrm>
        </p:spPr>
        <p:txBody>
          <a:bodyPr/>
          <a:lstStyle/>
          <a:p>
            <a:r>
              <a:rPr lang="ru-RU" dirty="0">
                <a:latin typeface="CentSchbkCyrill BT" panose="02040603050705020303" pitchFamily="18" charset="-52"/>
              </a:rPr>
              <a:t>Роспись</a:t>
            </a:r>
          </a:p>
          <a:p>
            <a:r>
              <a:rPr lang="ru-RU" dirty="0">
                <a:latin typeface="CentSchbkCyrill BT" panose="02040603050705020303" pitchFamily="18" charset="-52"/>
              </a:rPr>
              <a:t>Выжигание</a:t>
            </a:r>
          </a:p>
          <a:p>
            <a:r>
              <a:rPr lang="ru-RU" dirty="0">
                <a:latin typeface="CentSchbkCyrill BT" panose="02040603050705020303" pitchFamily="18" charset="-52"/>
              </a:rPr>
              <a:t>Тиснение</a:t>
            </a:r>
          </a:p>
          <a:p>
            <a:r>
              <a:rPr lang="ru-RU" dirty="0">
                <a:latin typeface="CentSchbkCyrill BT" panose="02040603050705020303" pitchFamily="18" charset="-52"/>
              </a:rPr>
              <a:t>Инкрустация</a:t>
            </a:r>
          </a:p>
          <a:p>
            <a:r>
              <a:rPr lang="ru-RU" dirty="0">
                <a:latin typeface="CentSchbkCyrill BT" panose="02040603050705020303" pitchFamily="18" charset="-52"/>
              </a:rPr>
              <a:t>Введение металла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1790" y="365125"/>
            <a:ext cx="4019550" cy="23812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1790" y="3150108"/>
            <a:ext cx="3527066" cy="30735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17" r="31250"/>
          <a:stretch/>
        </p:blipFill>
        <p:spPr>
          <a:xfrm>
            <a:off x="4221747" y="2151891"/>
            <a:ext cx="2989092" cy="3718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961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CentSchbkCyrill BT" panose="02040603050705020303" pitchFamily="18" charset="-52"/>
              </a:rPr>
              <a:t>1. </a:t>
            </a:r>
            <a:r>
              <a:rPr lang="ru-RU" b="1" dirty="0" err="1">
                <a:latin typeface="CentSchbkCyrill BT" panose="02040603050705020303" pitchFamily="18" charset="-52"/>
              </a:rPr>
              <a:t>Плосковыемчатая</a:t>
            </a:r>
            <a:r>
              <a:rPr lang="ru-RU" dirty="0">
                <a:latin typeface="CentSchbkCyrill BT" panose="02040603050705020303" pitchFamily="18" charset="-52"/>
              </a:rPr>
              <a:t> – фон плоский. Рисунок-выемки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464" y="1690688"/>
            <a:ext cx="7619379" cy="5072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2465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577009"/>
            <a:ext cx="10515600" cy="5155095"/>
          </a:xfrm>
        </p:spPr>
        <p:txBody>
          <a:bodyPr/>
          <a:lstStyle/>
          <a:p>
            <a:r>
              <a:rPr lang="ru-RU" b="1" dirty="0">
                <a:latin typeface="CentSchbkCyrill BT" panose="02040603050705020303" pitchFamily="18" charset="-52"/>
              </a:rPr>
              <a:t>Абрамцево-кудринская резьба</a:t>
            </a:r>
            <a:br>
              <a:rPr lang="ru-RU" b="1" dirty="0">
                <a:latin typeface="CentSchbkCyrill BT" panose="02040603050705020303" pitchFamily="18" charset="-52"/>
              </a:rPr>
            </a:br>
            <a:br>
              <a:rPr lang="ru-RU" b="1" dirty="0">
                <a:latin typeface="CentSchbkCyrill BT" panose="02040603050705020303" pitchFamily="18" charset="-52"/>
              </a:rPr>
            </a:br>
            <a:r>
              <a:rPr lang="ru-RU" b="1" dirty="0">
                <a:latin typeface="CentSchbkCyrill BT" panose="02040603050705020303" pitchFamily="18" charset="-52"/>
              </a:rPr>
              <a:t>Богородская резьба</a:t>
            </a:r>
            <a:br>
              <a:rPr lang="ru-RU" b="1" dirty="0">
                <a:latin typeface="CentSchbkCyrill BT" panose="02040603050705020303" pitchFamily="18" charset="-52"/>
              </a:rPr>
            </a:br>
            <a:br>
              <a:rPr lang="ru-RU" b="1" dirty="0">
                <a:latin typeface="CentSchbkCyrill BT" panose="02040603050705020303" pitchFamily="18" charset="-52"/>
              </a:rPr>
            </a:br>
            <a:r>
              <a:rPr lang="ru-RU" b="1" dirty="0">
                <a:latin typeface="CentSchbkCyrill BT" panose="02040603050705020303" pitchFamily="18" charset="-52"/>
              </a:rPr>
              <a:t>Вятские изделия из капа и капа-корня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4268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146" y="553416"/>
            <a:ext cx="11208027" cy="811558"/>
          </a:xfrm>
        </p:spPr>
        <p:txBody>
          <a:bodyPr/>
          <a:lstStyle/>
          <a:p>
            <a:r>
              <a:rPr lang="ru-RU" b="1" dirty="0"/>
              <a:t>Контурная</a:t>
            </a:r>
            <a:r>
              <a:rPr lang="ru-RU" dirty="0"/>
              <a:t> -  на плоской поверхности выполняется контур (0,5-3,00мм)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4" t="229" r="1280" b="40795"/>
          <a:stretch/>
        </p:blipFill>
        <p:spPr>
          <a:xfrm>
            <a:off x="1855304" y="1165983"/>
            <a:ext cx="8918713" cy="5186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892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4948" y="420895"/>
            <a:ext cx="10515600" cy="824810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Геометрическая</a:t>
            </a:r>
            <a:r>
              <a:rPr lang="ru-RU" dirty="0"/>
              <a:t> – выполняется ножом. Узор – простейшая комбинация линий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123" y="1542221"/>
            <a:ext cx="6191250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328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1608" y="182356"/>
            <a:ext cx="9538252" cy="1010340"/>
          </a:xfrm>
        </p:spPr>
        <p:txBody>
          <a:bodyPr/>
          <a:lstStyle/>
          <a:p>
            <a:r>
              <a:rPr lang="ru-RU" b="1" dirty="0"/>
              <a:t>Двухгранная, трехгранная, четырехгранная </a:t>
            </a:r>
            <a:r>
              <a:rPr lang="ru-RU" dirty="0"/>
              <a:t>– </a:t>
            </a:r>
          </a:p>
          <a:p>
            <a:r>
              <a:rPr lang="ru-RU" dirty="0"/>
              <a:t>заглубленный рельеф данной формы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21" t="21739" r="22174" b="19635"/>
          <a:stretch/>
        </p:blipFill>
        <p:spPr>
          <a:xfrm>
            <a:off x="821635" y="1524000"/>
            <a:ext cx="4969565" cy="480851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5625" y="803206"/>
            <a:ext cx="3762375" cy="578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905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8930" y="328130"/>
            <a:ext cx="10267122" cy="838062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Скобчатая</a:t>
            </a:r>
            <a:r>
              <a:rPr lang="ru-RU" dirty="0"/>
              <a:t> – осуществляется полукруглыми стамесками и имеет плавные линии в очертаниях, образующих узор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9069" y="1325219"/>
            <a:ext cx="8186843" cy="5228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921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0819" y="1"/>
            <a:ext cx="11396868" cy="1709530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CentSchbkCyrill BT" panose="02040603050705020303" pitchFamily="18" charset="-52"/>
              </a:rPr>
              <a:t>2. </a:t>
            </a:r>
            <a:r>
              <a:rPr lang="ru-RU" sz="3200" b="1" dirty="0">
                <a:latin typeface="CentSchbkCyrill BT" panose="02040603050705020303" pitchFamily="18" charset="-52"/>
              </a:rPr>
              <a:t>Плоскорельефная</a:t>
            </a:r>
            <a:r>
              <a:rPr lang="ru-RU" sz="3200" dirty="0">
                <a:latin typeface="CentSchbkCyrill BT" panose="02040603050705020303" pitchFamily="18" charset="-52"/>
              </a:rPr>
              <a:t> – выбирание или углубление фона вокруг орнамента, изображение объемной формы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7913" y="1496833"/>
            <a:ext cx="6874151" cy="5041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663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0479" y="341381"/>
            <a:ext cx="10515600" cy="1063349"/>
          </a:xfrm>
        </p:spPr>
        <p:txBody>
          <a:bodyPr/>
          <a:lstStyle/>
          <a:p>
            <a:r>
              <a:rPr lang="ru-RU" b="1" dirty="0" err="1"/>
              <a:t>Заоваленная</a:t>
            </a:r>
            <a:r>
              <a:rPr lang="ru-RU" dirty="0"/>
              <a:t> – </a:t>
            </a:r>
            <a:r>
              <a:rPr lang="ru-RU" dirty="0" err="1"/>
              <a:t>заоваленный</a:t>
            </a:r>
            <a:r>
              <a:rPr lang="ru-RU" dirty="0"/>
              <a:t> контур или фон. Напоминает контурную резьбу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338" y="1242529"/>
            <a:ext cx="7381461" cy="5529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9338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4461" y="420895"/>
            <a:ext cx="10515600" cy="970584"/>
          </a:xfrm>
        </p:spPr>
        <p:txBody>
          <a:bodyPr/>
          <a:lstStyle/>
          <a:p>
            <a:r>
              <a:rPr lang="ru-RU" b="1" dirty="0"/>
              <a:t>Подушечная</a:t>
            </a:r>
            <a:r>
              <a:rPr lang="ru-RU" dirty="0"/>
              <a:t> – фон нигде не остается плоским, рисунок </a:t>
            </a:r>
            <a:r>
              <a:rPr lang="ru-RU" dirty="0" err="1"/>
              <a:t>заоваливают</a:t>
            </a:r>
            <a:r>
              <a:rPr lang="ru-RU" dirty="0"/>
              <a:t> со стороны контура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260" y="1404730"/>
            <a:ext cx="8852452" cy="4979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28121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207</Words>
  <Application>Microsoft Office PowerPoint</Application>
  <PresentationFormat>Широкоэкранный</PresentationFormat>
  <Paragraphs>23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CentSchbkCyrill BT</vt:lpstr>
      <vt:lpstr>Тема Office</vt:lpstr>
      <vt:lpstr>Классификация резьбы по дереву</vt:lpstr>
      <vt:lpstr>1. Плосковыемчатая – фон плоский. Рисунок-выемки</vt:lpstr>
      <vt:lpstr>Презентация PowerPoint</vt:lpstr>
      <vt:lpstr>Презентация PowerPoint</vt:lpstr>
      <vt:lpstr>Презентация PowerPoint</vt:lpstr>
      <vt:lpstr>Презентация PowerPoint</vt:lpstr>
      <vt:lpstr>2. Плоскорельефная – выбирание или углубление фона вокруг орнамента, изображение объемной формы</vt:lpstr>
      <vt:lpstr>Презентация PowerPoint</vt:lpstr>
      <vt:lpstr>Презентация PowerPoint</vt:lpstr>
      <vt:lpstr>Презентация PowerPoint</vt:lpstr>
      <vt:lpstr>3. Ажурная (прорезная) – фон выбирается полностью сквозным выпиливанием или высверливанием</vt:lpstr>
      <vt:lpstr>Презентация PowerPoint</vt:lpstr>
      <vt:lpstr>Презентация PowerPoint</vt:lpstr>
      <vt:lpstr>4. Домовая/корабельная резьба – используется для наружного украшения домов, кораблей. Сочетает в себе разные виды резьбы</vt:lpstr>
      <vt:lpstr>Презентация PowerPoint</vt:lpstr>
      <vt:lpstr>Презентация PowerPoint</vt:lpstr>
      <vt:lpstr>Презентация PowerPoint</vt:lpstr>
      <vt:lpstr>5. Объемная/ скульптурная – частично или полностью отделено от общего фона. Наиболее сложный вид</vt:lpstr>
      <vt:lpstr>Виды декорирования</vt:lpstr>
      <vt:lpstr>Абрамцево-кудринская резьба  Богородская резьба  Вятские изделия из капа и капа-корня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Классификация резьбы по дереву</dc:title>
  <dc:creator>Image&amp;Matros ®</dc:creator>
  <cp:lastModifiedBy>Дмитрий</cp:lastModifiedBy>
  <cp:revision>11</cp:revision>
  <dcterms:created xsi:type="dcterms:W3CDTF">2021-04-02T08:20:12Z</dcterms:created>
  <dcterms:modified xsi:type="dcterms:W3CDTF">2022-11-11T18:09:15Z</dcterms:modified>
</cp:coreProperties>
</file>