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25" r:id="rId1"/>
  </p:sldMasterIdLst>
  <p:sldIdLst>
    <p:sldId id="256" r:id="rId2"/>
    <p:sldId id="257" r:id="rId3"/>
    <p:sldId id="258" r:id="rId4"/>
    <p:sldId id="267" r:id="rId5"/>
    <p:sldId id="259" r:id="rId6"/>
    <p:sldId id="261" r:id="rId7"/>
    <p:sldId id="269" r:id="rId8"/>
    <p:sldId id="260" r:id="rId9"/>
    <p:sldId id="262" r:id="rId10"/>
    <p:sldId id="263" r:id="rId11"/>
    <p:sldId id="264" r:id="rId12"/>
    <p:sldId id="265" r:id="rId13"/>
    <p:sldId id="266" r:id="rId14"/>
    <p:sldId id="268" r:id="rId15"/>
    <p:sldId id="270" r:id="rId1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0794" autoAdjust="0"/>
  </p:normalViewPr>
  <p:slideViewPr>
    <p:cSldViewPr snapToGrid="0">
      <p:cViewPr varScale="1">
        <p:scale>
          <a:sx n="105" d="100"/>
          <a:sy n="105" d="100"/>
        </p:scale>
        <p:origin x="-726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F3ADBC-1498-40AD-B947-3B637AE45C39}" type="datetimeFigureOut">
              <a:rPr lang="ru-RU" smtClean="0"/>
              <a:pPr/>
              <a:t>11.11.2022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9E5445-E0B9-401E-BCB5-02690E63BF26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31446900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F3ADBC-1498-40AD-B947-3B637AE45C39}" type="datetimeFigureOut">
              <a:rPr lang="ru-RU" smtClean="0"/>
              <a:pPr/>
              <a:t>11.11.2022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9E5445-E0B9-401E-BCB5-02690E63BF2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333536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F3ADBC-1498-40AD-B947-3B637AE45C39}" type="datetimeFigureOut">
              <a:rPr lang="ru-RU" smtClean="0"/>
              <a:pPr/>
              <a:t>11.11.2022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9E5445-E0B9-401E-BCB5-02690E63BF2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760181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F3ADBC-1498-40AD-B947-3B637AE45C39}" type="datetimeFigureOut">
              <a:rPr lang="ru-RU" smtClean="0"/>
              <a:pPr/>
              <a:t>11.11.2022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9E5445-E0B9-401E-BCB5-02690E63BF2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322897080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F3ADBC-1498-40AD-B947-3B637AE45C39}" type="datetimeFigureOut">
              <a:rPr lang="ru-RU" smtClean="0"/>
              <a:pPr/>
              <a:t>11.11.2022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9E5445-E0B9-401E-BCB5-02690E63BF2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4564402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F3ADBC-1498-40AD-B947-3B637AE45C39}" type="datetimeFigureOut">
              <a:rPr lang="ru-RU" smtClean="0"/>
              <a:pPr/>
              <a:t>11.11.2022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9E5445-E0B9-401E-BCB5-02690E63BF2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187725688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F3ADBC-1498-40AD-B947-3B637AE45C39}" type="datetimeFigureOut">
              <a:rPr lang="ru-RU" smtClean="0"/>
              <a:pPr/>
              <a:t>11.11.2022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9E5445-E0B9-401E-BCB5-02690E63BF2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3479415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F3ADBC-1498-40AD-B947-3B637AE45C39}" type="datetimeFigureOut">
              <a:rPr lang="ru-RU" smtClean="0"/>
              <a:pPr/>
              <a:t>11.11.2022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9E5445-E0B9-401E-BCB5-02690E63BF2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3986042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F3ADBC-1498-40AD-B947-3B637AE45C39}" type="datetimeFigureOut">
              <a:rPr lang="ru-RU" smtClean="0"/>
              <a:pPr/>
              <a:t>11.11.2022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9E5445-E0B9-401E-BCB5-02690E63BF2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63724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F3ADBC-1498-40AD-B947-3B637AE45C39}" type="datetimeFigureOut">
              <a:rPr lang="ru-RU" smtClean="0"/>
              <a:pPr/>
              <a:t>11.11.2022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9E5445-E0B9-401E-BCB5-02690E63BF2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99411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F3ADBC-1498-40AD-B947-3B637AE45C39}" type="datetimeFigureOut">
              <a:rPr lang="ru-RU" smtClean="0"/>
              <a:pPr/>
              <a:t>11.11.2022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9E5445-E0B9-401E-BCB5-02690E63BF2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322970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F3ADBC-1498-40AD-B947-3B637AE45C39}" type="datetimeFigureOut">
              <a:rPr lang="ru-RU" smtClean="0"/>
              <a:pPr/>
              <a:t>11.11.2022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9E5445-E0B9-401E-BCB5-02690E63BF2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879459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F3ADBC-1498-40AD-B947-3B637AE45C39}" type="datetimeFigureOut">
              <a:rPr lang="ru-RU" smtClean="0"/>
              <a:pPr/>
              <a:t>11.11.2022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9E5445-E0B9-401E-BCB5-02690E63BF2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017820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F3ADBC-1498-40AD-B947-3B637AE45C39}" type="datetimeFigureOut">
              <a:rPr lang="ru-RU" smtClean="0"/>
              <a:pPr/>
              <a:t>11.11.2022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9E5445-E0B9-401E-BCB5-02690E63BF2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625417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F3ADBC-1498-40AD-B947-3B637AE45C39}" type="datetimeFigureOut">
              <a:rPr lang="ru-RU" smtClean="0"/>
              <a:pPr/>
              <a:t>11.11.2022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9E5445-E0B9-401E-BCB5-02690E63BF2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35771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F3ADBC-1498-40AD-B947-3B637AE45C39}" type="datetimeFigureOut">
              <a:rPr lang="ru-RU" smtClean="0"/>
              <a:pPr/>
              <a:t>11.11.2022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9E5445-E0B9-401E-BCB5-02690E63BF2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330498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F3ADBC-1498-40AD-B947-3B637AE45C39}" type="datetimeFigureOut">
              <a:rPr lang="ru-RU" smtClean="0"/>
              <a:pPr/>
              <a:t>11.11.2022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9E5445-E0B9-401E-BCB5-02690E63BF2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646539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9BF3ADBC-1498-40AD-B947-3B637AE45C39}" type="datetimeFigureOut">
              <a:rPr lang="ru-RU" smtClean="0"/>
              <a:pPr/>
              <a:t>11.11.2022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719E5445-E0B9-401E-BCB5-02690E63BF2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8717620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  <p:sldLayoutId id="2147483737" r:id="rId12"/>
    <p:sldLayoutId id="2147483738" r:id="rId13"/>
    <p:sldLayoutId id="2147483739" r:id="rId14"/>
    <p:sldLayoutId id="2147483740" r:id="rId15"/>
    <p:sldLayoutId id="2147483741" r:id="rId16"/>
    <p:sldLayoutId id="2147483742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0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3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6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9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54000">
              <a:schemeClr val="bg2">
                <a:tint val="97000"/>
                <a:hueMod val="92000"/>
                <a:satMod val="169000"/>
                <a:lumMod val="164000"/>
              </a:schemeClr>
            </a:gs>
            <a:gs pos="100000">
              <a:schemeClr val="bg2">
                <a:shade val="96000"/>
                <a:satMod val="120000"/>
                <a:lumMod val="90000"/>
              </a:schemeClr>
            </a:gs>
          </a:gsLst>
          <a:lin ang="612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62431" y="334849"/>
            <a:ext cx="6918015" cy="5969697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7469205" y="577515"/>
            <a:ext cx="4482398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Берзина Екатерина Александровна</a:t>
            </a:r>
          </a:p>
          <a:p>
            <a:pPr algn="ctr"/>
            <a:r>
              <a:rPr lang="ru-RU" sz="3200" b="1" i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Липнягова </a:t>
            </a:r>
            <a:r>
              <a:rPr lang="ru-RU" sz="3200" b="1" i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С</a:t>
            </a:r>
            <a:r>
              <a:rPr lang="ru-RU" sz="3200" b="1" i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ветлана Васильевна</a:t>
            </a:r>
          </a:p>
          <a:p>
            <a:pPr algn="ctr"/>
            <a:endParaRPr lang="ru-RU" sz="3200" b="1" i="1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  <a:p>
            <a:pPr algn="ctr"/>
            <a:r>
              <a:rPr lang="ru-RU" sz="3200" b="1" i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Воспитатели</a:t>
            </a:r>
          </a:p>
          <a:p>
            <a:pPr algn="ctr"/>
            <a:r>
              <a:rPr lang="ru-RU" sz="3200" b="1" i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МКДОУ «Дюймовочка» </a:t>
            </a:r>
            <a:endParaRPr lang="ru-RU" sz="3200" b="1" i="1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  <a:p>
            <a:pPr algn="ctr"/>
            <a:r>
              <a:rPr lang="ru-RU" sz="3200" b="1" i="1" dirty="0">
                <a:solidFill>
                  <a:srgbClr val="0070C0"/>
                </a:solidFill>
              </a:rPr>
              <a:t>г</a:t>
            </a:r>
            <a:r>
              <a:rPr lang="ru-RU" sz="3200" b="1" i="1" dirty="0" smtClean="0">
                <a:solidFill>
                  <a:srgbClr val="0070C0"/>
                </a:solidFill>
              </a:rPr>
              <a:t>.Бородино</a:t>
            </a:r>
            <a:endParaRPr lang="ru-RU" sz="3200" b="1" i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2134785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3031" y="135227"/>
            <a:ext cx="3992452" cy="2994339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3031" y="3380345"/>
            <a:ext cx="3826118" cy="3110607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301543" y="135227"/>
            <a:ext cx="3490175" cy="638144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933508" y="966651"/>
            <a:ext cx="4091715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Дети - большие артисты, поэтому с радостью участвуют в постановках и с удовольствием выступают в роли зрителей. Рядом находится гримерная и  костюмерная с набором костюмов с масками для разыгрывания самых распространенных сценок. Бывает время, когда ребенку хочется остаться одному, со своими мыслями, настроением, переживаниями. </a:t>
            </a:r>
            <a:r>
              <a:rPr lang="ru-RU" b="1" dirty="0" smtClean="0"/>
              <a:t>Сцена </a:t>
            </a:r>
            <a:r>
              <a:rPr lang="ru-RU" dirty="0" smtClean="0"/>
              <a:t>трансформируется в </a:t>
            </a:r>
            <a:r>
              <a:rPr lang="ru-RU" b="1" dirty="0" smtClean="0"/>
              <a:t>уголок «Уединения»</a:t>
            </a:r>
            <a:r>
              <a:rPr lang="ru-RU" dirty="0" smtClean="0"/>
              <a:t>. </a:t>
            </a:r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625626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80426" y="284005"/>
            <a:ext cx="4809585" cy="3607189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130834" y="209006"/>
            <a:ext cx="5329645" cy="3682188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96092" y="4298585"/>
            <a:ext cx="3052598" cy="228944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474720" y="4097547"/>
            <a:ext cx="8717280" cy="26341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Природа</a:t>
            </a:r>
            <a:r>
              <a:rPr lang="ru-RU" b="1" dirty="0" smtClean="0"/>
              <a:t> </a:t>
            </a:r>
            <a:r>
              <a:rPr lang="ru-RU" dirty="0" smtClean="0"/>
              <a:t>является обстановкой наиболее естественной и могущественной в своем воспитательном воздействии. Она не только закаляет здоровье и силы ребенка, но и благоприятно воздействует на обогащение и развитие языка детей. В данном центре расположены: комнатные растения, коллекция камней, природного материала, календарь природы по временам года, материалы для развития трудовых навыков. </a:t>
            </a:r>
          </a:p>
          <a:p>
            <a:r>
              <a:rPr lang="ru-RU" dirty="0" smtClean="0"/>
              <a:t>Экспериментирование в любом возрасте вызывает бурю положительных эмоции. Схемы и материалы для опытов в свободном доступе.</a:t>
            </a:r>
          </a:p>
        </p:txBody>
      </p:sp>
    </p:spTree>
    <p:extLst>
      <p:ext uri="{BB962C8B-B14F-4D97-AF65-F5344CB8AC3E}">
        <p14:creationId xmlns:p14="http://schemas.microsoft.com/office/powerpoint/2010/main" xmlns="" val="405756642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17998" y="130193"/>
            <a:ext cx="4349900" cy="326761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650376" y="3692435"/>
            <a:ext cx="7052183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«Центр математики» и «Центр развития речи» всегда оснащен индивидуальными прописями и картинками. У каждого из воспитанников разные способности и предпочтения, что бы обучение грамоте и математика не казались скучными, мы подбираем интересные картинки с заданиями.</a:t>
            </a:r>
            <a:endParaRPr lang="ru-RU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685576" y="164559"/>
            <a:ext cx="5214796" cy="3198882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70560" y="3692435"/>
            <a:ext cx="2918412" cy="2893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0251365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258491" y="3221869"/>
            <a:ext cx="3082833" cy="2714899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664276" y="418012"/>
            <a:ext cx="4894218" cy="215067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26422" y="349475"/>
            <a:ext cx="3814355" cy="5744787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8111385" y="3231940"/>
            <a:ext cx="3579222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В «Центре игры»  имеются дидактические игры и картотека к ним.</a:t>
            </a:r>
          </a:p>
          <a:p>
            <a:r>
              <a:rPr lang="ru-RU" dirty="0"/>
              <a:t>Настольно – печатные игры разнообразной тематики и содержания, парные картинки, серии предметных картинок («Кто, где, живет?», «Из чего это сделано?» и т. д.).   </a:t>
            </a:r>
          </a:p>
        </p:txBody>
      </p:sp>
    </p:spTree>
    <p:extLst>
      <p:ext uri="{BB962C8B-B14F-4D97-AF65-F5344CB8AC3E}">
        <p14:creationId xmlns:p14="http://schemas.microsoft.com/office/powerpoint/2010/main" xmlns="" val="246985379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75770" y="339634"/>
            <a:ext cx="4920919" cy="3213464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96848" y="4052428"/>
            <a:ext cx="4615544" cy="205008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174463" y="642795"/>
            <a:ext cx="5138952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 «Центре творчества» дети могут творить самостоятельно, для этого у них есть схемы по которым можно легко нарисовать, слепить и сделать аппликацию. Здесь мы развиваем мелкую моторику, воображение, фантазию, мелкую моторику рук.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930020" y="3385996"/>
            <a:ext cx="5595041" cy="30283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87164361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4490518" y="3250194"/>
            <a:ext cx="51389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285592" y="691384"/>
            <a:ext cx="9451818" cy="51176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400" dirty="0">
                <a:solidFill>
                  <a:srgbClr val="000000"/>
                </a:solidFill>
                <a:latin typeface="Century Gothic" panose="020B0502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Развивающая</a:t>
            </a:r>
            <a:r>
              <a:rPr lang="ru-RU" sz="2400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solidFill>
                  <a:srgbClr val="000000"/>
                </a:solidFill>
                <a:latin typeface="Century Gothic" panose="020B0502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предметно</a:t>
            </a:r>
            <a:r>
              <a:rPr lang="ru-RU" sz="2400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2400" dirty="0">
                <a:solidFill>
                  <a:srgbClr val="000000"/>
                </a:solidFill>
                <a:latin typeface="Century Gothic" panose="020B0502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пространственная</a:t>
            </a:r>
            <a:r>
              <a:rPr lang="ru-RU" sz="2400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solidFill>
                  <a:srgbClr val="000000"/>
                </a:solidFill>
                <a:latin typeface="Century Gothic" panose="020B0502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среда</a:t>
            </a:r>
            <a:r>
              <a:rPr lang="ru-RU" sz="2400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2400" dirty="0">
                <a:solidFill>
                  <a:srgbClr val="000000"/>
                </a:solidFill>
                <a:latin typeface="Century Gothic" panose="020B0502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это</a:t>
            </a:r>
            <a:r>
              <a:rPr lang="ru-RU" sz="2400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solidFill>
                  <a:srgbClr val="000000"/>
                </a:solidFill>
                <a:latin typeface="Century Gothic" panose="020B0502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своеобразный</a:t>
            </a:r>
            <a:r>
              <a:rPr lang="ru-RU" sz="2400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solidFill>
                  <a:srgbClr val="000000"/>
                </a:solidFill>
                <a:latin typeface="Century Gothic" panose="020B0502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мир</a:t>
            </a:r>
            <a:r>
              <a:rPr lang="ru-RU" sz="2400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>
                <a:solidFill>
                  <a:srgbClr val="000000"/>
                </a:solidFill>
                <a:latin typeface="Century Gothic" panose="020B0502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sz="2400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solidFill>
                  <a:srgbClr val="000000"/>
                </a:solidFill>
                <a:latin typeface="Century Gothic" panose="020B0502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который</a:t>
            </a:r>
            <a:r>
              <a:rPr lang="ru-RU" sz="2400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solidFill>
                  <a:srgbClr val="000000"/>
                </a:solidFill>
                <a:latin typeface="Century Gothic" panose="020B0502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ребенок</a:t>
            </a:r>
            <a:r>
              <a:rPr lang="ru-RU" sz="2400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solidFill>
                  <a:srgbClr val="000000"/>
                </a:solidFill>
                <a:latin typeface="Century Gothic" panose="020B0502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погружается</a:t>
            </a:r>
            <a:r>
              <a:rPr lang="ru-RU" sz="2400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solidFill>
                  <a:srgbClr val="000000"/>
                </a:solidFill>
                <a:latin typeface="Century Gothic" panose="020B0502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каждый</a:t>
            </a:r>
            <a:r>
              <a:rPr lang="ru-RU" sz="2400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solidFill>
                  <a:srgbClr val="000000"/>
                </a:solidFill>
                <a:latin typeface="Century Gothic" panose="020B0502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день</a:t>
            </a:r>
            <a:r>
              <a:rPr lang="ru-RU" sz="2400" dirty="0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400" dirty="0">
                <a:solidFill>
                  <a:srgbClr val="000000"/>
                </a:solidFill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Воспитанники нашей группы имеют возможность изменять, трансформировать и преобразовывать пространство с их интересами и желаниями</a:t>
            </a:r>
            <a:r>
              <a:rPr lang="ru-RU" sz="2400" dirty="0" smtClean="0">
                <a:solidFill>
                  <a:srgbClr val="000000"/>
                </a:solidFill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Мы всегда поддерживаем инициативу детей.</a:t>
            </a: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400" dirty="0">
                <a:solidFill>
                  <a:srgbClr val="000000"/>
                </a:solidFill>
                <a:latin typeface="Century Gothic" panose="020B0502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Наша</a:t>
            </a:r>
            <a:r>
              <a:rPr lang="ru-RU" sz="2400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solidFill>
                  <a:srgbClr val="000000"/>
                </a:solidFill>
                <a:latin typeface="Century Gothic" panose="020B0502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задача</a:t>
            </a:r>
            <a:r>
              <a:rPr lang="ru-RU" sz="2400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solidFill>
                  <a:srgbClr val="000000"/>
                </a:solidFill>
                <a:latin typeface="Century Gothic" panose="020B0502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как</a:t>
            </a:r>
            <a:r>
              <a:rPr lang="ru-RU" sz="2400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solidFill>
                  <a:srgbClr val="000000"/>
                </a:solidFill>
                <a:latin typeface="Century Gothic" panose="020B0502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воспитателей</a:t>
            </a:r>
            <a:r>
              <a:rPr lang="ru-RU" sz="2400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solidFill>
                  <a:srgbClr val="000000"/>
                </a:solidFill>
                <a:latin typeface="Century Gothic" panose="020B0502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это</a:t>
            </a:r>
            <a:r>
              <a:rPr lang="ru-RU" sz="2400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solidFill>
                  <a:srgbClr val="000000"/>
                </a:solidFill>
                <a:latin typeface="Century Gothic" panose="020B0502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создать</a:t>
            </a:r>
            <a:r>
              <a:rPr lang="ru-RU" sz="2400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solidFill>
                  <a:srgbClr val="000000"/>
                </a:solidFill>
                <a:latin typeface="Century Gothic" panose="020B0502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условия</a:t>
            </a:r>
            <a:r>
              <a:rPr lang="ru-RU" sz="2400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solidFill>
                  <a:srgbClr val="000000"/>
                </a:solidFill>
                <a:latin typeface="Century Gothic" panose="020B0502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для</a:t>
            </a:r>
            <a:r>
              <a:rPr lang="ru-RU" sz="2400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solidFill>
                  <a:srgbClr val="000000"/>
                </a:solidFill>
                <a:latin typeface="Century Gothic" panose="020B0502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всестороннего</a:t>
            </a:r>
            <a:r>
              <a:rPr lang="ru-RU" sz="2400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solidFill>
                  <a:srgbClr val="000000"/>
                </a:solidFill>
                <a:latin typeface="Century Gothic" panose="020B0502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развития</a:t>
            </a:r>
            <a:r>
              <a:rPr lang="ru-RU" sz="2400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solidFill>
                  <a:srgbClr val="000000"/>
                </a:solidFill>
                <a:latin typeface="Century Gothic" panose="020B0502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детей</a:t>
            </a:r>
            <a:r>
              <a:rPr lang="ru-RU" sz="2400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400" dirty="0">
                <a:solidFill>
                  <a:srgbClr val="000000"/>
                </a:solidFill>
                <a:latin typeface="Century Gothic" panose="020B0502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sz="2400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solidFill>
                  <a:srgbClr val="000000"/>
                </a:solidFill>
                <a:latin typeface="Century Gothic" panose="020B0502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группе</a:t>
            </a:r>
            <a:r>
              <a:rPr lang="ru-RU" sz="2400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solidFill>
                  <a:srgbClr val="000000"/>
                </a:solidFill>
                <a:latin typeface="Century Gothic" panose="020B0502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ребята</a:t>
            </a:r>
            <a:r>
              <a:rPr lang="ru-RU" sz="2400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solidFill>
                  <a:srgbClr val="000000"/>
                </a:solidFill>
                <a:latin typeface="Century Gothic" panose="020B0502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должны</a:t>
            </a:r>
            <a:r>
              <a:rPr lang="ru-RU" sz="2400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solidFill>
                  <a:srgbClr val="000000"/>
                </a:solidFill>
                <a:latin typeface="Century Gothic" panose="020B0502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чувствовать</a:t>
            </a:r>
            <a:r>
              <a:rPr lang="ru-RU" sz="2400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solidFill>
                  <a:srgbClr val="000000"/>
                </a:solidFill>
                <a:latin typeface="Century Gothic" panose="020B0502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себя</a:t>
            </a:r>
            <a:r>
              <a:rPr lang="ru-RU" sz="2400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solidFill>
                  <a:srgbClr val="000000"/>
                </a:solidFill>
                <a:latin typeface="Century Gothic" panose="020B0502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комфортно</a:t>
            </a:r>
            <a:r>
              <a:rPr lang="ru-RU" sz="2400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solidFill>
                  <a:srgbClr val="000000"/>
                </a:solidFill>
                <a:latin typeface="Century Gothic" panose="020B0502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sz="2400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solidFill>
                  <a:srgbClr val="000000"/>
                </a:solidFill>
                <a:latin typeface="Century Gothic" panose="020B0502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безопасно.</a:t>
            </a: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400" dirty="0" smtClean="0">
                <a:solidFill>
                  <a:srgbClr val="000000"/>
                </a:solidFill>
                <a:latin typeface="Century Gothic" panose="020B0502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Изменяя</a:t>
            </a:r>
            <a:r>
              <a:rPr lang="ru-RU" sz="2400" dirty="0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solidFill>
                  <a:srgbClr val="000000"/>
                </a:solidFill>
                <a:latin typeface="Century Gothic" panose="020B0502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пространство</a:t>
            </a:r>
            <a:r>
              <a:rPr lang="ru-RU" sz="2400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solidFill>
                  <a:srgbClr val="000000"/>
                </a:solidFill>
                <a:latin typeface="Century Gothic" panose="020B0502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мы</a:t>
            </a:r>
            <a:r>
              <a:rPr lang="ru-RU" sz="2400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solidFill>
                  <a:srgbClr val="000000"/>
                </a:solidFill>
                <a:latin typeface="Century Gothic" panose="020B0502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можем</a:t>
            </a:r>
            <a:r>
              <a:rPr lang="ru-RU" sz="2400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solidFill>
                  <a:srgbClr val="000000"/>
                </a:solidFill>
                <a:latin typeface="Century Gothic" panose="020B0502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пробудить</a:t>
            </a:r>
            <a:r>
              <a:rPr lang="ru-RU" sz="2400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solidFill>
                  <a:srgbClr val="000000"/>
                </a:solidFill>
                <a:latin typeface="Century Gothic" panose="020B0502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интерес</a:t>
            </a:r>
            <a:r>
              <a:rPr lang="ru-RU" sz="2400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solidFill>
                  <a:srgbClr val="000000"/>
                </a:solidFill>
                <a:latin typeface="Century Gothic" panose="020B0502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</a:t>
            </a:r>
            <a:r>
              <a:rPr lang="ru-RU" sz="2400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solidFill>
                  <a:srgbClr val="000000"/>
                </a:solidFill>
                <a:latin typeface="Century Gothic" panose="020B0502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окружающему</a:t>
            </a:r>
            <a:r>
              <a:rPr lang="ru-RU" sz="2400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solidFill>
                  <a:srgbClr val="000000"/>
                </a:solidFill>
                <a:latin typeface="Century Gothic" panose="020B0502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миру</a:t>
            </a:r>
            <a:r>
              <a:rPr lang="ru-RU" sz="2400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>
                <a:solidFill>
                  <a:srgbClr val="000000"/>
                </a:solidFill>
                <a:latin typeface="Century Gothic" panose="020B0502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помочь</a:t>
            </a:r>
            <a:r>
              <a:rPr lang="ru-RU" sz="2400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solidFill>
                  <a:srgbClr val="000000"/>
                </a:solidFill>
                <a:latin typeface="Century Gothic" panose="020B0502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узнать</a:t>
            </a:r>
            <a:r>
              <a:rPr lang="ru-RU" sz="2400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solidFill>
                  <a:srgbClr val="000000"/>
                </a:solidFill>
                <a:latin typeface="Century Gothic" panose="020B0502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его</a:t>
            </a:r>
            <a:r>
              <a:rPr lang="ru-RU" sz="2400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solidFill>
                  <a:srgbClr val="000000"/>
                </a:solidFill>
                <a:latin typeface="Century Gothic" panose="020B0502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sz="2400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solidFill>
                  <a:srgbClr val="000000"/>
                </a:solidFill>
                <a:latin typeface="Century Gothic" panose="020B0502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полюбить</a:t>
            </a:r>
            <a:r>
              <a:rPr lang="ru-RU" sz="2400" dirty="0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>
              <a:lnSpc>
                <a:spcPct val="107000"/>
              </a:lnSpc>
              <a:spcAft>
                <a:spcPts val="0"/>
              </a:spcAft>
            </a:pPr>
            <a:endParaRPr lang="ru-RU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757047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52000">
              <a:schemeClr val="bg2">
                <a:tint val="97000"/>
                <a:hueMod val="92000"/>
                <a:satMod val="169000"/>
                <a:lumMod val="164000"/>
              </a:schemeClr>
            </a:gs>
            <a:gs pos="100000">
              <a:schemeClr val="bg2">
                <a:shade val="96000"/>
                <a:satMod val="120000"/>
                <a:lumMod val="90000"/>
              </a:schemeClr>
            </a:gs>
          </a:gsLst>
          <a:lin ang="612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32034" y="182880"/>
            <a:ext cx="9829544" cy="62478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</a:rPr>
              <a:t>В презентации представлена развивающая предметно-пространственная среда по теме</a:t>
            </a:r>
          </a:p>
          <a:p>
            <a:pPr algn="just"/>
            <a:r>
              <a:rPr lang="ru-RU" sz="2000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</a:rPr>
              <a:t>                                      «Дом в котором я живу».</a:t>
            </a:r>
          </a:p>
          <a:p>
            <a:pPr algn="just"/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</a:rPr>
              <a:t>Мы постарались показать как тема проекта влияет на изменения  среды в группе.</a:t>
            </a:r>
          </a:p>
          <a:p>
            <a:pPr algn="just"/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</a:rPr>
              <a:t>Все, что представлено на слайдах – все это задумки наших детей. Мы стараемся не ограничивать их фантазию, для этого приносим в группу много неоформленного материала. </a:t>
            </a:r>
          </a:p>
          <a:p>
            <a:pPr algn="just"/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</a:rPr>
              <a:t>Наши родители никогда не остаются в стороне и часто предлагают свои идеи в оформлении. Например, выставка фотографий  « Я и мой дом» стала идеей нашего папы Иконникова С.А. остальные родители с удовольствием поддержали его. </a:t>
            </a:r>
          </a:p>
          <a:p>
            <a:pPr algn="just"/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</a:rPr>
              <a:t>Большое внимание уделяем творческому развитию и самовыражению. Для этого у нас есть настоящая сцена, различные виды театров, гримерная и костюмерная.</a:t>
            </a:r>
          </a:p>
          <a:p>
            <a:pPr algn="just"/>
            <a:r>
              <a:rPr lang="ru-RU" sz="2000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</a:rPr>
              <a:t>Учитываем индивидуальные особенности. Так центр сюжетно-ролевой игры разделен для мальчиков и девочек. В группе имеется настоящий дом-самое любимое место наших воспитанников! В нем они играют во все что пожелают, он же является уголком уединения. </a:t>
            </a:r>
          </a:p>
          <a:p>
            <a:pPr algn="just"/>
            <a:r>
              <a:rPr lang="ru-RU" sz="2000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</a:rPr>
              <a:t>                                                    Добро пожаловать!</a:t>
            </a:r>
            <a:endParaRPr lang="ru-RU" sz="20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15541633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38301" y="95794"/>
            <a:ext cx="3161690" cy="3487783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601903" y="2589196"/>
            <a:ext cx="30492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Фото с разных ракурсов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521051" y="95795"/>
            <a:ext cx="5130085" cy="348778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38301" y="3938850"/>
            <a:ext cx="3771800" cy="258221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023326" y="3938850"/>
            <a:ext cx="3778158" cy="2505493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238309" y="3938850"/>
            <a:ext cx="3753393" cy="2505493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170126" y="142087"/>
            <a:ext cx="2751907" cy="34414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458666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689337" y="881425"/>
            <a:ext cx="3636516" cy="5091763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52548" y="139336"/>
            <a:ext cx="4194324" cy="3145743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52549" y="3427307"/>
            <a:ext cx="4194324" cy="310824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8462440" y="281046"/>
            <a:ext cx="3623683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Это наша приемная. Если у нас  проект-об этом должны знать все! В первую очередь наши родители.</a:t>
            </a:r>
          </a:p>
          <a:p>
            <a:r>
              <a:rPr lang="ru-RU" dirty="0" smtClean="0"/>
              <a:t>Мы знакомим с темой нашего проекта, рассказываем о том , что знаем и хотим узнать.</a:t>
            </a:r>
          </a:p>
          <a:p>
            <a:r>
              <a:rPr lang="ru-RU" dirty="0" smtClean="0"/>
              <a:t>А еще записываем высказывание наших детей по теме проекта.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140313" y="3935587"/>
            <a:ext cx="2267935" cy="24991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067022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13644" y="202842"/>
            <a:ext cx="4943880" cy="49948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304547" y="335359"/>
            <a:ext cx="4629752" cy="4862283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721895" y="5544152"/>
            <a:ext cx="1127118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/>
              <a:t>Оповестить родителей о темах и содержании образовательной работы, а также создать мотивацию для оказания действенной помощи- задача модели трех вопросов.</a:t>
            </a:r>
          </a:p>
          <a:p>
            <a:r>
              <a:rPr lang="ru-RU" sz="1400" dirty="0" smtClean="0"/>
              <a:t>Каждый ребенок выбирает себе тот центр в котором на данный момент ему интересно работать! Это позволяет ребенку научиться делать выбор и научиться доводить любое дело до конца!</a:t>
            </a:r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xmlns="" val="2138769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473187" y="3108156"/>
            <a:ext cx="5546164" cy="3585942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43840" y="3108156"/>
            <a:ext cx="5869577" cy="3585941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473186" y="197921"/>
            <a:ext cx="5546164" cy="281269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38023" y="120772"/>
            <a:ext cx="6193766" cy="23391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/>
              <a:t>«Центр </a:t>
            </a:r>
            <a:r>
              <a:rPr lang="ru-RU" sz="1600" b="1" dirty="0" smtClean="0"/>
              <a:t>строительно-</a:t>
            </a:r>
            <a:r>
              <a:rPr lang="ru-RU" sz="1600" b="1" dirty="0" err="1" smtClean="0"/>
              <a:t>конструкторных</a:t>
            </a:r>
            <a:r>
              <a:rPr lang="ru-RU" sz="1600" b="1" dirty="0" smtClean="0"/>
              <a:t> игр»</a:t>
            </a:r>
            <a:r>
              <a:rPr lang="ru-RU" sz="1600" dirty="0" smtClean="0"/>
              <a:t> в основном место для мальчишек. Здесь очень много различного строительного материала (конструктор различного вида, деревянный, крупный пластмассовый конструктор, мягкие модули и др.). Есть передвижной подиум,  схемы построек. Здесь мальчишки воплощают свои замыслы. Конструктор можно перемещать в любое место группы и организовывать деятельность как с подгруппой, так и индивидуально. 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xmlns="" val="13557273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26423" y="232929"/>
            <a:ext cx="6183088" cy="4360817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621419" y="211183"/>
            <a:ext cx="5109029" cy="4360817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525417" y="4716855"/>
            <a:ext cx="10909109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Конструирование – одно из самых любимых детских занятий. Оно является не только увлекательным, но и полезным для ребенка. Конструирование создает необходимый фундамент 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для всестороннего 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развития ребенка. Оно способствует формированию образного мышления и чувства красоты, воображения и ловкости, внимания и целеустремленности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.</a:t>
            </a:r>
          </a:p>
          <a:p>
            <a:endParaRPr lang="ru-RU" dirty="0" smtClean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endParaRPr lang="ru-RU" dirty="0" smtClean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25418" y="5842337"/>
            <a:ext cx="1090910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Помимо функциональных игрушек, копирующих реальные предметы для полноценной игры, дошкольникам необходимы предметно неоформленные материалы. Это материалы широкого диапазона, позволяющие производить разнообразные действия: палочки, лоскутки, веревки, ленточки, коробки и т.д.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82297341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67424" y="186384"/>
            <a:ext cx="3902567" cy="5203423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221727" y="186384"/>
            <a:ext cx="3511385" cy="3342427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397024" y="186384"/>
            <a:ext cx="2782105" cy="3709473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456089" y="3895857"/>
            <a:ext cx="2821577" cy="261073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7522235" y="4019909"/>
            <a:ext cx="450298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При пребывании целый день в шумном коллективе ребенку может потребоваться личное пространство. Вся мебель мобильна, поэтому по желанию детей все перемещается и обустраивается по их желанию.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97524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31819" y="90152"/>
            <a:ext cx="4765183" cy="3573887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607170" y="90152"/>
            <a:ext cx="6489036" cy="5944888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78377" y="3753394"/>
            <a:ext cx="5528793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Наш «Центр книги»-здесь ребенок может погрузиться в волшебный мир книг. Дети с удовольствием рассматривают красочные иллюстрации любимых книг, энциклопедий, пересказывают понравившиеся сказки.</a:t>
            </a:r>
          </a:p>
          <a:p>
            <a:r>
              <a:rPr lang="ru-RU" dirty="0" smtClean="0"/>
              <a:t>Также здесь расположена фотовыставка</a:t>
            </a:r>
          </a:p>
          <a:p>
            <a:r>
              <a:rPr lang="ru-RU" dirty="0" smtClean="0"/>
              <a:t>«Это мой дом». Все ребята принесли фото рядом со своим домом. В центре ребята с удовольствием рассказывают о своих домах (на какой улице находятся, из чего построены и даже кем построены).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876850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Сектор">
  <a:themeElements>
    <a:clrScheme name="Сектор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Сектор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ектор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Slice" id="{0507925B-6AC9-4358-8E18-C330545D08F8}" vid="{13FEC7C6-62A9-40C4-99D2-581AACACAA2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439</TotalTime>
  <Words>774</Words>
  <Application>Microsoft Office PowerPoint</Application>
  <PresentationFormat>Произвольный</PresentationFormat>
  <Paragraphs>40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Сектор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Vadim</cp:lastModifiedBy>
  <cp:revision>53</cp:revision>
  <dcterms:created xsi:type="dcterms:W3CDTF">2022-03-11T01:28:07Z</dcterms:created>
  <dcterms:modified xsi:type="dcterms:W3CDTF">2022-11-11T14:23:42Z</dcterms:modified>
</cp:coreProperties>
</file>