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8DE6D18-A8C1-4CC9-85EE-2704981DF36F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34AADAE-0B3A-491A-A564-8E46EA9FF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96944" cy="48965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Составила: Микишанова Е.А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45224"/>
            <a:ext cx="8496944" cy="1296144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800" dirty="0" smtClean="0"/>
              <a:t>ОГБОУ «Центр образования и развития «Особый ребенок» г.Смоленска</a:t>
            </a:r>
          </a:p>
          <a:p>
            <a:pPr algn="ctr"/>
            <a:r>
              <a:rPr lang="ru-RU" sz="3800" dirty="0" smtClean="0"/>
              <a:t>2022 г</a:t>
            </a:r>
            <a:endParaRPr lang="ru-RU" sz="3800" dirty="0"/>
          </a:p>
        </p:txBody>
      </p:sp>
      <p:pic>
        <p:nvPicPr>
          <p:cNvPr id="4" name="Рисунок 3" descr="https://qazvolunteer.kz/uploads/2f/cb/%D0%A6%D0%B5%D0%BD%D1%82%D1%80%D0%BB%D0%BE%D0%B3%D0%BE%D1%82%D0%B8%D0%B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7"/>
            <a:ext cx="295232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Семья как фактор укрепления социального здоровья</a:t>
            </a:r>
            <a:br>
              <a:rPr lang="ru-RU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у детей с ОВЗ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/>
          </a:bodyPr>
          <a:lstStyle/>
          <a:p>
            <a:r>
              <a:rPr lang="ru-RU" dirty="0" err="1" smtClean="0"/>
              <a:t>гиперопека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противоречивое воспитание;</a:t>
            </a:r>
          </a:p>
          <a:p>
            <a:r>
              <a:rPr lang="ru-RU" dirty="0" smtClean="0"/>
              <a:t>воспитание по типу повышенной моральной ответственности;</a:t>
            </a:r>
          </a:p>
          <a:p>
            <a:r>
              <a:rPr lang="ru-RU" dirty="0" smtClean="0"/>
              <a:t>авторитарная </a:t>
            </a:r>
            <a:r>
              <a:rPr lang="ru-RU" dirty="0" err="1" smtClean="0"/>
              <a:t>гиперсоциализация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воспитание в культе болезни;</a:t>
            </a:r>
          </a:p>
          <a:p>
            <a:r>
              <a:rPr lang="ru-RU" smtClean="0"/>
              <a:t>модель «симбиоз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модель «маленький неудачник»;</a:t>
            </a:r>
          </a:p>
          <a:p>
            <a:r>
              <a:rPr lang="ru-RU" dirty="0" err="1" smtClean="0"/>
              <a:t>гипоопека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отвержение ребенка.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Модели семейного воспитания: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/>
          <a:lstStyle/>
          <a:p>
            <a:r>
              <a:rPr lang="ru-RU" dirty="0" smtClean="0"/>
              <a:t>постоянная стимуляция психического развития, соответствующая возрастным и индивидуальным особенностям ребенка;</a:t>
            </a:r>
          </a:p>
          <a:p>
            <a:r>
              <a:rPr lang="ru-RU" dirty="0" smtClean="0"/>
              <a:t>создание благоприятных условий для обучения и охранительного режима;</a:t>
            </a:r>
          </a:p>
          <a:p>
            <a:r>
              <a:rPr lang="ru-RU" dirty="0" smtClean="0"/>
              <a:t>формирование эмоционально-положительного, предметно - практического и речевого взаимодействия ребенка с родителями.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Воспитание ребенка с нарушением интеллекта в семье включает </a:t>
            </a:r>
            <a:r>
              <a:rPr lang="ru-RU" sz="2400" i="1" dirty="0" smtClean="0"/>
              <a:t>работу родителей по следующим основным направлениям</a:t>
            </a:r>
            <a:r>
              <a:rPr lang="ru-RU" sz="2400" dirty="0" smtClean="0"/>
              <a:t>: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712968" cy="5116024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ru-RU" sz="1800" dirty="0" smtClean="0"/>
              <a:t>1. обеспечить максимально возможную для данного ребенка самостоятельность в бытовом и санитарно – гигиеническом обслуживании себя;</a:t>
            </a:r>
          </a:p>
          <a:p>
            <a:pPr marL="624078" indent="-514350">
              <a:buNone/>
            </a:pPr>
            <a:r>
              <a:rPr lang="ru-RU" sz="1800" dirty="0" smtClean="0"/>
              <a:t>2. выработать положительное отношение к посильным видам труда, готовность к помощи в хозяйственно – бытовом труде в семье, умение выполнять несложные виды этого труда;</a:t>
            </a:r>
          </a:p>
          <a:p>
            <a:pPr marL="624078" indent="-514350">
              <a:buNone/>
            </a:pPr>
            <a:r>
              <a:rPr lang="ru-RU" sz="1800" dirty="0" smtClean="0"/>
              <a:t>3. сформировать привычку и положительную установку к определенному виду труда в течение установленного времени;</a:t>
            </a:r>
          </a:p>
          <a:p>
            <a:pPr marL="624078" indent="-514350">
              <a:buNone/>
            </a:pPr>
            <a:r>
              <a:rPr lang="ru-RU" sz="1800" dirty="0" smtClean="0"/>
              <a:t>4. выработать твердые навыки выполнения ряда операций в каком-либо виде труда;</a:t>
            </a:r>
          </a:p>
          <a:p>
            <a:pPr marL="624078" indent="-514350">
              <a:buNone/>
            </a:pPr>
            <a:r>
              <a:rPr lang="ru-RU" sz="1800" dirty="0" smtClean="0"/>
              <a:t>5. по индивидуальным возможностям каждого научить переключаться с выполнения одной знакомой операции на другую, выполнять несколько взаимосвязанных операций последовательно, осуществлять подсчет (до десяти и десятками);</a:t>
            </a:r>
          </a:p>
          <a:p>
            <a:pPr marL="624078" indent="-514350">
              <a:buNone/>
            </a:pPr>
            <a:r>
              <a:rPr lang="ru-RU" sz="1800" dirty="0" smtClean="0"/>
              <a:t>6. научить осуществлять действия совместно с товарищами или родителями.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 задачам семейного воспитания детей с нарушениями интеллекта можно отнести: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736304"/>
          </a:xfrm>
        </p:spPr>
        <p:txBody>
          <a:bodyPr/>
          <a:lstStyle/>
          <a:p>
            <a:endParaRPr lang="ru-RU" dirty="0" smtClean="0"/>
          </a:p>
          <a:p>
            <a:r>
              <a:rPr lang="ru-RU" sz="2400" dirty="0" smtClean="0"/>
              <a:t>Семья, являясь важным фактором социализации ребенка, включенная в большое разнообразие социальных связей в социальной структуре общества может как способствовать социальной интеграции индивида, так и препятствовать 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1462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Конструктивные </a:t>
            </a:r>
            <a:r>
              <a:rPr lang="ru-RU" sz="2800" dirty="0" err="1" smtClean="0"/>
              <a:t>родительско</a:t>
            </a:r>
            <a:r>
              <a:rPr lang="ru-RU" sz="2800" dirty="0" smtClean="0"/>
              <a:t> - детские </a:t>
            </a:r>
            <a:r>
              <a:rPr lang="ru-RU" sz="2800" dirty="0" smtClean="0"/>
              <a:t>взаимоотношения предполагают укрепление социального здоровья ребенка с </a:t>
            </a:r>
            <a:r>
              <a:rPr lang="ru-RU" sz="2800" dirty="0" smtClean="0"/>
              <a:t>ОВЗ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https://sun6-20.userapi.com/s/v1/ig2/isj6RQyxyenKTmbtsUX0D--jiS5TyUh0-cHyb0UyqX81FaO_nXl4OEa9-S0oqnuXTdyRMe_2uD6efqPC-rBqzRLr.jpg?size=1077x1077&amp;quality=96&amp;crop=1,10,1077,1077&amp;ava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37444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73630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Дети с ограниченными возможностями здоровья </a:t>
            </a:r>
          </a:p>
          <a:p>
            <a:pPr>
              <a:buNone/>
            </a:pPr>
            <a:r>
              <a:rPr lang="ru-RU" sz="2400" dirty="0" smtClean="0"/>
              <a:t>(ОВЗ)  - это дети, имеющие различные отклонения психического или физического плана, которые обусловливают нарушения общего развития, не позволяющие детям вести полноценную жизнь.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07288" cy="32403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</a:t>
            </a:r>
            <a:r>
              <a:rPr lang="ru-RU" sz="2400" dirty="0" smtClean="0"/>
              <a:t>роблемы </a:t>
            </a:r>
            <a:r>
              <a:rPr lang="ru-RU" sz="2400" dirty="0" smtClean="0"/>
              <a:t>детей с ОВЗ </a:t>
            </a:r>
            <a:br>
              <a:rPr lang="ru-RU" sz="2400" dirty="0" smtClean="0"/>
            </a:br>
            <a:r>
              <a:rPr lang="ru-RU" sz="2400" dirty="0" smtClean="0"/>
              <a:t>в большей степени </a:t>
            </a:r>
            <a:r>
              <a:rPr lang="ru-RU" sz="2400" dirty="0" smtClean="0"/>
              <a:t>являются </a:t>
            </a:r>
            <a:br>
              <a:rPr lang="ru-RU" sz="2400" dirty="0" smtClean="0"/>
            </a:br>
            <a:r>
              <a:rPr lang="ru-RU" sz="2400" dirty="0" smtClean="0"/>
              <a:t>социальной проблемой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неравных возможностей</a:t>
            </a:r>
            <a:endParaRPr lang="ru-RU" sz="2400" dirty="0"/>
          </a:p>
        </p:txBody>
      </p:sp>
      <p:pic>
        <p:nvPicPr>
          <p:cNvPr id="4" name="Рисунок 3" descr="https://vmk.doo.viro.edu.ru/images/ikon_new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764704"/>
            <a:ext cx="3240360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568952" cy="61919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Рождение малыша 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с </a:t>
            </a:r>
            <a:r>
              <a:rPr lang="ru-RU" sz="3200" dirty="0" smtClean="0"/>
              <a:t>отклонениями в развитии, 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независимо </a:t>
            </a:r>
            <a:r>
              <a:rPr lang="ru-RU" sz="3200" dirty="0" smtClean="0"/>
              <a:t>от характера и </a:t>
            </a:r>
            <a:r>
              <a:rPr lang="ru-RU" sz="3200" dirty="0" smtClean="0"/>
              <a:t>сроков</a:t>
            </a:r>
          </a:p>
          <a:p>
            <a:pPr algn="ctr"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его заболевания или травмы, 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нарушает </a:t>
            </a:r>
            <a:r>
              <a:rPr lang="ru-RU" sz="3200" dirty="0" smtClean="0"/>
              <a:t>весь </a:t>
            </a:r>
            <a:r>
              <a:rPr lang="ru-RU" sz="3200" dirty="0" smtClean="0"/>
              <a:t>ход </a:t>
            </a:r>
            <a:r>
              <a:rPr lang="ru-RU" sz="3200" dirty="0" smtClean="0"/>
              <a:t>жизни семьи</a:t>
            </a:r>
            <a:r>
              <a:rPr lang="ru-RU" sz="3200" dirty="0" smtClean="0"/>
              <a:t>.</a:t>
            </a:r>
          </a:p>
          <a:p>
            <a:pPr algn="ctr">
              <a:buNone/>
            </a:pPr>
            <a:endParaRPr lang="ru-RU" sz="3200" dirty="0"/>
          </a:p>
        </p:txBody>
      </p:sp>
      <p:pic>
        <p:nvPicPr>
          <p:cNvPr id="3" name="Рисунок 2" descr="http://toar1.68edu.ru/wp-content/uploads/2021/04/im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3" y="3356992"/>
            <a:ext cx="47525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Семья с ребенком ОВЗ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Это семья с особым статусом, особенностями, проблемы которой определяются не только личностными особенностями всех ее членов и характером взаимоотношений между ними, но и закрытостью семьи от внешнего мира, дефицитом общения, но и главное – положением в семье ребенка – инвалида, которое обусловлено его болезнью.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Появление особого ребенка в семье является  фактором семейного стресса и затрудняет формирование </a:t>
            </a:r>
            <a:r>
              <a:rPr lang="ru-RU" sz="3200" dirty="0" err="1" smtClean="0"/>
              <a:t>родительства</a:t>
            </a:r>
            <a:r>
              <a:rPr lang="ru-RU" sz="3200" dirty="0" smtClean="0"/>
              <a:t>, обостряет неблагоприятные тенденции</a:t>
            </a:r>
          </a:p>
          <a:p>
            <a:pPr>
              <a:buNone/>
            </a:pPr>
            <a:r>
              <a:rPr lang="ru-RU" sz="3200" dirty="0" smtClean="0"/>
              <a:t>р</a:t>
            </a:r>
            <a:r>
              <a:rPr lang="ru-RU" sz="3200" dirty="0" smtClean="0"/>
              <a:t>еализации родительских функций</a:t>
            </a:r>
            <a:r>
              <a:rPr lang="ru-RU" sz="3200" dirty="0" smtClean="0"/>
              <a:t>.  </a:t>
            </a: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pic>
        <p:nvPicPr>
          <p:cNvPr id="3" name="Рисунок 2" descr="https://cf3.ppt-online.org/files3/slide/x/xLVC4IgDMUBdRfin0JOtebv6jszAWGau7TmKkX/slide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6342" y="3068959"/>
            <a:ext cx="4411315" cy="324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Ребенок-инвалид ограничен в свободе и социальной значимости. У него очень высока степень зависимости от семьи, ограничены навыки взаимодействия в социуме. Проблема воспитания и развития «особого» ребенка становится непосильной для семьи, родители оказываются в</a:t>
            </a:r>
            <a:br>
              <a:rPr lang="ru-RU" sz="3200" dirty="0" smtClean="0"/>
            </a:br>
            <a:r>
              <a:rPr lang="ru-RU" sz="3200" dirty="0" smtClean="0"/>
              <a:t>психологически сложной ситуации: они испытывают боль, горе, чувство</a:t>
            </a:r>
            <a:br>
              <a:rPr lang="ru-RU" sz="3200" dirty="0" smtClean="0"/>
            </a:br>
            <a:r>
              <a:rPr lang="ru-RU" sz="3200" dirty="0" smtClean="0"/>
              <a:t>вины, нередко впадают в отчаяние. 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Отношение семьи к проблеме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Конструктивное(эмоциональная адаптация всех членов семьи: они принимают проблему)</a:t>
            </a:r>
          </a:p>
          <a:p>
            <a:r>
              <a:rPr lang="ru-RU" dirty="0" smtClean="0"/>
              <a:t>Деструктивное ( жесткое отношение и эмоциональное отвержение ребенка), что препятствует процессу реабилитации и ведет к появлению у ребенка поведенческих отклонений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 фаза- «шок», характеризуется состоянием растерянности, беспомощности, страха</a:t>
            </a:r>
          </a:p>
          <a:p>
            <a:r>
              <a:rPr lang="ru-RU" dirty="0" smtClean="0"/>
              <a:t>2 фаза- « неадекватное отношение к дефекту», характеризуется отрицанием поставленного диагноза, что является защитной реакцией;</a:t>
            </a:r>
          </a:p>
          <a:p>
            <a:r>
              <a:rPr lang="ru-RU" dirty="0" smtClean="0"/>
              <a:t>3 фаза- частичное осознание дефекта, сопровождается чувством «хронической печали»;</a:t>
            </a:r>
          </a:p>
          <a:p>
            <a:r>
              <a:rPr lang="ru-RU" dirty="0" smtClean="0"/>
              <a:t>4 фаза- начало адаптации всех членов семьи, вызванной принятием дефекта, разумным следованием рекомендациям специалистов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Фазы психологического состояния в процессе становления их позиции к ребенку с ОВЗ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Необходимо научить родителей воспринимать собственного ребенка с ограниченными возможностями как человека со скрытыми возможностями</a:t>
            </a:r>
            <a:r>
              <a:rPr lang="ru-RU" sz="3200" i="1" dirty="0" smtClean="0"/>
              <a:t>. </a:t>
            </a:r>
            <a:r>
              <a:rPr lang="ru-RU" sz="3200" dirty="0" smtClean="0"/>
              <a:t>Специалисты должны помочь родителям составить адекватное представление о потенциальных возможностях больного ребенка, раскрыть его перспективы. 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</TotalTime>
  <Words>577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  Составила: Микишанова Е.А</vt:lpstr>
      <vt:lpstr>Проблемы детей с ОВЗ  в большей степени являются  социальной проблемой  неравных возможностей</vt:lpstr>
      <vt:lpstr>Слайд 3</vt:lpstr>
      <vt:lpstr>Семья с ребенком ОВЗ</vt:lpstr>
      <vt:lpstr>Слайд 5</vt:lpstr>
      <vt:lpstr>Слайд 6</vt:lpstr>
      <vt:lpstr>Отношение семьи к проблеме </vt:lpstr>
      <vt:lpstr>Фазы психологического состояния в процессе становления их позиции к ребенку с ОВЗ </vt:lpstr>
      <vt:lpstr>Слайд 9</vt:lpstr>
      <vt:lpstr>Модели семейного воспитания:</vt:lpstr>
      <vt:lpstr>Воспитание ребенка с нарушением интеллекта в семье включает работу родителей по следующим основным направлениям:</vt:lpstr>
      <vt:lpstr> К задачам семейного воспитания детей с нарушениями интеллекта можно отнести: </vt:lpstr>
      <vt:lpstr>Конструктивные родительско - детские взаимоотношения предполагают укрепление социального здоровья ребенка с ОВЗ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как фактор укрепления социального здоровья  у детей с ОВЗ Составила: Микишанова Е.А</dc:title>
  <dc:creator>Лена</dc:creator>
  <cp:lastModifiedBy>Лена</cp:lastModifiedBy>
  <cp:revision>19</cp:revision>
  <dcterms:created xsi:type="dcterms:W3CDTF">2022-11-05T18:14:03Z</dcterms:created>
  <dcterms:modified xsi:type="dcterms:W3CDTF">2022-11-06T14:55:34Z</dcterms:modified>
</cp:coreProperties>
</file>