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300" r:id="rId4"/>
    <p:sldId id="295" r:id="rId5"/>
    <p:sldId id="293" r:id="rId6"/>
    <p:sldId id="302" r:id="rId7"/>
    <p:sldId id="292" r:id="rId8"/>
    <p:sldId id="294" r:id="rId9"/>
    <p:sldId id="298" r:id="rId10"/>
    <p:sldId id="274" r:id="rId11"/>
    <p:sldId id="287" r:id="rId12"/>
    <p:sldId id="297" r:id="rId13"/>
    <p:sldId id="288" r:id="rId14"/>
    <p:sldId id="276" r:id="rId15"/>
    <p:sldId id="279" r:id="rId16"/>
    <p:sldId id="277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696"/>
    <a:srgbClr val="680000"/>
    <a:srgbClr val="FFD54F"/>
    <a:srgbClr val="FFDD71"/>
    <a:srgbClr val="FFE593"/>
    <a:srgbClr val="CC3399"/>
    <a:srgbClr val="00518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ABC2C-CD07-4CF1-9500-E422CFC4CB9F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78736-9E5C-4F69-B5A6-6CC3B6CA74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632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78736-9E5C-4F69-B5A6-6CC3B6CA742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35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5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78736-9E5C-4F69-B5A6-6CC3B6CA742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9928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78736-9E5C-4F69-B5A6-6CC3B6CA742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1337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394144"/>
            <a:ext cx="7848872" cy="25649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19050">
              <a:bevelT w="38100" h="31750"/>
              <a:contourClr>
                <a:schemeClr val="accent5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spc="120" noProof="0" dirty="0">
                <a:ln w="6350">
                  <a:noFill/>
                </a:ln>
                <a:gradFill>
                  <a:gsLst>
                    <a:gs pos="71000">
                      <a:schemeClr val="accent5">
                        <a:lumMod val="50000"/>
                      </a:schemeClr>
                    </a:gs>
                    <a:gs pos="20000">
                      <a:schemeClr val="accent5">
                        <a:lumMod val="50000"/>
                      </a:schemeClr>
                    </a:gs>
                    <a:gs pos="79000">
                      <a:schemeClr val="accent5">
                        <a:lumMod val="50000"/>
                      </a:schemeClr>
                    </a:gs>
                    <a:gs pos="12000">
                      <a:schemeClr val="accent5">
                        <a:lumMod val="50000"/>
                      </a:schemeClr>
                    </a:gs>
                    <a:gs pos="75000">
                      <a:srgbClr val="FFD54F"/>
                    </a:gs>
                    <a:gs pos="16000">
                      <a:srgbClr val="FFD54F"/>
                    </a:gs>
                    <a:gs pos="55000">
                      <a:srgbClr val="FFD54F"/>
                    </a:gs>
                    <a:gs pos="51000">
                      <a:schemeClr val="accent5">
                        <a:lumMod val="50000"/>
                      </a:schemeClr>
                    </a:gs>
                    <a:gs pos="58000">
                      <a:schemeClr val="accent5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ВОЛШЕБСТВО КАМЕШКОВ «МАРБЛС»</a:t>
            </a:r>
            <a:endParaRPr kumimoji="0" lang="ru-RU" sz="7200" u="none" strike="noStrike" kern="1200" spc="120" normalizeH="0" baseline="0" noProof="0" dirty="0">
              <a:ln w="6350">
                <a:noFill/>
              </a:ln>
              <a:gradFill>
                <a:gsLst>
                  <a:gs pos="71000">
                    <a:schemeClr val="accent5">
                      <a:lumMod val="50000"/>
                    </a:schemeClr>
                  </a:gs>
                  <a:gs pos="20000">
                    <a:schemeClr val="accent5">
                      <a:lumMod val="50000"/>
                    </a:schemeClr>
                  </a:gs>
                  <a:gs pos="79000">
                    <a:schemeClr val="accent5">
                      <a:lumMod val="50000"/>
                    </a:schemeClr>
                  </a:gs>
                  <a:gs pos="12000">
                    <a:schemeClr val="accent5">
                      <a:lumMod val="50000"/>
                    </a:schemeClr>
                  </a:gs>
                  <a:gs pos="75000">
                    <a:srgbClr val="FFD54F"/>
                  </a:gs>
                  <a:gs pos="16000">
                    <a:srgbClr val="FFD54F"/>
                  </a:gs>
                  <a:gs pos="55000">
                    <a:srgbClr val="FFD54F"/>
                  </a:gs>
                  <a:gs pos="51000">
                    <a:schemeClr val="accent5">
                      <a:lumMod val="50000"/>
                    </a:schemeClr>
                  </a:gs>
                  <a:gs pos="58000">
                    <a:schemeClr val="accent5">
                      <a:lumMod val="50000"/>
                    </a:schemeClr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573016"/>
            <a:ext cx="3888432" cy="16561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Костенкова Валерия Александровна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  МБДОУ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Д/С №2</a:t>
            </a:r>
          </a:p>
        </p:txBody>
      </p:sp>
      <p:pic>
        <p:nvPicPr>
          <p:cNvPr id="9220" name="Picture 4" descr="http://s3.rimg.info/50d5a9e67a971883d5d21a2382770dc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06290"/>
            <a:ext cx="3810000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9276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Игра «Расскажи про свой узор»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3356992"/>
            <a:ext cx="8352928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 </a:t>
            </a:r>
          </a:p>
          <a:p>
            <a:endParaRPr lang="ru-RU" sz="2800" dirty="0"/>
          </a:p>
        </p:txBody>
      </p:sp>
      <p:pic>
        <p:nvPicPr>
          <p:cNvPr id="7170" name="Picture 2" descr="https://wdesk.ru/_ph/90/1/725384958.jpg?1597295199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1752196" cy="131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573" y="1008968"/>
            <a:ext cx="4542520" cy="34068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0594" y="979233"/>
            <a:ext cx="2426263" cy="18196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0594" y="3127222"/>
            <a:ext cx="2340624" cy="292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810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/>
              <a:t>Составление предложений</a:t>
            </a:r>
            <a:r>
              <a:rPr lang="ru-RU" altLang="ru-RU" sz="6000" b="1" dirty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367" y="2492895"/>
            <a:ext cx="4128460" cy="309634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052736"/>
            <a:ext cx="4187957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110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2728" y="3492086"/>
            <a:ext cx="6294528" cy="30164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3954903" cy="29622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45992"/>
            <a:ext cx="4427984" cy="304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22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5400" dirty="0"/>
              <a:t> </a:t>
            </a:r>
            <a:endParaRPr lang="ru-RU" dirty="0">
              <a:solidFill>
                <a:srgbClr val="005696"/>
              </a:solidFill>
            </a:endParaRPr>
          </a:p>
        </p:txBody>
      </p:sp>
      <p:pic>
        <p:nvPicPr>
          <p:cNvPr id="6" name="Picture 2" descr="http://s.rimg.info/6f11d0e6095d7652b3b3c575bdfad1dc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7490" y="274638"/>
            <a:ext cx="2011660" cy="32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171" y="548680"/>
            <a:ext cx="3744416" cy="4992555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691817" y="2492897"/>
            <a:ext cx="3994984" cy="406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3674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/>
              <a:t>«Интеллектуальная карта»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685" y="1224468"/>
            <a:ext cx="8228113" cy="490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72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/>
          </a:bodyPr>
          <a:lstStyle/>
          <a:p>
            <a:endParaRPr lang="ru-RU" i="1" dirty="0">
              <a:solidFill>
                <a:srgbClr val="0066FF"/>
              </a:solidFill>
            </a:endParaRPr>
          </a:p>
          <a:p>
            <a:endParaRPr lang="ru-RU" i="1" dirty="0">
              <a:solidFill>
                <a:srgbClr val="0066FF"/>
              </a:solidFill>
            </a:endParaRPr>
          </a:p>
          <a:p>
            <a:endParaRPr lang="ru-RU" i="1" dirty="0">
              <a:solidFill>
                <a:srgbClr val="0066FF"/>
              </a:solidFill>
            </a:endParaRPr>
          </a:p>
          <a:p>
            <a:endParaRPr lang="ru-RU" i="1" dirty="0">
              <a:solidFill>
                <a:srgbClr val="0066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985" y="2837894"/>
            <a:ext cx="4592055" cy="34440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8936" y="692696"/>
            <a:ext cx="4280192" cy="32101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60648"/>
            <a:ext cx="3329451" cy="289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892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585"/>
            <a:ext cx="8352928" cy="1108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/>
              <a:t>Сказочные сюжеты</a:t>
            </a:r>
            <a:endParaRPr lang="ru-RU" sz="6600" dirty="0"/>
          </a:p>
        </p:txBody>
      </p:sp>
      <p:pic>
        <p:nvPicPr>
          <p:cNvPr id="5" name="Рисунок 4" descr="3626324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88024" y="1052736"/>
            <a:ext cx="3799481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853335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1052736"/>
            <a:ext cx="3816424" cy="2808312"/>
          </a:xfrm>
          <a:prstGeom prst="rect">
            <a:avLst/>
          </a:prstGeom>
        </p:spPr>
      </p:pic>
      <p:pic>
        <p:nvPicPr>
          <p:cNvPr id="7" name="Рисунок 6" descr="img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3933056"/>
            <a:ext cx="3419872" cy="2564904"/>
          </a:xfrm>
          <a:prstGeom prst="rect">
            <a:avLst/>
          </a:prstGeom>
        </p:spPr>
      </p:pic>
      <p:pic>
        <p:nvPicPr>
          <p:cNvPr id="8" name="Рисунок 7" descr="maxresdefault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4149080"/>
            <a:ext cx="3788929" cy="21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846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9248" y="602593"/>
            <a:ext cx="8496944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  УСПЕШНУЮ И ПЛОДОТВОРНУЮ РАБОТУ!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17412" name="Picture 4" descr="https://img0.liveinternet.ru/images/attach/d/1/134/982/134982316_smaylik__ruki_cvetuy_anim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633" y="260648"/>
            <a:ext cx="2112013" cy="68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www.beesona.ru/scripts/FileMp3.php?ID=../upload/431/aba8a88a3ef16ef61af567d3113a7325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5000625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174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72008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6000" b="1" dirty="0">
                <a:latin typeface="Monotype Corsiva" panose="03010101010201010101" pitchFamily="66" charset="0"/>
              </a:rPr>
              <a:t>История «</a:t>
            </a:r>
            <a:r>
              <a:rPr lang="ru-RU" sz="6000" b="1" dirty="0" err="1">
                <a:latin typeface="Monotype Corsiva" panose="03010101010201010101" pitchFamily="66" charset="0"/>
              </a:rPr>
              <a:t>Марблс</a:t>
            </a:r>
            <a:r>
              <a:rPr lang="ru-RU" sz="6000" b="1" dirty="0">
                <a:latin typeface="Monotype Corsiva" panose="03010101010201010101" pitchFamily="66" charset="0"/>
              </a:rPr>
              <a:t>»</a:t>
            </a:r>
          </a:p>
        </p:txBody>
      </p:sp>
      <p:pic>
        <p:nvPicPr>
          <p:cNvPr id="7" name="Picture 2" descr="C:\Users\Elena\Desktop\марблс\b7125990721554ca1cc4b65b60130d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932" y="3662805"/>
            <a:ext cx="2418897" cy="1814173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6574" y="3532822"/>
            <a:ext cx="3109543" cy="200176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97CB808-2D53-4C3F-B428-5E9C201E4B98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80114" y="1033582"/>
            <a:ext cx="3029262" cy="24208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43DA252-0150-41F7-A029-4210963443BA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59832" y="1340768"/>
            <a:ext cx="2593967" cy="193784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C1C523B-DB03-43B5-853E-E502529B0A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932" y="1044655"/>
            <a:ext cx="2593967" cy="242583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74342B9-F9B0-4104-ACB4-1BC1196F99F8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61423" y="4722709"/>
            <a:ext cx="3060044" cy="171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6471643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8F09A7-CFF1-4D12-B3A1-87CCE08F8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388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«Секретный мир детства в пространстве мира взрослых»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F0EC7BBF-186C-420B-901A-2BBC98BFF9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52321" y="1009370"/>
            <a:ext cx="2573290" cy="25732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464DAA1-C3C2-4783-9CB0-95EE3DBB25A9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542" y="1122448"/>
            <a:ext cx="2573290" cy="23471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A278C4C-F96D-448A-9CB7-608E86F057B3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88069" y="3774504"/>
            <a:ext cx="3899925" cy="26792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4758F61-46A9-475E-8F0F-910320709D1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9133" y="3599516"/>
            <a:ext cx="2319594" cy="19634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114356B-74ED-48DA-ACAE-CC2304A71377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6188628" y="3933055"/>
            <a:ext cx="2520677" cy="252067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62DCFE-6C99-4E65-815A-D49F49245FEA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418101" y="1056390"/>
            <a:ext cx="2101526" cy="280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17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435280" cy="504056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7" name="Рисунок 6" descr="610d2fd42ef2ce39ffd2707ab9e49e4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268760"/>
            <a:ext cx="3130251" cy="1969472"/>
          </a:xfrm>
          <a:prstGeom prst="rect">
            <a:avLst/>
          </a:prstGeom>
        </p:spPr>
      </p:pic>
      <p:pic>
        <p:nvPicPr>
          <p:cNvPr id="8" name="Рисунок 7" descr="08_04_2021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1268760"/>
            <a:ext cx="3744416" cy="1980479"/>
          </a:xfrm>
          <a:prstGeom prst="rect">
            <a:avLst/>
          </a:prstGeom>
        </p:spPr>
      </p:pic>
      <p:pic>
        <p:nvPicPr>
          <p:cNvPr id="10" name="Рисунок 9" descr="71saeXbeEQ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3861048"/>
            <a:ext cx="2636912" cy="26369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789040"/>
            <a:ext cx="2387149" cy="22099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7544" y="332656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latin typeface="Monotype Corsiva" pitchFamily="66" charset="0"/>
                <a:ea typeface="Malgun Gothic Semilight" pitchFamily="34" charset="-128"/>
                <a:cs typeface="Malgun Gothic Semilight" pitchFamily="34" charset="-128"/>
              </a:rPr>
              <a:t>Задачи коррекционной работы </a:t>
            </a:r>
          </a:p>
        </p:txBody>
      </p:sp>
      <p:pic>
        <p:nvPicPr>
          <p:cNvPr id="17" name="Рисунок 16" descr="HbJBazMT-7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12160" y="4005064"/>
            <a:ext cx="286165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7857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iled18-14.my.mail.ru/pic?url=http%3A%2F%2Fs07.radikal.ru%2Fi180%2F1208%2Fc7%2F1095d872fa5f.gif&amp;mw=&amp;mh=&amp;sig=53b430c859319a18ffd2bb1292871d55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661248"/>
            <a:ext cx="2387150" cy="93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img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692696"/>
            <a:ext cx="3384376" cy="2538282"/>
          </a:xfrm>
          <a:prstGeom prst="rect">
            <a:avLst/>
          </a:prstGeom>
        </p:spPr>
      </p:pic>
      <p:pic>
        <p:nvPicPr>
          <p:cNvPr id="10" name="Рисунок 9" descr="detsad-135994-148899801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09627" y="3691553"/>
            <a:ext cx="3197154" cy="2592288"/>
          </a:xfrm>
          <a:prstGeom prst="rect">
            <a:avLst/>
          </a:prstGeom>
        </p:spPr>
      </p:pic>
      <p:pic>
        <p:nvPicPr>
          <p:cNvPr id="18" name="Рисунок 17" descr="scale_1200 (3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355976" y="1172879"/>
            <a:ext cx="3547042" cy="1993569"/>
          </a:xfrm>
          <a:prstGeom prst="rect">
            <a:avLst/>
          </a:prstGeom>
        </p:spPr>
      </p:pic>
      <p:pic>
        <p:nvPicPr>
          <p:cNvPr id="19" name="Рисунок 18" descr="scale_1200 (4)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43532" y="3709880"/>
            <a:ext cx="3536380" cy="251475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23928" y="260648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Автоматизация звука изолированно.</a:t>
            </a:r>
          </a:p>
          <a:p>
            <a:pPr algn="ctr"/>
            <a:r>
              <a:rPr lang="ru-RU" sz="2000" b="1" dirty="0"/>
              <a:t>Произносим звук и выкладываем один камешек.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75770" y="3227679"/>
            <a:ext cx="30229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Автоматизация в словах</a:t>
            </a:r>
          </a:p>
          <a:p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23528" y="26064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Ориентировка на плоскости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0519" y="3254583"/>
            <a:ext cx="30085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Автоматизация в слогах</a:t>
            </a:r>
          </a:p>
        </p:txBody>
      </p:sp>
    </p:spTree>
    <p:extLst>
      <p:ext uri="{BB962C8B-B14F-4D97-AF65-F5344CB8AC3E}">
        <p14:creationId xmlns:p14="http://schemas.microsoft.com/office/powerpoint/2010/main" xmlns="" val="92119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187" y="3717032"/>
            <a:ext cx="3774765" cy="2831074"/>
          </a:xfrm>
          <a:prstGeom prst="rect">
            <a:avLst/>
          </a:prstGeom>
        </p:spPr>
      </p:pic>
      <p:pic>
        <p:nvPicPr>
          <p:cNvPr id="5" name="Рисунок 4" descr="scale_1200 (2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65187" y="722312"/>
            <a:ext cx="3941512" cy="24186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260648"/>
            <a:ext cx="32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Звуковой анализ слов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4008" y="306814"/>
            <a:ext cx="3883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Анализ слогового состава слова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380" y="3198167"/>
            <a:ext cx="388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Профилактика </a:t>
            </a:r>
            <a:r>
              <a:rPr lang="ru-RU" sz="2400" b="1" dirty="0" err="1"/>
              <a:t>дисграфии</a:t>
            </a:r>
            <a:endParaRPr lang="ru-RU" sz="2400" b="1" dirty="0"/>
          </a:p>
        </p:txBody>
      </p:sp>
      <p:pic>
        <p:nvPicPr>
          <p:cNvPr id="11" name="Рисунок 10" descr="0640112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13356" y="722561"/>
            <a:ext cx="4388080" cy="2418405"/>
          </a:xfrm>
          <a:prstGeom prst="rect">
            <a:avLst/>
          </a:prstGeom>
        </p:spPr>
      </p:pic>
      <p:pic>
        <p:nvPicPr>
          <p:cNvPr id="15" name="Рисунок 14" descr="img13 (1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37304" y="3516583"/>
            <a:ext cx="4041230" cy="3030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justclickit.ru/flash/glamur/glamur%20(156)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301208"/>
            <a:ext cx="16383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136" y="620688"/>
            <a:ext cx="4126832" cy="2484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3663496"/>
            <a:ext cx="3484004" cy="2616058"/>
          </a:xfrm>
          <a:prstGeom prst="rect">
            <a:avLst/>
          </a:prstGeom>
        </p:spPr>
      </p:pic>
      <p:pic>
        <p:nvPicPr>
          <p:cNvPr id="8" name="Рисунок 7" descr="img1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33032" y="598810"/>
            <a:ext cx="4266960" cy="2507360"/>
          </a:xfrm>
          <a:prstGeom prst="rect">
            <a:avLst/>
          </a:prstGeom>
        </p:spPr>
      </p:pic>
      <p:pic>
        <p:nvPicPr>
          <p:cNvPr id="9" name="Рисунок 8" descr="img8 (1)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99887" y="3772350"/>
            <a:ext cx="4300105" cy="24745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12031" y="159023"/>
            <a:ext cx="6175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Память, внимание, логическое мышление.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9634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/>
              <a:t>Практическая часть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835" y="1025723"/>
            <a:ext cx="4308598" cy="4308598"/>
          </a:xfrm>
        </p:spPr>
      </p:pic>
      <p:pic>
        <p:nvPicPr>
          <p:cNvPr id="12290" name="Picture 2" descr="https://img1.liveinternet.ru/images/attach/d/0/139/829/139829651_5177462_16246151_60x60.png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4198"/>
            <a:ext cx="3168352" cy="172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4056" y="2636912"/>
            <a:ext cx="3987006" cy="336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946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506" y="332656"/>
            <a:ext cx="2336397" cy="2520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996952"/>
            <a:ext cx="2757002" cy="3528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7022" y="307987"/>
            <a:ext cx="2880320" cy="36876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38610" y="1125434"/>
            <a:ext cx="3089366" cy="20527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3945365"/>
            <a:ext cx="3145881" cy="257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643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3153</TotalTime>
  <Words>92</Words>
  <Application>Microsoft Office PowerPoint</Application>
  <PresentationFormat>Экран (4:3)</PresentationFormat>
  <Paragraphs>34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«Секретный мир детства в пространстве мира взрослых» </vt:lpstr>
      <vt:lpstr>  </vt:lpstr>
      <vt:lpstr>Слайд 5</vt:lpstr>
      <vt:lpstr>Слайд 6</vt:lpstr>
      <vt:lpstr>Слайд 7</vt:lpstr>
      <vt:lpstr>Практическая часть</vt:lpstr>
      <vt:lpstr>Слайд 9</vt:lpstr>
      <vt:lpstr>Игра «Расскажи про свой узор» </vt:lpstr>
      <vt:lpstr>Составление предложений </vt:lpstr>
      <vt:lpstr>Слайд 12</vt:lpstr>
      <vt:lpstr> </vt:lpstr>
      <vt:lpstr>«Интеллектуальная карта»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Пользователь Windows</cp:lastModifiedBy>
  <cp:revision>186</cp:revision>
  <dcterms:created xsi:type="dcterms:W3CDTF">2018-03-09T15:08:22Z</dcterms:created>
  <dcterms:modified xsi:type="dcterms:W3CDTF">2022-11-12T13:28:38Z</dcterms:modified>
</cp:coreProperties>
</file>