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79E781-0887-4081-9395-286869FAD74C}" type="datetimeFigureOut">
              <a:rPr lang="ru-RU"/>
              <a:t>12.11.2022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7F8BE3-6594-47C8-A658-80DB9447E7DD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catherineasquithgallery.com/uploads/posts/2021-02/1613682646_13-p-fon-dlya-prezentatsii-plavanie-1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7" name="Прямоугольник 4"/>
          <p:cNvSpPr/>
          <p:nvPr/>
        </p:nvSpPr>
        <p:spPr bwMode="auto">
          <a:xfrm>
            <a:off x="829051" y="1257595"/>
            <a:ext cx="748883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3600" b="1" cap="none" spc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1"/>
                </a:gradFill>
              </a:rPr>
              <a:t>Эффективные методы и приемы в проведении физкультурно-оздоровительной работы на занятиях по плаванию в ДОУ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4716457" y="3632816"/>
            <a:ext cx="3741741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dirty="0" err="1"/>
              <a:t>Подготовила</a:t>
            </a:r>
            <a:r>
              <a:rPr dirty="0"/>
              <a:t>:</a:t>
            </a:r>
          </a:p>
          <a:p>
            <a:pPr>
              <a:defRPr/>
            </a:pPr>
            <a:r>
              <a:rPr dirty="0" err="1"/>
              <a:t>Инструктор</a:t>
            </a:r>
            <a:r>
              <a:rPr dirty="0"/>
              <a:t> </a:t>
            </a:r>
            <a:r>
              <a:rPr dirty="0" err="1"/>
              <a:t>по</a:t>
            </a:r>
            <a:r>
              <a:rPr dirty="0"/>
              <a:t> </a:t>
            </a:r>
            <a:r>
              <a:rPr dirty="0" err="1"/>
              <a:t>физической</a:t>
            </a:r>
            <a:r>
              <a:rPr dirty="0"/>
              <a:t> </a:t>
            </a:r>
            <a:r>
              <a:rPr dirty="0" err="1" smtClean="0"/>
              <a:t>культур</a:t>
            </a:r>
            <a:r>
              <a:rPr lang="ru-RU" dirty="0"/>
              <a:t>е</a:t>
            </a:r>
            <a:endParaRPr dirty="0"/>
          </a:p>
          <a:p>
            <a:pPr>
              <a:defRPr/>
            </a:pPr>
            <a:r>
              <a:rPr dirty="0" err="1"/>
              <a:t>Сухорукова</a:t>
            </a:r>
            <a:r>
              <a:rPr dirty="0"/>
              <a:t> </a:t>
            </a:r>
            <a:r>
              <a:rPr dirty="0" err="1"/>
              <a:t>Юлия</a:t>
            </a:r>
            <a:r>
              <a:rPr dirty="0"/>
              <a:t> </a:t>
            </a:r>
            <a:r>
              <a:rPr dirty="0" err="1"/>
              <a:t>Петровна</a:t>
            </a:r>
            <a:endParaRPr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3363300" y="6324599"/>
            <a:ext cx="2124074" cy="9144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catherineasquithgallery.com/uploads/posts/2021-02/1613682646_13-p-fon-dlya-prezentatsii-plavanie-1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7" name="Прямоугольник 3"/>
          <p:cNvSpPr/>
          <p:nvPr/>
        </p:nvSpPr>
        <p:spPr bwMode="auto">
          <a:xfrm>
            <a:off x="1691680" y="980728"/>
            <a:ext cx="6480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/>
              <a:t>Логоритмика.</a:t>
            </a:r>
            <a:r>
              <a:rPr lang="ru-RU" sz="2400"/>
              <a:t> В основном ее использую в младших, иногда в средних, группах. Выполнение упражнений или игр сопровождаю детскими стишками и потешками.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catherineasquithgallery.com/uploads/posts/2021-02/1613682646_13-p-fon-dlya-prezentatsii-plavanie-1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403648" y="1124744"/>
            <a:ext cx="3395380" cy="309634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Прямоугольник 3"/>
          <p:cNvSpPr/>
          <p:nvPr/>
        </p:nvSpPr>
        <p:spPr bwMode="auto">
          <a:xfrm>
            <a:off x="4799028" y="908720"/>
            <a:ext cx="36614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/>
              <a:t>Я считаю, и многие педагоги со мной согласятся, что эффективное сохранение и укрепление здоровья дошкольника невозможно без плотного сотрудничества с родителями.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catherineasquithgallery.com/uploads/posts/2021-02/1613682646_13-p-fon-dlya-prezentatsii-plavanie-1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7" name="Прямоугольник 3"/>
          <p:cNvSpPr/>
          <p:nvPr/>
        </p:nvSpPr>
        <p:spPr bwMode="auto">
          <a:xfrm>
            <a:off x="1231188" y="2567245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 scaled="1"/>
                  </a:gradFill>
                  <a:prstDash val="solid"/>
                </a:ln>
                <a:solidFill>
                  <a:srgbClr val="FFFFFF"/>
                </a:solidFill>
              </a:rPr>
              <a:t>Спасибо за внимание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catherineasquithgallery.com/uploads/posts/2021-02/1613682646_13-p-fon-dlya-prezentatsii-plavanie-1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7" name="Прямоугольник 3"/>
          <p:cNvSpPr/>
          <p:nvPr/>
        </p:nvSpPr>
        <p:spPr bwMode="auto">
          <a:xfrm>
            <a:off x="1547664" y="1196752"/>
            <a:ext cx="65527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b="1">
                <a:solidFill>
                  <a:srgbClr val="C00000"/>
                </a:solidFill>
              </a:rPr>
              <a:t>Человек – высшее творение природы,</a:t>
            </a:r>
            <a:endParaRPr/>
          </a:p>
          <a:p>
            <a:pPr algn="r">
              <a:defRPr/>
            </a:pPr>
            <a:r>
              <a:rPr lang="ru-RU" sz="2400" b="1">
                <a:solidFill>
                  <a:srgbClr val="C00000"/>
                </a:solidFill>
              </a:rPr>
              <a:t>но для того чтобы наслаждаться </a:t>
            </a:r>
            <a:endParaRPr/>
          </a:p>
          <a:p>
            <a:pPr algn="r">
              <a:defRPr/>
            </a:pPr>
            <a:r>
              <a:rPr lang="ru-RU" sz="2400" b="1">
                <a:solidFill>
                  <a:srgbClr val="C00000"/>
                </a:solidFill>
              </a:rPr>
              <a:t>её сокровищами, он должен отвечать,</a:t>
            </a:r>
            <a:endParaRPr/>
          </a:p>
          <a:p>
            <a:pPr algn="r">
              <a:defRPr/>
            </a:pPr>
            <a:r>
              <a:rPr lang="ru-RU" sz="2400" b="1">
                <a:solidFill>
                  <a:srgbClr val="C00000"/>
                </a:solidFill>
              </a:rPr>
              <a:t>по крайней мере, одному требованию –</a:t>
            </a:r>
            <a:endParaRPr/>
          </a:p>
          <a:p>
            <a:pPr algn="r">
              <a:defRPr/>
            </a:pPr>
            <a:r>
              <a:rPr lang="ru-RU" sz="2400" b="1">
                <a:solidFill>
                  <a:srgbClr val="C00000"/>
                </a:solidFill>
              </a:rPr>
              <a:t>быть здоровыми.</a:t>
            </a:r>
            <a:endParaRPr/>
          </a:p>
          <a:p>
            <a:pPr algn="r">
              <a:defRPr/>
            </a:pPr>
            <a:r>
              <a:rPr lang="ru-RU" sz="2400" b="1">
                <a:solidFill>
                  <a:srgbClr val="C00000"/>
                </a:solidFill>
              </a:rPr>
              <a:t>А.А. Леонов</a:t>
            </a:r>
            <a:endParaRPr/>
          </a:p>
          <a:p>
            <a:pPr algn="r">
              <a:defRPr/>
            </a:pPr>
            <a:endParaRPr lang="ru-RU" sz="2400">
              <a:solidFill>
                <a:srgbClr val="C00000"/>
              </a:solidFill>
            </a:endParaRPr>
          </a:p>
          <a:p>
            <a:pPr>
              <a:defRPr/>
            </a:pPr>
            <a:r>
              <a:rPr lang="ru-RU" sz="2400" b="1"/>
              <a:t>Главным условием в образовательном процессе всегда было и остается сохранение и укрепление здоровья детей. 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viava.ru/wp-content/uploads/polza-plavaniya-v-bassejne-dlya-detskogo-organizma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618546"/>
            <a:ext cx="9144000" cy="540274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catherineasquithgallery.com/uploads/posts/2021-02/1613682646_13-p-fon-dlya-prezentatsii-plavanie-1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pic>
        <p:nvPicPr>
          <p:cNvPr id="7" name="Picture 2" descr="https://www.schwimmschule-wasserlust.de/wp-content/uploads/2015/11/11753742_l.jp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231740" y="1882250"/>
            <a:ext cx="4680520" cy="326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3"/>
          <p:cNvSpPr/>
          <p:nvPr/>
        </p:nvSpPr>
        <p:spPr bwMode="auto">
          <a:xfrm>
            <a:off x="1467168" y="1048380"/>
            <a:ext cx="65920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32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 scaled="1"/>
                </a:gradFill>
              </a:rPr>
              <a:t>Плавание жизненно важный навык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catherineasquithgallery.com/uploads/posts/2021-02/1613682646_13-p-fon-dlya-prezentatsii-plavanie-1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-186744"/>
            <a:ext cx="9144000" cy="7029400"/>
          </a:xfrm>
          <a:prstGeom prst="rect">
            <a:avLst/>
          </a:prstGeom>
          <a:noFill/>
        </p:spPr>
      </p:pic>
      <p:sp>
        <p:nvSpPr>
          <p:cNvPr id="7" name="TextBox 3"/>
          <p:cNvSpPr txBox="1"/>
          <p:nvPr/>
        </p:nvSpPr>
        <p:spPr bwMode="auto">
          <a:xfrm>
            <a:off x="1835697" y="1052736"/>
            <a:ext cx="60486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В нашем детском саду с октября месяца функционирует бассейн.</a:t>
            </a:r>
            <a:endParaRPr/>
          </a:p>
          <a:p>
            <a:pPr>
              <a:defRPr/>
            </a:pPr>
            <a:r>
              <a:rPr lang="ru-RU"/>
              <a:t>Занятия по плаванию проводятся во всех возрастных группах: младшая – 1 раз в неделю, средняя, старшая, подготовительная – 2 раза в неделю.</a:t>
            </a:r>
            <a:endParaRPr/>
          </a:p>
          <a:p>
            <a:pPr>
              <a:defRPr/>
            </a:pPr>
            <a:r>
              <a:rPr lang="ru-RU"/>
              <a:t>Продолжительность занятия в бассейне  четко регламентируется санитарными правилами и зависит от возраста ребенка:</a:t>
            </a:r>
            <a:endParaRPr/>
          </a:p>
          <a:p>
            <a:pPr>
              <a:defRPr/>
            </a:pPr>
            <a:r>
              <a:rPr lang="ru-RU"/>
              <a:t>•	В младшей группе – 15 минут,</a:t>
            </a:r>
            <a:endParaRPr/>
          </a:p>
          <a:p>
            <a:pPr>
              <a:defRPr/>
            </a:pPr>
            <a:r>
              <a:rPr lang="ru-RU"/>
              <a:t>•	В средней группе – 20 минут,</a:t>
            </a:r>
            <a:endParaRPr/>
          </a:p>
          <a:p>
            <a:pPr>
              <a:defRPr/>
            </a:pPr>
            <a:r>
              <a:rPr lang="ru-RU"/>
              <a:t>•	В старшей группе – 25 минут,</a:t>
            </a:r>
            <a:endParaRPr/>
          </a:p>
          <a:p>
            <a:pPr>
              <a:defRPr/>
            </a:pPr>
            <a:r>
              <a:rPr lang="ru-RU"/>
              <a:t>•	В подготовительной группе 30 минут.</a:t>
            </a:r>
            <a:endParaRPr/>
          </a:p>
          <a:p>
            <a:pPr>
              <a:defRPr/>
            </a:pPr>
            <a:r>
              <a:rPr lang="ru-RU"/>
              <a:t>Температура воды 29-31* градус. Температура воздуха в помещении чаши бассейна 30*, в раздевалках – 25*.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catherineasquithgallery.com/uploads/posts/2021-02/1613682646_13-p-fon-dlya-prezentatsii-plavanie-1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7" name="Прямоугольник 3"/>
          <p:cNvSpPr/>
          <p:nvPr/>
        </p:nvSpPr>
        <p:spPr bwMode="auto">
          <a:xfrm>
            <a:off x="1187624" y="908720"/>
            <a:ext cx="63635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/>
              <a:t>Для увеличения эффективности занятий и укрепления здоровья детей я использую комплексы закаливающих мероприятий.</a:t>
            </a:r>
          </a:p>
          <a:p>
            <a:pPr>
              <a:defRPr/>
            </a:pPr>
            <a:r>
              <a:rPr lang="ru-RU" sz="2000"/>
              <a:t> </a:t>
            </a:r>
            <a:endParaRPr/>
          </a:p>
          <a:p>
            <a:pPr>
              <a:defRPr/>
            </a:pPr>
            <a:r>
              <a:rPr lang="ru-RU" sz="2000"/>
              <a:t>В своей работе я использую следующие здоровьесберегающие технологии:</a:t>
            </a:r>
          </a:p>
          <a:p>
            <a:pPr>
              <a:defRPr/>
            </a:pPr>
            <a:r>
              <a:rPr lang="ru-RU" sz="2000"/>
              <a:t> </a:t>
            </a:r>
            <a:endParaRPr/>
          </a:p>
          <a:p>
            <a:pPr>
              <a:defRPr/>
            </a:pPr>
            <a:r>
              <a:rPr lang="ru-RU" sz="2000"/>
              <a:t>- Воздушное закаливание;</a:t>
            </a:r>
            <a:endParaRPr/>
          </a:p>
          <a:p>
            <a:pPr>
              <a:defRPr/>
            </a:pPr>
            <a:r>
              <a:rPr lang="ru-RU" sz="2000"/>
              <a:t> - Босохождение;</a:t>
            </a:r>
            <a:endParaRPr/>
          </a:p>
          <a:p>
            <a:pPr>
              <a:defRPr/>
            </a:pPr>
            <a:r>
              <a:rPr lang="ru-RU" sz="2000"/>
              <a:t> - Водные процедуры;</a:t>
            </a:r>
            <a:endParaRPr/>
          </a:p>
          <a:p>
            <a:pPr>
              <a:defRPr/>
            </a:pPr>
            <a:r>
              <a:rPr lang="ru-RU" sz="2000"/>
              <a:t> - Логоритмика;</a:t>
            </a:r>
            <a:endParaRPr/>
          </a:p>
          <a:p>
            <a:pPr>
              <a:defRPr/>
            </a:pPr>
            <a:r>
              <a:rPr lang="ru-RU" sz="2000"/>
              <a:t> - Растирание сухим полотенцем;</a:t>
            </a:r>
            <a:endParaRPr/>
          </a:p>
          <a:p>
            <a:pPr>
              <a:defRPr/>
            </a:pPr>
            <a:r>
              <a:rPr lang="ru-RU" sz="2000"/>
              <a:t> - Дыхательная гимнастика.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catherineasquithgallery.com/uploads/posts/2021-02/1613682646_13-p-fon-dlya-prezentatsii-plavanie-1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7" name="Прямоугольник 3"/>
          <p:cNvSpPr/>
          <p:nvPr/>
        </p:nvSpPr>
        <p:spPr bwMode="auto">
          <a:xfrm>
            <a:off x="1547664" y="980728"/>
            <a:ext cx="6696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u="sng"/>
              <a:t>Воздушное закаливание и босохождение </a:t>
            </a:r>
            <a:r>
              <a:rPr lang="ru-RU" sz="2400" b="1"/>
              <a:t>проходят на протяжении всего занятия, начиная с упражнений на суше, и далее продолжаются в воде.</a:t>
            </a:r>
            <a:endParaRPr/>
          </a:p>
        </p:txBody>
      </p:sp>
      <p:pic>
        <p:nvPicPr>
          <p:cNvPr id="8" name="Picture 1" descr="E:\Работа фото\20210429_090337.jp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860640" y="2687940"/>
            <a:ext cx="3422719" cy="2066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catherineasquithgallery.com/uploads/posts/2021-02/1613682646_13-p-fon-dlya-prezentatsii-plavanie-1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7" name="Прямоугольник 3"/>
          <p:cNvSpPr/>
          <p:nvPr/>
        </p:nvSpPr>
        <p:spPr bwMode="auto">
          <a:xfrm>
            <a:off x="1835696" y="1052736"/>
            <a:ext cx="59766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/>
              <a:t>Босохождение эффективное средство профилактики плоскостопия. В этом мне помогают массажные коврики и мелкие игрушки. </a:t>
            </a:r>
            <a:endParaRPr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 rot="5400000">
            <a:off x="1341093" y="2835835"/>
            <a:ext cx="2511019" cy="2545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824028" y="2501375"/>
            <a:ext cx="1908212" cy="2544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catherineasquithgallery.com/uploads/posts/2021-02/1613682646_13-p-fon-dlya-prezentatsii-plavanie-1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7" name="Прямоугольник 3"/>
          <p:cNvSpPr/>
          <p:nvPr/>
        </p:nvSpPr>
        <p:spPr bwMode="auto">
          <a:xfrm>
            <a:off x="1331640" y="764704"/>
            <a:ext cx="6480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u="sng"/>
              <a:t>Дыхательную гимнастику </a:t>
            </a:r>
            <a:r>
              <a:rPr lang="ru-RU" sz="2000" b="1"/>
              <a:t>я использую после активных игр и упражнений, чтобы восстановить дыхание детей. Медленный выдох помогает детям расслабиться и успокоиться. К тому же правильное дыхание стимулирует работу сердца, головного мозга и нервной системы, избавляет ребёнка от многих болезней.</a:t>
            </a:r>
            <a:endParaRPr/>
          </a:p>
        </p:txBody>
      </p:sp>
      <p:pic>
        <p:nvPicPr>
          <p:cNvPr id="8" name="Picture 1" descr="E:\Работа фото\20201120_103052.jp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 rot="5079575">
            <a:off x="612731" y="3058186"/>
            <a:ext cx="2682596" cy="2011947"/>
          </a:xfrm>
          <a:prstGeom prst="rect">
            <a:avLst/>
          </a:prstGeom>
          <a:noFill/>
        </p:spPr>
      </p:pic>
      <p:pic>
        <p:nvPicPr>
          <p:cNvPr id="9" name="Рисунок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995936" y="2997731"/>
            <a:ext cx="2843807" cy="21328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274</Words>
  <Application>Microsoft Office PowerPoint</Application>
  <DocSecurity>0</DocSecurity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Julia</dc:creator>
  <cp:keywords/>
  <dc:description/>
  <cp:lastModifiedBy>Пользователь Windows</cp:lastModifiedBy>
  <cp:revision>12</cp:revision>
  <dcterms:created xsi:type="dcterms:W3CDTF">2021-10-07T07:09:30Z</dcterms:created>
  <dcterms:modified xsi:type="dcterms:W3CDTF">2022-11-12T17:35:30Z</dcterms:modified>
  <cp:category/>
  <dc:identifier/>
  <cp:contentStatus/>
  <dc:language/>
  <cp:version/>
</cp:coreProperties>
</file>