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70" r:id="rId9"/>
    <p:sldId id="266" r:id="rId10"/>
  </p:sldIdLst>
  <p:sldSz cx="18288000" cy="10287000"/>
  <p:notesSz cx="6858000" cy="9144000"/>
  <p:embeddedFontLst>
    <p:embeddedFont>
      <p:font typeface="Roboto Bold" charset="0"/>
      <p:regular r:id="rId11"/>
    </p:embeddedFont>
    <p:embeddedFont>
      <p:font typeface="Roboto" charset="0"/>
      <p:regular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7" autoAdjust="0"/>
    <p:restoredTop sz="94622" autoAdjust="0"/>
  </p:normalViewPr>
  <p:slideViewPr>
    <p:cSldViewPr>
      <p:cViewPr>
        <p:scale>
          <a:sx n="49" d="100"/>
          <a:sy n="49" d="100"/>
        </p:scale>
        <p:origin x="-1022" y="-28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3081" y="1357285"/>
            <a:ext cx="16193189" cy="7643867"/>
            <a:chOff x="0" y="-257722"/>
            <a:chExt cx="6186311" cy="2585703"/>
          </a:xfrm>
        </p:grpSpPr>
        <p:sp>
          <p:nvSpPr>
            <p:cNvPr id="3" name="Freeform 3"/>
            <p:cNvSpPr/>
            <p:nvPr/>
          </p:nvSpPr>
          <p:spPr>
            <a:xfrm>
              <a:off x="0" y="-257722"/>
              <a:ext cx="6186311" cy="2585703"/>
            </a:xfrm>
            <a:custGeom>
              <a:avLst/>
              <a:gdLst/>
              <a:ahLst/>
              <a:cxnLst/>
              <a:rect l="l" t="t" r="r" b="b"/>
              <a:pathLst>
                <a:path w="6186311" h="2531362">
                  <a:moveTo>
                    <a:pt x="6061851" y="2531362"/>
                  </a:moveTo>
                  <a:lnTo>
                    <a:pt x="124460" y="2531362"/>
                  </a:lnTo>
                  <a:cubicBezTo>
                    <a:pt x="55880" y="2531362"/>
                    <a:pt x="0" y="2475482"/>
                    <a:pt x="0" y="240690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6061851" y="0"/>
                  </a:lnTo>
                  <a:cubicBezTo>
                    <a:pt x="6130431" y="0"/>
                    <a:pt x="6186311" y="55880"/>
                    <a:pt x="6186311" y="124460"/>
                  </a:cubicBezTo>
                  <a:lnTo>
                    <a:pt x="6186311" y="2406902"/>
                  </a:lnTo>
                  <a:cubicBezTo>
                    <a:pt x="6186311" y="2475482"/>
                    <a:pt x="6130431" y="2531362"/>
                    <a:pt x="6061851" y="2531362"/>
                  </a:cubicBezTo>
                  <a:close/>
                </a:path>
              </a:pathLst>
            </a:custGeom>
            <a:solidFill>
              <a:srgbClr val="B8D6F6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1511151" y="714344"/>
            <a:ext cx="16273809" cy="126496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endParaRPr lang="ru-RU" sz="4400" dirty="0" smtClean="0">
              <a:latin typeface="Roboto Bold"/>
            </a:endParaRPr>
          </a:p>
          <a:p>
            <a:pPr algn="ctr">
              <a:lnSpc>
                <a:spcPts val="11000"/>
              </a:lnSpc>
            </a:pPr>
            <a:r>
              <a:rPr lang="ru-RU" sz="4400" dirty="0" smtClean="0">
                <a:latin typeface="Roboto Bold"/>
              </a:rPr>
              <a:t>Формирование  </a:t>
            </a:r>
            <a:r>
              <a:rPr lang="ru-RU" sz="4400" dirty="0" smtClean="0">
                <a:latin typeface="Roboto Bold"/>
              </a:rPr>
              <a:t>читательской грамотности </a:t>
            </a:r>
          </a:p>
          <a:p>
            <a:pPr algn="ctr">
              <a:lnSpc>
                <a:spcPts val="11000"/>
              </a:lnSpc>
            </a:pPr>
            <a:r>
              <a:rPr lang="ru-RU" sz="4400" dirty="0" smtClean="0">
                <a:latin typeface="Roboto Bold"/>
              </a:rPr>
              <a:t>в </a:t>
            </a:r>
            <a:r>
              <a:rPr lang="ru-RU" sz="4400" dirty="0" smtClean="0">
                <a:latin typeface="Roboto Bold"/>
              </a:rPr>
              <a:t>начальной школе</a:t>
            </a:r>
          </a:p>
          <a:p>
            <a:pPr algn="ctr"/>
            <a:endParaRPr lang="ru-RU" sz="3200" dirty="0" smtClean="0">
              <a:solidFill>
                <a:srgbClr val="0F3256"/>
              </a:solidFill>
              <a:latin typeface="Roboto Bold"/>
            </a:endParaRPr>
          </a:p>
          <a:p>
            <a:pPr algn="ctr"/>
            <a:endParaRPr lang="ru-RU" sz="3200" dirty="0" smtClean="0">
              <a:solidFill>
                <a:srgbClr val="0F3256"/>
              </a:solidFill>
              <a:latin typeface="Roboto Bold"/>
            </a:endParaRPr>
          </a:p>
          <a:p>
            <a:pPr algn="r"/>
            <a:endParaRPr lang="ru-RU" sz="3200" dirty="0" smtClean="0">
              <a:solidFill>
                <a:srgbClr val="0F3256"/>
              </a:solidFill>
              <a:latin typeface="Roboto Bold"/>
            </a:endParaRPr>
          </a:p>
          <a:p>
            <a:pPr algn="r"/>
            <a:endParaRPr lang="ru-RU" sz="3200" dirty="0">
              <a:solidFill>
                <a:srgbClr val="0F3256"/>
              </a:solidFill>
              <a:latin typeface="Roboto Bold"/>
            </a:endParaRPr>
          </a:p>
          <a:p>
            <a:pPr algn="r"/>
            <a:r>
              <a:rPr lang="ru-RU" sz="3600" b="1" dirty="0" err="1" smtClean="0">
                <a:solidFill>
                  <a:srgbClr val="0F3256"/>
                </a:solidFill>
                <a:latin typeface="Roboto Bold"/>
              </a:rPr>
              <a:t>Альпеймова</a:t>
            </a:r>
            <a:r>
              <a:rPr lang="ru-RU" sz="3600" b="1" dirty="0" smtClean="0">
                <a:solidFill>
                  <a:srgbClr val="0F3256"/>
                </a:solidFill>
                <a:latin typeface="Roboto Bold"/>
              </a:rPr>
              <a:t> </a:t>
            </a:r>
            <a:r>
              <a:rPr lang="ru-RU" sz="3600" b="1" dirty="0" smtClean="0">
                <a:solidFill>
                  <a:srgbClr val="0F3256"/>
                </a:solidFill>
                <a:latin typeface="Roboto Bold"/>
              </a:rPr>
              <a:t>М.Е.,</a:t>
            </a:r>
          </a:p>
          <a:p>
            <a:pPr algn="r"/>
            <a:r>
              <a:rPr lang="ru-RU" sz="3600" b="1" dirty="0">
                <a:solidFill>
                  <a:srgbClr val="0F3256"/>
                </a:solidFill>
                <a:latin typeface="Roboto Bold"/>
              </a:rPr>
              <a:t>у</a:t>
            </a:r>
            <a:r>
              <a:rPr lang="ru-RU" sz="3600" b="1" dirty="0" smtClean="0">
                <a:solidFill>
                  <a:srgbClr val="0F3256"/>
                </a:solidFill>
                <a:latin typeface="Roboto Bold"/>
              </a:rPr>
              <a:t>читель </a:t>
            </a:r>
            <a:r>
              <a:rPr lang="ru-RU" sz="3600" b="1" dirty="0" smtClean="0">
                <a:solidFill>
                  <a:srgbClr val="0F3256"/>
                </a:solidFill>
                <a:latin typeface="Roboto Bold"/>
              </a:rPr>
              <a:t>начальных классов</a:t>
            </a:r>
            <a:endParaRPr lang="ru-RU" sz="3600" b="1" dirty="0" smtClean="0">
              <a:solidFill>
                <a:srgbClr val="0F3256"/>
              </a:solidFill>
              <a:latin typeface="Roboto Bold"/>
            </a:endParaRPr>
          </a:p>
          <a:p>
            <a:pPr algn="r"/>
            <a:r>
              <a:rPr lang="ru-RU" sz="3600" b="1" dirty="0" smtClean="0">
                <a:solidFill>
                  <a:srgbClr val="0F3256"/>
                </a:solidFill>
                <a:latin typeface="Roboto Bold"/>
              </a:rPr>
              <a:t> </a:t>
            </a:r>
            <a:r>
              <a:rPr lang="en-US" sz="3600" b="1" dirty="0">
                <a:solidFill>
                  <a:srgbClr val="0F3256"/>
                </a:solidFill>
                <a:latin typeface="Roboto"/>
              </a:rPr>
              <a:t>М</a:t>
            </a:r>
            <a:r>
              <a:rPr lang="ru-RU" sz="3600" b="1" dirty="0">
                <a:solidFill>
                  <a:srgbClr val="0F3256"/>
                </a:solidFill>
                <a:latin typeface="Roboto"/>
              </a:rPr>
              <a:t>КОУ «Кош-</a:t>
            </a:r>
            <a:r>
              <a:rPr lang="ru-RU" sz="3600" b="1" dirty="0" err="1">
                <a:solidFill>
                  <a:srgbClr val="0F3256"/>
                </a:solidFill>
                <a:latin typeface="Roboto"/>
              </a:rPr>
              <a:t>Агачская</a:t>
            </a:r>
            <a:r>
              <a:rPr lang="ru-RU" sz="3600" b="1" dirty="0">
                <a:solidFill>
                  <a:srgbClr val="0F3256"/>
                </a:solidFill>
                <a:latin typeface="Roboto"/>
              </a:rPr>
              <a:t> СОШ </a:t>
            </a:r>
            <a:r>
              <a:rPr lang="ru-RU" sz="3600" b="1" dirty="0" err="1">
                <a:solidFill>
                  <a:srgbClr val="0F3256"/>
                </a:solidFill>
                <a:latin typeface="Roboto"/>
              </a:rPr>
              <a:t>им.Л.И.Тюковой</a:t>
            </a:r>
            <a:r>
              <a:rPr lang="ru-RU" sz="3600" b="1" dirty="0">
                <a:solidFill>
                  <a:srgbClr val="0F3256"/>
                </a:solidFill>
                <a:latin typeface="Roboto"/>
              </a:rPr>
              <a:t>»</a:t>
            </a:r>
            <a:endParaRPr lang="en-US" sz="3600" b="1" dirty="0">
              <a:solidFill>
                <a:srgbClr val="0F3256"/>
              </a:solidFill>
              <a:latin typeface="Roboto"/>
            </a:endParaRPr>
          </a:p>
          <a:p>
            <a:pPr algn="r"/>
            <a:endParaRPr lang="ru-RU" sz="3600" b="1" dirty="0" smtClean="0">
              <a:solidFill>
                <a:srgbClr val="0F3256"/>
              </a:solidFill>
              <a:latin typeface="Roboto Bold"/>
            </a:endParaRPr>
          </a:p>
          <a:p>
            <a:pPr algn="r">
              <a:lnSpc>
                <a:spcPts val="11000"/>
              </a:lnSpc>
            </a:pPr>
            <a:endParaRPr lang="ru-RU" sz="8000" dirty="0" smtClean="0">
              <a:solidFill>
                <a:srgbClr val="0F3256"/>
              </a:solidFill>
              <a:latin typeface="Roboto Bold"/>
            </a:endParaRPr>
          </a:p>
          <a:p>
            <a:pPr algn="r">
              <a:lnSpc>
                <a:spcPts val="11000"/>
              </a:lnSpc>
            </a:pPr>
            <a:endParaRPr lang="ru-RU" sz="8000" dirty="0" smtClean="0">
              <a:solidFill>
                <a:srgbClr val="0F3256"/>
              </a:solidFill>
              <a:latin typeface="Roboto Bold"/>
            </a:endParaRPr>
          </a:p>
          <a:p>
            <a:pPr algn="r">
              <a:lnSpc>
                <a:spcPts val="11000"/>
              </a:lnSpc>
            </a:pPr>
            <a:r>
              <a:rPr lang="ru-RU" sz="8000" dirty="0" smtClean="0">
                <a:solidFill>
                  <a:srgbClr val="0F3256"/>
                </a:solidFill>
                <a:latin typeface="Roboto Bold"/>
              </a:rPr>
              <a:t> </a:t>
            </a:r>
            <a:endParaRPr lang="en-US" sz="8000" dirty="0">
              <a:solidFill>
                <a:srgbClr val="0F3256"/>
              </a:solidFill>
              <a:latin typeface="Roboto Bold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71441" y="3199284"/>
            <a:ext cx="16004491" cy="3932452"/>
            <a:chOff x="0" y="0"/>
            <a:chExt cx="6186311" cy="13733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86311" cy="1373361"/>
            </a:xfrm>
            <a:custGeom>
              <a:avLst/>
              <a:gdLst/>
              <a:ahLst/>
              <a:cxnLst/>
              <a:rect l="l" t="t" r="r" b="b"/>
              <a:pathLst>
                <a:path w="6186311" h="1373361">
                  <a:moveTo>
                    <a:pt x="6061851" y="1373361"/>
                  </a:moveTo>
                  <a:lnTo>
                    <a:pt x="124460" y="1373361"/>
                  </a:lnTo>
                  <a:cubicBezTo>
                    <a:pt x="55880" y="1373361"/>
                    <a:pt x="0" y="1317481"/>
                    <a:pt x="0" y="124890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6061851" y="0"/>
                  </a:lnTo>
                  <a:cubicBezTo>
                    <a:pt x="6130431" y="0"/>
                    <a:pt x="6186311" y="55880"/>
                    <a:pt x="6186311" y="124460"/>
                  </a:cubicBezTo>
                  <a:lnTo>
                    <a:pt x="6186311" y="1248901"/>
                  </a:lnTo>
                  <a:cubicBezTo>
                    <a:pt x="6186311" y="1317481"/>
                    <a:pt x="6130431" y="1373361"/>
                    <a:pt x="6061851" y="1373361"/>
                  </a:cubicBezTo>
                  <a:close/>
                </a:path>
              </a:pathLst>
            </a:custGeom>
            <a:solidFill>
              <a:srgbClr val="B8D6F6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571441" y="357154"/>
            <a:ext cx="17073682" cy="1128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69"/>
              </a:lnSpc>
              <a:spcBef>
                <a:spcPct val="0"/>
              </a:spcBef>
            </a:pPr>
            <a:r>
              <a:rPr lang="ru-RU" sz="4000" dirty="0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en-US" sz="4000" b="1" dirty="0" err="1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Цитирование</a:t>
            </a:r>
            <a:r>
              <a:rPr lang="en-US" sz="4000" b="1" dirty="0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высказываний</a:t>
            </a:r>
            <a:r>
              <a:rPr lang="en-US" sz="4000" b="1" dirty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известных</a:t>
            </a:r>
            <a:r>
              <a:rPr lang="en-US" sz="4000" b="1" dirty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людей</a:t>
            </a:r>
            <a:r>
              <a:rPr lang="en-US" sz="4000" b="1" dirty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b="1" dirty="0" smtClean="0">
              <a:solidFill>
                <a:srgbClr val="0F325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4369"/>
              </a:lnSpc>
              <a:spcBef>
                <a:spcPct val="0"/>
              </a:spcBef>
            </a:pPr>
            <a:r>
              <a:rPr lang="en-US" sz="4000" b="1" dirty="0" err="1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пословиц</a:t>
            </a:r>
            <a:r>
              <a:rPr lang="ru-RU" sz="4000" b="1" dirty="0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en-US" sz="4000" b="1" dirty="0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dirty="0" err="1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поговор</a:t>
            </a:r>
            <a:r>
              <a:rPr lang="ru-RU" sz="4000" b="1" dirty="0" err="1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4000" dirty="0" smtClean="0">
                <a:solidFill>
                  <a:srgbClr val="0F325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en-US" sz="4000" dirty="0">
              <a:solidFill>
                <a:srgbClr val="0F325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91072" y="1357286"/>
            <a:ext cx="15697744" cy="8315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ru-RU" sz="3200" dirty="0" smtClean="0"/>
              <a:t>      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выбрать из предложенных пословиц одну, которая актуальна для нашего урока и будет служить девизом</a:t>
            </a:r>
          </a:p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Труд всё побеждает.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Всякое дело концом хорошо.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Маленькое дело лучше большого безделья.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Больше дела, меньше слов.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привык трудиться, тому без дела не сидится.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Терпенье и труд все перетрут.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Прочитайте, что вы выбрали.</a:t>
            </a: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Объясните смысл пословицы. Договоритесь в группе, прочитайте её с определенной интонацией.</a:t>
            </a:r>
          </a:p>
          <a:p>
            <a:pPr algn="ctr">
              <a:lnSpc>
                <a:spcPts val="3413"/>
              </a:lnSpc>
              <a:spcBef>
                <a:spcPct val="0"/>
              </a:spcBef>
            </a:pPr>
            <a:endParaRPr lang="en-US" sz="3103" dirty="0">
              <a:solidFill>
                <a:srgbClr val="0F3256"/>
              </a:solidFill>
              <a:latin typeface="Roboto Bold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53691" y="0"/>
            <a:ext cx="8577809" cy="10287000"/>
            <a:chOff x="0" y="0"/>
            <a:chExt cx="2901629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01629" cy="3479800"/>
            </a:xfrm>
            <a:custGeom>
              <a:avLst/>
              <a:gdLst/>
              <a:ahLst/>
              <a:cxnLst/>
              <a:rect l="l" t="t" r="r" b="b"/>
              <a:pathLst>
                <a:path w="2901629" h="3479800">
                  <a:moveTo>
                    <a:pt x="2777169" y="3479800"/>
                  </a:moveTo>
                  <a:lnTo>
                    <a:pt x="124460" y="3479800"/>
                  </a:lnTo>
                  <a:cubicBezTo>
                    <a:pt x="55880" y="3479800"/>
                    <a:pt x="0" y="3423920"/>
                    <a:pt x="0" y="33553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777169" y="0"/>
                  </a:lnTo>
                  <a:cubicBezTo>
                    <a:pt x="2845749" y="0"/>
                    <a:pt x="2901629" y="55880"/>
                    <a:pt x="2901629" y="124460"/>
                  </a:cubicBezTo>
                  <a:lnTo>
                    <a:pt x="2901629" y="3355340"/>
                  </a:lnTo>
                  <a:cubicBezTo>
                    <a:pt x="2901629" y="3423920"/>
                    <a:pt x="2845749" y="3479800"/>
                    <a:pt x="2777169" y="3479800"/>
                  </a:cubicBezTo>
                  <a:close/>
                </a:path>
              </a:pathLst>
            </a:custGeom>
            <a:solidFill>
              <a:srgbClr val="B8D6F6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6441939" y="1028700"/>
            <a:ext cx="817361" cy="816339"/>
            <a:chOff x="0" y="0"/>
            <a:chExt cx="1089815" cy="1088453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0" y="0"/>
              <a:ext cx="1089815" cy="1088453"/>
            </a:xfrm>
            <a:prstGeom prst="rect">
              <a:avLst/>
            </a:prstGeom>
          </p:spPr>
        </p:pic>
        <p:sp>
          <p:nvSpPr>
            <p:cNvPr id="6" name="TextBox 6"/>
            <p:cNvSpPr txBox="1"/>
            <p:nvPr/>
          </p:nvSpPr>
          <p:spPr>
            <a:xfrm>
              <a:off x="179935" y="307654"/>
              <a:ext cx="729946" cy="455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730"/>
                </a:lnSpc>
              </a:pPr>
              <a:r>
                <a:rPr lang="en-US" sz="2100" spc="-63">
                  <a:solidFill>
                    <a:srgbClr val="0F3256"/>
                  </a:solidFill>
                  <a:latin typeface="Roboto"/>
                </a:rPr>
                <a:t>06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66868" y="214279"/>
            <a:ext cx="8057251" cy="7940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Приём «Яркое пятно»</a:t>
            </a:r>
            <a:endParaRPr lang="ru-RU" sz="4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dirty="0" smtClean="0"/>
              <a:t>  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 заключается в сообщении классу интригующего материала, захватывающего внимание учеников, но при этом связанного с темой урока. </a:t>
            </a:r>
          </a:p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В качестве «яркого пятна» могут быть использованы сказки, легенды, фрагменты</a:t>
            </a:r>
          </a:p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из  художественной литературы, случаи из истории науки, культуры и повседневной жизни, шутки.</a:t>
            </a:r>
          </a:p>
          <a:p>
            <a:pPr algn="ctr">
              <a:spcBef>
                <a:spcPct val="0"/>
              </a:spcBef>
            </a:pPr>
            <a:endParaRPr lang="en-US" sz="3200" dirty="0">
              <a:solidFill>
                <a:srgbClr val="0F3256"/>
              </a:solidFill>
              <a:latin typeface="Roboto Bold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429621" y="571468"/>
            <a:ext cx="9001187" cy="827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Урок русского языка 1 класс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«Звуки и буквы»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Open Sans"/>
                <a:cs typeface="Arial" pitchFamily="34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   Ребята, в некотором царстве, в некотором государстве жили-были брат и сестра. Сестра всегда пела и танцевала и любила носить красные платья, а брат петь не мог, но любил носить синие или зеленые, а иногда и сине-зеленые вещи. Но это их не расстраивало, ведь сестра всегда ходила с братом, держась за руку, и всегда пела красивые песни.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Ребята, на доске написаны буквы, которые нам надо  разделить на две группы.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Одни -  в группу сестры,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другие – в   группу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брата.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Ребята, как вы думаете, какие буквы отправим в эти группы?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А И Ж М Н Щ Ы У Д 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Как вы думаете, какого цвета будут буквы в группе сестры, а брата?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Молодцы, хотите узнать, как звали сестру и брата?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Open Sans"/>
              <a:cs typeface="Arial" pitchFamily="34" charset="0"/>
            </a:endParaRPr>
          </a:p>
        </p:txBody>
      </p:sp>
      <p:pic>
        <p:nvPicPr>
          <p:cNvPr id="11266" name="Picture 2" descr="hello_html_m485c7c5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16362" y="642906"/>
            <a:ext cx="1214446" cy="1222998"/>
          </a:xfrm>
          <a:prstGeom prst="rect">
            <a:avLst/>
          </a:prstGeom>
          <a:noFill/>
        </p:spPr>
      </p:pic>
      <p:pic>
        <p:nvPicPr>
          <p:cNvPr id="11267" name="Picture 3" descr="hello_html_m5391bda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24" y="428592"/>
            <a:ext cx="923925" cy="12858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06308" y="7701954"/>
            <a:ext cx="5841662" cy="306687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6441939" y="1028700"/>
            <a:ext cx="817361" cy="816339"/>
            <a:chOff x="0" y="0"/>
            <a:chExt cx="1089815" cy="1088453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089815" cy="1088453"/>
            </a:xfrm>
            <a:prstGeom prst="rect">
              <a:avLst/>
            </a:prstGeom>
          </p:spPr>
        </p:pic>
        <p:sp>
          <p:nvSpPr>
            <p:cNvPr id="5" name="TextBox 5"/>
            <p:cNvSpPr txBox="1"/>
            <p:nvPr/>
          </p:nvSpPr>
          <p:spPr>
            <a:xfrm>
              <a:off x="179935" y="307654"/>
              <a:ext cx="729946" cy="4552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730"/>
                </a:lnSpc>
              </a:pPr>
              <a:r>
                <a:rPr lang="en-US" sz="2100" spc="-63">
                  <a:solidFill>
                    <a:srgbClr val="0F3256"/>
                  </a:solidFill>
                  <a:latin typeface="Roboto"/>
                </a:rPr>
                <a:t>07</a:t>
              </a:r>
            </a:p>
          </p:txBody>
        </p:sp>
      </p:grpSp>
      <p:sp>
        <p:nvSpPr>
          <p:cNvPr id="6" name="AutoShape 6"/>
          <p:cNvSpPr/>
          <p:nvPr/>
        </p:nvSpPr>
        <p:spPr>
          <a:xfrm rot="5400000">
            <a:off x="3192928" y="5138738"/>
            <a:ext cx="10287000" cy="0"/>
          </a:xfrm>
          <a:prstGeom prst="line">
            <a:avLst/>
          </a:prstGeom>
          <a:ln w="9525" cap="rnd">
            <a:solidFill>
              <a:srgbClr val="C8C8C8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7" name="Group 7"/>
          <p:cNvGrpSpPr/>
          <p:nvPr/>
        </p:nvGrpSpPr>
        <p:grpSpPr>
          <a:xfrm>
            <a:off x="0" y="2857484"/>
            <a:ext cx="13716032" cy="4214842"/>
            <a:chOff x="0" y="0"/>
            <a:chExt cx="6186311" cy="6604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186311" cy="660400"/>
            </a:xfrm>
            <a:custGeom>
              <a:avLst/>
              <a:gdLst/>
              <a:ahLst/>
              <a:cxnLst/>
              <a:rect l="l" t="t" r="r" b="b"/>
              <a:pathLst>
                <a:path w="6186311" h="660400">
                  <a:moveTo>
                    <a:pt x="606185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6061851" y="0"/>
                  </a:lnTo>
                  <a:cubicBezTo>
                    <a:pt x="6130431" y="0"/>
                    <a:pt x="6186311" y="55880"/>
                    <a:pt x="6186311" y="124460"/>
                  </a:cubicBezTo>
                  <a:lnTo>
                    <a:pt x="6186311" y="535940"/>
                  </a:lnTo>
                  <a:cubicBezTo>
                    <a:pt x="6186311" y="604520"/>
                    <a:pt x="6130431" y="660400"/>
                    <a:pt x="6061851" y="660400"/>
                  </a:cubicBezTo>
                  <a:close/>
                </a:path>
              </a:pathLst>
            </a:custGeom>
            <a:solidFill>
              <a:srgbClr val="B8D6F6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/>
          <a:srcRect l="5614" r="19916"/>
          <a:stretch>
            <a:fillRect/>
          </a:stretch>
        </p:blipFill>
        <p:spPr>
          <a:xfrm>
            <a:off x="13677417" y="0"/>
            <a:ext cx="4610583" cy="464347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9827913" y="2334351"/>
            <a:ext cx="7022706" cy="7309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86"/>
              </a:lnSpc>
              <a:spcBef>
                <a:spcPct val="0"/>
              </a:spcBef>
            </a:pPr>
            <a:r>
              <a:rPr lang="en-US" sz="5169" dirty="0" smtClean="0">
                <a:solidFill>
                  <a:srgbClr val="0F3256"/>
                </a:solidFill>
                <a:latin typeface="Roboto Bold"/>
              </a:rPr>
              <a:t>.</a:t>
            </a:r>
            <a:endParaRPr lang="en-US" sz="5169" dirty="0">
              <a:solidFill>
                <a:srgbClr val="0F3256"/>
              </a:solidFill>
              <a:latin typeface="Roboto Bold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26" y="428592"/>
            <a:ext cx="13358874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Окружающий мир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Прием «Поиск нужной информации»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предложенном тексте найдите спрятанные названия зверей.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Пришли ребята в зоопарк. Воз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 в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хода – п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олень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я.  И объявление: «Мухо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 ж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ареный». 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Рысь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 пробежал охранник. Ребята за ним, но на пути  - за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слон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Послыша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лось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рычание. «Принес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 гр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абли! – скомандовал охранник. Принес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 са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мые новые. «Вели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 бан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ка, - почему-то сказал охранник. И добавил: «Зоопарк закрыт». Так и не увидели ни одного зверя. А жаль. Их здесь вон сколько. Целых девять, и все на виду. Найдите их!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Сверяем с образцом выполнения.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7291" r="7291"/>
          <a:stretch>
            <a:fillRect/>
          </a:stretch>
        </p:blipFill>
        <p:spPr>
          <a:xfrm>
            <a:off x="428564" y="0"/>
            <a:ext cx="17002244" cy="10072722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 rot="5400000">
            <a:off x="5669428" y="5138738"/>
            <a:ext cx="10287000" cy="0"/>
          </a:xfrm>
          <a:prstGeom prst="line">
            <a:avLst/>
          </a:prstGeom>
          <a:ln w="9525" cap="rnd">
            <a:solidFill>
              <a:srgbClr val="C8C8C8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Прямоугольник 8"/>
          <p:cNvSpPr/>
          <p:nvPr/>
        </p:nvSpPr>
        <p:spPr>
          <a:xfrm>
            <a:off x="357126" y="571468"/>
            <a:ext cx="16430740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schemeClr val="tx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Математика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 smtClean="0">
                <a:solidFill>
                  <a:schemeClr val="tx2"/>
                </a:solidFill>
                <a:ea typeface="Times New Roman" pitchFamily="18" charset="0"/>
                <a:cs typeface="Arial" pitchFamily="34" charset="0"/>
              </a:rPr>
              <a:t> Прием  «Лови ошибку»</a:t>
            </a:r>
            <a:endParaRPr lang="ru-RU" sz="3600" dirty="0" smtClean="0">
              <a:solidFill>
                <a:schemeClr val="tx2"/>
              </a:solidFill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Поспорь с Незнайкой, который рассказал о себе следующее: «Я хорошо знаю математику! Я выучил таблицу умножения, умею складывать, вычитать и делить. Я знаю, что самое большое </a:t>
            </a:r>
            <a:r>
              <a:rPr lang="ru-RU" sz="3600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двузначное число 100 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разделит без остатка на 2, </a:t>
            </a:r>
            <a:r>
              <a:rPr lang="ru-RU" sz="3600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4 и </a:t>
            </a:r>
            <a:r>
              <a:rPr lang="ru-RU" sz="3600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.Я умею проверять, правильно ли я выполнил действия, и находить ошибки. Например, чтобы проверить, действительно ли 4:2=2, нужно </a:t>
            </a:r>
            <a:r>
              <a:rPr lang="ru-RU" sz="3600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частному 2 прибавить делитель 2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2+2=4 – мы получили делимое.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Значит, деление выполнено верно. Если требуется двузначное число умножить на однозначное, то я могу сделать это легко, заменив произведение суммой одинаковых слагаемых. Например, 28·3=28+28+28=</a:t>
            </a:r>
            <a:r>
              <a:rPr lang="ru-RU" sz="3600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83 (84)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ты знаешь математику так же хорошо, как и я?</a:t>
            </a:r>
            <a:endParaRPr 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571440" y="0"/>
            <a:ext cx="17287996" cy="10287000"/>
            <a:chOff x="0" y="0"/>
            <a:chExt cx="1488325" cy="3479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88326" cy="3479800"/>
            </a:xfrm>
            <a:custGeom>
              <a:avLst/>
              <a:gdLst/>
              <a:ahLst/>
              <a:cxnLst/>
              <a:rect l="l" t="t" r="r" b="b"/>
              <a:pathLst>
                <a:path w="1488326" h="3479800">
                  <a:moveTo>
                    <a:pt x="1363865" y="3479800"/>
                  </a:moveTo>
                  <a:lnTo>
                    <a:pt x="124460" y="3479800"/>
                  </a:lnTo>
                  <a:cubicBezTo>
                    <a:pt x="55880" y="3479800"/>
                    <a:pt x="0" y="3423920"/>
                    <a:pt x="0" y="33553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363865" y="0"/>
                  </a:lnTo>
                  <a:cubicBezTo>
                    <a:pt x="1432446" y="0"/>
                    <a:pt x="1488326" y="55880"/>
                    <a:pt x="1488326" y="124460"/>
                  </a:cubicBezTo>
                  <a:lnTo>
                    <a:pt x="1488326" y="3355340"/>
                  </a:lnTo>
                  <a:cubicBezTo>
                    <a:pt x="1488326" y="3423920"/>
                    <a:pt x="1432446" y="3479800"/>
                    <a:pt x="1363865" y="3479800"/>
                  </a:cubicBezTo>
                  <a:close/>
                </a:path>
              </a:pathLst>
            </a:custGeom>
            <a:solidFill>
              <a:srgbClr val="B8D6F6"/>
            </a:solidFill>
          </p:spPr>
        </p:sp>
      </p:grpSp>
      <p:sp>
        <p:nvSpPr>
          <p:cNvPr id="11" name="Прямоугольник 10"/>
          <p:cNvSpPr/>
          <p:nvPr/>
        </p:nvSpPr>
        <p:spPr>
          <a:xfrm>
            <a:off x="1071506" y="428592"/>
            <a:ext cx="16216426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Литературное чтение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Прием </a:t>
            </a:r>
            <a:r>
              <a:rPr lang="ru-RU" sz="3600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Пентагон</a:t>
            </a:r>
            <a:r>
              <a:rPr lang="ru-RU" sz="3600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ru-RU" sz="3600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Пятерочка</a:t>
            </a:r>
            <a:r>
              <a:rPr lang="ru-RU" sz="3600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прием называется 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“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Пентагон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”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от слова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пента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 значит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пять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Этот прием направлен на работу с понятиями по разным предметам.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вопрос - это 5 подсказок. Первая - самая сложная, последняя - самая легкая. 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приеме 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Пентагон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используется принцип подсказки и снижения очков.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 может даваться после каждого сообщения-подсказки.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Если ответ дан правильно, засчитываются очки уровня (всего их пять 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числу подсказок), если ответ неверен, отнимается одно очко.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Игрок может повторять свои попытки ответить на вопрос после каждой подсказки, что соответствует переходу на более низкий уровень.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правильный ответ очки присуждаются только единожды и соответствуют тому уровню, на котором игрок дал впервые правильный ответ.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Игроки до конца тура не знают, какой ответ они дали 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правильный или нет.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Сейчас мы попробуем поиграть и отгадать человека по моим подсказкам.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399999">
            <a:off x="1123188" y="5458149"/>
            <a:ext cx="10925823" cy="0"/>
          </a:xfrm>
          <a:prstGeom prst="line">
            <a:avLst/>
          </a:prstGeom>
          <a:ln w="9525" cap="rnd">
            <a:solidFill>
              <a:srgbClr val="C8C8C8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0" y="9310861"/>
            <a:ext cx="18288000" cy="1952277"/>
            <a:chOff x="0" y="0"/>
            <a:chExt cx="6186311" cy="6604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186311" cy="660400"/>
            </a:xfrm>
            <a:custGeom>
              <a:avLst/>
              <a:gdLst/>
              <a:ahLst/>
              <a:cxnLst/>
              <a:rect l="l" t="t" r="r" b="b"/>
              <a:pathLst>
                <a:path w="6186311" h="660400">
                  <a:moveTo>
                    <a:pt x="6061851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6061851" y="0"/>
                  </a:lnTo>
                  <a:cubicBezTo>
                    <a:pt x="6130431" y="0"/>
                    <a:pt x="6186311" y="55880"/>
                    <a:pt x="6186311" y="124460"/>
                  </a:cubicBezTo>
                  <a:lnTo>
                    <a:pt x="6186311" y="535940"/>
                  </a:lnTo>
                  <a:cubicBezTo>
                    <a:pt x="6186311" y="604520"/>
                    <a:pt x="6130431" y="660400"/>
                    <a:pt x="6061851" y="660400"/>
                  </a:cubicBezTo>
                  <a:close/>
                </a:path>
              </a:pathLst>
            </a:custGeom>
            <a:solidFill>
              <a:srgbClr val="B8D6F6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441939" y="1028700"/>
            <a:ext cx="817361" cy="81633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3930346" y="6072194"/>
            <a:ext cx="3474920" cy="463322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4716164" y="714344"/>
            <a:ext cx="2906207" cy="387494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6576890" y="1252296"/>
            <a:ext cx="547459" cy="348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730"/>
              </a:lnSpc>
            </a:pPr>
            <a:r>
              <a:rPr lang="en-US" sz="2100" spc="-63">
                <a:solidFill>
                  <a:srgbClr val="0F3256"/>
                </a:solidFill>
                <a:latin typeface="Roboto"/>
              </a:rPr>
              <a:t>10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14382" y="214278"/>
            <a:ext cx="12501618" cy="1006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каком человеке идёт речь?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5б.- Его именем названы улицы, библиотеки, театры, многие музеи в российских городах.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4б.- Он великолепно катался на коньках, танцевал, чем заслуживал внимание противоположного пола.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3б.- О нём иногда вспоминают ученики, если учитель 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переусердствует</a:t>
            </a:r>
            <a:r>
              <a:rPr lang="ru-RU" sz="36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подаче вопроса.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2б.- Его убили на дуэли.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1б.- Самый известный русский поэт.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Конечно, это А. С. Пушкин. После какой подсказки вы догадались, о ком идет речь. Следовательно, столько баллов заработала ваша группа.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вами вариант составления вопросов игры: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Место проживания героя в произведении.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Описание внешности.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Особенности характера.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Роль героя в произведении.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Прямое указание на героя.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42878" y="285716"/>
            <a:ext cx="17216558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Русский язык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Приём «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Приём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«Письмо с дырками (пробелами)»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Для формирования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читательского умения интегрировать и интерпретировать сообщения текста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рекомендуется этот прием. Он подойдет в качестве проверки усвоенных ранее знаний и для работы с параграфом при изучении нового материала.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Знакомство с порядком морфологического разбора имени существительного. Составление рассказа о существительном по опорным словам.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Имя существительное – это ____________________, которая отвечает на вопросы ______, ________ и обозначает ______________________.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На вопрос кто? отвечают _______________________ имена существительные, на вопрос что? отвечают _______________________ имена существительные.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3.Имена существительные бывают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______________________рода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______________________ рода и __________________________ рода.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Имена существительные бывают ____________________ и пишутся с ____________________ буквы и бывают ________________ и пишутся со _________________ буквы.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Имена существительные изменяются по ____________________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____________________.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54267" y="1842930"/>
            <a:ext cx="9779466" cy="6601139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407473" y="4448175"/>
            <a:ext cx="7473054" cy="1304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400"/>
              </a:lnSpc>
            </a:pPr>
            <a:r>
              <a:rPr lang="en-US" sz="8000">
                <a:solidFill>
                  <a:srgbClr val="0F3256"/>
                </a:solidFill>
                <a:latin typeface="Roboto Bold"/>
              </a:rPr>
              <a:t>Спасибо!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562</Words>
  <Application>Microsoft Office PowerPoint</Application>
  <PresentationFormat>Произвольный</PresentationFormat>
  <Paragraphs>85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Roboto Bold</vt:lpstr>
      <vt:lpstr>Roboto</vt:lpstr>
      <vt:lpstr>Times New Roman</vt:lpstr>
      <vt:lpstr>Calibri</vt:lpstr>
      <vt:lpstr>Open Sans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уроков по ФГОС</dc:title>
  <cp:lastModifiedBy>Пользователь Windows</cp:lastModifiedBy>
  <cp:revision>28</cp:revision>
  <dcterms:created xsi:type="dcterms:W3CDTF">2006-08-16T00:00:00Z</dcterms:created>
  <dcterms:modified xsi:type="dcterms:W3CDTF">2022-04-19T14:47:07Z</dcterms:modified>
  <dc:identifier>DAEvzThUYNA</dc:identifier>
</cp:coreProperties>
</file>