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81" r:id="rId4"/>
    <p:sldId id="263" r:id="rId5"/>
    <p:sldId id="264" r:id="rId6"/>
    <p:sldId id="265" r:id="rId7"/>
    <p:sldId id="259" r:id="rId8"/>
    <p:sldId id="260" r:id="rId9"/>
    <p:sldId id="261" r:id="rId10"/>
    <p:sldId id="262" r:id="rId11"/>
    <p:sldId id="266" r:id="rId12"/>
    <p:sldId id="282" r:id="rId13"/>
    <p:sldId id="267" r:id="rId14"/>
    <p:sldId id="275" r:id="rId15"/>
    <p:sldId id="274" r:id="rId16"/>
    <p:sldId id="276" r:id="rId17"/>
    <p:sldId id="272" r:id="rId18"/>
    <p:sldId id="271" r:id="rId19"/>
    <p:sldId id="277" r:id="rId20"/>
    <p:sldId id="278" r:id="rId21"/>
    <p:sldId id="280" r:id="rId2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1" d="100"/>
          <a:sy n="81" d="100"/>
        </p:scale>
        <p:origin x="-834" y="13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76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2C4A255-35E1-44EC-9D48-5259DA9305CE}" type="datetimeFigureOut">
              <a:rPr lang="ru-RU" smtClean="0"/>
              <a:pPr/>
              <a:t>12.11.2022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3B8C1DD-009B-4D7D-B40C-BF5F6E37931A}"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2C4A255-35E1-44EC-9D48-5259DA9305CE}" type="datetimeFigureOut">
              <a:rPr lang="ru-RU" smtClean="0"/>
              <a:pPr/>
              <a:t>12.11.2022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3B8C1DD-009B-4D7D-B40C-BF5F6E37931A}"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2C4A255-35E1-44EC-9D48-5259DA9305CE}" type="datetimeFigureOut">
              <a:rPr lang="ru-RU" smtClean="0"/>
              <a:pPr/>
              <a:t>12.11.2022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3B8C1DD-009B-4D7D-B40C-BF5F6E37931A}"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2C4A255-35E1-44EC-9D48-5259DA9305CE}" type="datetimeFigureOut">
              <a:rPr lang="ru-RU" smtClean="0"/>
              <a:pPr/>
              <a:t>12.11.2022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3B8C1DD-009B-4D7D-B40C-BF5F6E37931A}"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2C4A255-35E1-44EC-9D48-5259DA9305CE}" type="datetimeFigureOut">
              <a:rPr lang="ru-RU" smtClean="0"/>
              <a:pPr/>
              <a:t>12.11.2022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3B8C1DD-009B-4D7D-B40C-BF5F6E37931A}"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2C4A255-35E1-44EC-9D48-5259DA9305CE}" type="datetimeFigureOut">
              <a:rPr lang="ru-RU" smtClean="0"/>
              <a:pPr/>
              <a:t>12.11.2022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3B8C1DD-009B-4D7D-B40C-BF5F6E37931A}"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2C4A255-35E1-44EC-9D48-5259DA9305CE}" type="datetimeFigureOut">
              <a:rPr lang="ru-RU" smtClean="0"/>
              <a:pPr/>
              <a:t>12.11.2022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D3B8C1DD-009B-4D7D-B40C-BF5F6E37931A}"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2C4A255-35E1-44EC-9D48-5259DA9305CE}" type="datetimeFigureOut">
              <a:rPr lang="ru-RU" smtClean="0"/>
              <a:pPr/>
              <a:t>12.11.2022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D3B8C1DD-009B-4D7D-B40C-BF5F6E37931A}"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2C4A255-35E1-44EC-9D48-5259DA9305CE}" type="datetimeFigureOut">
              <a:rPr lang="ru-RU" smtClean="0"/>
              <a:pPr/>
              <a:t>12.11.2022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D3B8C1DD-009B-4D7D-B40C-BF5F6E37931A}"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2C4A255-35E1-44EC-9D48-5259DA9305CE}" type="datetimeFigureOut">
              <a:rPr lang="ru-RU" smtClean="0"/>
              <a:pPr/>
              <a:t>12.11.2022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3B8C1DD-009B-4D7D-B40C-BF5F6E37931A}"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2C4A255-35E1-44EC-9D48-5259DA9305CE}" type="datetimeFigureOut">
              <a:rPr lang="ru-RU" smtClean="0"/>
              <a:pPr/>
              <a:t>12.11.2022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3B8C1DD-009B-4D7D-B40C-BF5F6E37931A}"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2C4A255-35E1-44EC-9D48-5259DA9305CE}" type="datetimeFigureOut">
              <a:rPr lang="ru-RU" smtClean="0"/>
              <a:pPr/>
              <a:t>12.11.2022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3B8C1DD-009B-4D7D-B40C-BF5F6E37931A}"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http://korova.city.tomsk.net/img/image001.jpg" TargetMode="External"/><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ww.laplandiya.info/?p=29" TargetMode="Externa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laplandiya.info/?p=31"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http://www.krugosvet.ru/articles/02/1000250/PH07554.jpg" TargetMode="External"/><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http://go.mail.ru/click?url=http%3A%2F%2Fwww.cultinfo.ru%2Ffulltext%2F1%2F001%2F008%2Fpictures%2F001%2F295288091.jpg&amp;title=imgfulla" TargetMode="External"/><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hyperlink" Target="http://www.laplandiya.info/?p=42"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www.laplandiya.info/?p=41"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upload.wikimedia.org/wikipedia/commons/3/38/Parus_major_4_(Marek_Szczepanek).jpg" TargetMode="External"/><Relationship Id="rId1" Type="http://schemas.openxmlformats.org/officeDocument/2006/relationships/slideLayout" Target="../slideLayouts/slideLayout2.xml"/><Relationship Id="rId5" Type="http://schemas.openxmlformats.org/officeDocument/2006/relationships/hyperlink" Target="http://www.laplandiya.info/?p=37" TargetMode="External"/><Relationship Id="rId4" Type="http://schemas.openxmlformats.org/officeDocument/2006/relationships/image" Target="http://upload.wikimedia.org/wikipedia/commons/3/38/Parus_major_4_%28Marek_Szczepanek%29.jp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42910" y="571480"/>
            <a:ext cx="7772400" cy="1470025"/>
          </a:xfrm>
        </p:spPr>
        <p:txBody>
          <a:bodyPr>
            <a:normAutofit fontScale="90000"/>
          </a:bodyPr>
          <a:lstStyle/>
          <a:p>
            <a:r>
              <a:rPr lang="ru-RU" i="1" dirty="0">
                <a:solidFill>
                  <a:schemeClr val="tx2"/>
                </a:solidFill>
              </a:rPr>
              <a:t>Исследовательская  работа</a:t>
            </a:r>
            <a:r>
              <a:rPr lang="ru-RU" dirty="0">
                <a:solidFill>
                  <a:schemeClr val="tx2"/>
                </a:solidFill>
              </a:rPr>
              <a:t/>
            </a:r>
            <a:br>
              <a:rPr lang="ru-RU" dirty="0">
                <a:solidFill>
                  <a:schemeClr val="tx2"/>
                </a:solidFill>
              </a:rPr>
            </a:br>
            <a:r>
              <a:rPr lang="ru-RU" b="1" dirty="0">
                <a:solidFill>
                  <a:schemeClr val="tx2"/>
                </a:solidFill>
              </a:rPr>
              <a:t>«Они нуждаются в защите»</a:t>
            </a:r>
            <a:r>
              <a:rPr lang="ru-RU" dirty="0">
                <a:solidFill>
                  <a:schemeClr val="tx2"/>
                </a:solidFill>
              </a:rPr>
              <a:t/>
            </a:r>
            <a:br>
              <a:rPr lang="ru-RU" dirty="0">
                <a:solidFill>
                  <a:schemeClr val="tx2"/>
                </a:solidFill>
              </a:rPr>
            </a:br>
            <a:r>
              <a:rPr lang="ru-RU" i="1" dirty="0">
                <a:solidFill>
                  <a:schemeClr val="tx2"/>
                </a:solidFill>
              </a:rPr>
              <a:t>по  теме</a:t>
            </a:r>
            <a:r>
              <a:rPr lang="ru-RU" dirty="0">
                <a:solidFill>
                  <a:schemeClr val="tx2"/>
                </a:solidFill>
              </a:rPr>
              <a:t/>
            </a:r>
            <a:br>
              <a:rPr lang="ru-RU" dirty="0">
                <a:solidFill>
                  <a:schemeClr val="tx2"/>
                </a:solidFill>
              </a:rPr>
            </a:br>
            <a:r>
              <a:rPr lang="ru-RU" b="1" dirty="0">
                <a:solidFill>
                  <a:schemeClr val="tx2"/>
                </a:solidFill>
              </a:rPr>
              <a:t>«Зимующие птицы нашего села»</a:t>
            </a:r>
            <a:endParaRPr lang="ru-RU" dirty="0">
              <a:solidFill>
                <a:schemeClr val="tx2"/>
              </a:solidFill>
            </a:endParaRPr>
          </a:p>
        </p:txBody>
      </p:sp>
      <p:pic>
        <p:nvPicPr>
          <p:cNvPr id="4" name="Рисунок 3" descr="sneg1"/>
          <p:cNvPicPr/>
          <p:nvPr/>
        </p:nvPicPr>
        <p:blipFill>
          <a:blip r:embed="rId2">
            <a:lum contrast="6000"/>
          </a:blip>
          <a:srcRect/>
          <a:stretch>
            <a:fillRect/>
          </a:stretch>
        </p:blipFill>
        <p:spPr bwMode="auto">
          <a:xfrm>
            <a:off x="642910" y="2643182"/>
            <a:ext cx="3786214" cy="3357586"/>
          </a:xfrm>
          <a:prstGeom prst="rect">
            <a:avLst/>
          </a:prstGeom>
          <a:noFill/>
          <a:ln w="9525">
            <a:noFill/>
            <a:miter lim="800000"/>
            <a:headEnd/>
            <a:tailEnd/>
          </a:ln>
        </p:spPr>
      </p:pic>
      <p:sp>
        <p:nvSpPr>
          <p:cNvPr id="5" name="Прямоугольник 4"/>
          <p:cNvSpPr/>
          <p:nvPr/>
        </p:nvSpPr>
        <p:spPr>
          <a:xfrm>
            <a:off x="4500562" y="2643182"/>
            <a:ext cx="4429156" cy="830997"/>
          </a:xfrm>
          <a:prstGeom prst="rect">
            <a:avLst/>
          </a:prstGeom>
          <a:noFill/>
        </p:spPr>
        <p:txBody>
          <a:bodyPr wrap="square" lIns="91440" tIns="45720" rIns="91440" bIns="45720">
            <a:spAutoFit/>
          </a:bodyPr>
          <a:lstStyle/>
          <a:p>
            <a:r>
              <a:rPr lang="ru-RU" sz="2400" b="1" dirty="0">
                <a:solidFill>
                  <a:schemeClr val="accent2">
                    <a:lumMod val="75000"/>
                  </a:schemeClr>
                </a:solidFill>
              </a:rPr>
              <a:t>Выполнили</a:t>
            </a:r>
            <a:r>
              <a:rPr lang="ru-RU" sz="2400" dirty="0">
                <a:solidFill>
                  <a:schemeClr val="accent2">
                    <a:lumMod val="75000"/>
                  </a:schemeClr>
                </a:solidFill>
              </a:rPr>
              <a:t>:  ученики 3 класса</a:t>
            </a:r>
          </a:p>
          <a:p>
            <a:r>
              <a:rPr lang="ru-RU" sz="2400" b="1" dirty="0">
                <a:solidFill>
                  <a:schemeClr val="accent2">
                    <a:lumMod val="75000"/>
                  </a:schemeClr>
                </a:solidFill>
              </a:rPr>
              <a:t> </a:t>
            </a:r>
            <a:r>
              <a:rPr lang="ru-RU" sz="2400" dirty="0" smtClean="0">
                <a:solidFill>
                  <a:schemeClr val="accent2">
                    <a:lumMod val="75000"/>
                  </a:schemeClr>
                </a:solidFill>
              </a:rPr>
              <a:t>МБОУ «Черёмушкинская СОШ»</a:t>
            </a:r>
            <a:endParaRPr lang="ru-RU" sz="2400" dirty="0">
              <a:solidFill>
                <a:schemeClr val="accent2">
                  <a:lumMod val="75000"/>
                </a:schemeClr>
              </a:solidFill>
            </a:endParaRPr>
          </a:p>
        </p:txBody>
      </p:sp>
      <p:sp>
        <p:nvSpPr>
          <p:cNvPr id="6" name="Прямоугольник 5"/>
          <p:cNvSpPr/>
          <p:nvPr/>
        </p:nvSpPr>
        <p:spPr>
          <a:xfrm>
            <a:off x="4643438" y="4143380"/>
            <a:ext cx="4286280" cy="1938992"/>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ru-RU" sz="2400" b="1" dirty="0">
                <a:solidFill>
                  <a:schemeClr val="tx2">
                    <a:lumMod val="75000"/>
                  </a:schemeClr>
                </a:solidFill>
              </a:rPr>
              <a:t>Руководитель:</a:t>
            </a:r>
            <a:r>
              <a:rPr lang="ru-RU" sz="2400" dirty="0">
                <a:solidFill>
                  <a:schemeClr val="tx2">
                    <a:lumMod val="75000"/>
                  </a:schemeClr>
                </a:solidFill>
              </a:rPr>
              <a:t> </a:t>
            </a:r>
            <a:r>
              <a:rPr lang="ru-RU" sz="2400" dirty="0" err="1">
                <a:solidFill>
                  <a:schemeClr val="tx2">
                    <a:lumMod val="75000"/>
                  </a:schemeClr>
                </a:solidFill>
              </a:rPr>
              <a:t>Тырина</a:t>
            </a:r>
            <a:r>
              <a:rPr lang="ru-RU" sz="2400" dirty="0">
                <a:solidFill>
                  <a:schemeClr val="tx2">
                    <a:lumMod val="75000"/>
                  </a:schemeClr>
                </a:solidFill>
              </a:rPr>
              <a:t> Ольга </a:t>
            </a:r>
            <a:r>
              <a:rPr lang="ru-RU" sz="2400" dirty="0" smtClean="0">
                <a:solidFill>
                  <a:schemeClr val="tx2">
                    <a:lumMod val="75000"/>
                  </a:schemeClr>
                </a:solidFill>
              </a:rPr>
              <a:t>Альбертовна учитель  </a:t>
            </a:r>
            <a:r>
              <a:rPr lang="ru-RU" sz="2400" dirty="0" err="1" smtClean="0">
                <a:solidFill>
                  <a:schemeClr val="tx2">
                    <a:lumMod val="75000"/>
                  </a:schemeClr>
                </a:solidFill>
              </a:rPr>
              <a:t>началь</a:t>
            </a:r>
            <a:r>
              <a:rPr lang="ru-RU" sz="2400" dirty="0" smtClean="0">
                <a:solidFill>
                  <a:schemeClr val="tx2">
                    <a:lumMod val="75000"/>
                  </a:schemeClr>
                </a:solidFill>
              </a:rPr>
              <a:t>-</a:t>
            </a:r>
            <a:endParaRPr lang="ru-RU" sz="2400" dirty="0">
              <a:solidFill>
                <a:schemeClr val="tx2">
                  <a:lumMod val="75000"/>
                </a:schemeClr>
              </a:solidFill>
            </a:endParaRPr>
          </a:p>
          <a:p>
            <a:r>
              <a:rPr lang="ru-RU" dirty="0" err="1" smtClean="0">
                <a:solidFill>
                  <a:schemeClr val="tx2">
                    <a:lumMod val="75000"/>
                  </a:schemeClr>
                </a:solidFill>
              </a:rPr>
              <a:t>Н</a:t>
            </a:r>
            <a:r>
              <a:rPr lang="ru-RU" sz="2400" dirty="0" err="1" smtClean="0">
                <a:solidFill>
                  <a:schemeClr val="tx2">
                    <a:lumMod val="75000"/>
                  </a:schemeClr>
                </a:solidFill>
              </a:rPr>
              <a:t>ых</a:t>
            </a:r>
            <a:r>
              <a:rPr lang="ru-RU" sz="2400" dirty="0" smtClean="0">
                <a:solidFill>
                  <a:schemeClr val="tx2">
                    <a:lumMod val="75000"/>
                  </a:schemeClr>
                </a:solidFill>
              </a:rPr>
              <a:t>  классов  МБОУ  «</a:t>
            </a:r>
            <a:r>
              <a:rPr lang="ru-RU" sz="2400" dirty="0" err="1" smtClean="0">
                <a:solidFill>
                  <a:schemeClr val="tx2">
                    <a:lumMod val="75000"/>
                  </a:schemeClr>
                </a:solidFill>
              </a:rPr>
              <a:t>Черему-шкинская</a:t>
            </a:r>
            <a:r>
              <a:rPr lang="ru-RU" sz="2400" dirty="0" smtClean="0">
                <a:solidFill>
                  <a:schemeClr val="tx2">
                    <a:lumMod val="75000"/>
                  </a:schemeClr>
                </a:solidFill>
              </a:rPr>
              <a:t> СОШ»       </a:t>
            </a:r>
            <a:endParaRPr lang="ru-RU" sz="2400" dirty="0">
              <a:solidFill>
                <a:schemeClr val="tx2">
                  <a:lumMod val="75000"/>
                </a:schemeClr>
              </a:solidFill>
            </a:endParaRPr>
          </a:p>
          <a:p>
            <a:r>
              <a:rPr lang="ru-RU" sz="2400" dirty="0">
                <a:solidFill>
                  <a:schemeClr val="tx2">
                    <a:lumMod val="75000"/>
                  </a:schemeClr>
                </a:solidFill>
              </a:rPr>
              <a:t>                                                        </a:t>
            </a:r>
            <a:r>
              <a:rPr lang="ru-RU" sz="2400" dirty="0" smtClean="0">
                <a:solidFill>
                  <a:schemeClr val="tx2">
                    <a:lumMod val="75000"/>
                  </a:schemeClr>
                </a:solidFill>
              </a:rPr>
              <a:t>  </a:t>
            </a:r>
            <a:endParaRPr lang="ru-RU" sz="1400" dirty="0">
              <a:solidFill>
                <a:schemeClr val="tx2">
                  <a:lumMod val="75000"/>
                </a:schemeClr>
              </a:solidFill>
            </a:endParaRPr>
          </a:p>
        </p:txBody>
      </p:sp>
    </p:spTree>
  </p:cSld>
  <p:clrMapOvr>
    <a:masterClrMapping/>
  </p:clrMapOvr>
  <p:transition>
    <p:wheel spokes="8"/>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http://korova.city.tomsk.net/img/image001.jpg"/>
          <p:cNvPicPr>
            <a:picLocks noGrp="1"/>
          </p:cNvPicPr>
          <p:nvPr>
            <p:ph idx="1"/>
          </p:nvPr>
        </p:nvPicPr>
        <p:blipFill>
          <a:blip r:embed="rId2" r:link="rId3">
            <a:lum bright="-12000" contrast="18000"/>
          </a:blip>
          <a:srcRect/>
          <a:stretch>
            <a:fillRect/>
          </a:stretch>
        </p:blipFill>
        <p:spPr bwMode="auto">
          <a:xfrm>
            <a:off x="285720" y="285728"/>
            <a:ext cx="3357586" cy="4572032"/>
          </a:xfrm>
          <a:prstGeom prst="rect">
            <a:avLst/>
          </a:prstGeom>
          <a:noFill/>
          <a:ln w="9525">
            <a:noFill/>
            <a:miter lim="800000"/>
            <a:headEnd/>
            <a:tailEnd/>
          </a:ln>
        </p:spPr>
      </p:pic>
      <p:sp>
        <p:nvSpPr>
          <p:cNvPr id="19457" name="Rectangle 1"/>
          <p:cNvSpPr>
            <a:spLocks noChangeArrowheads="1"/>
          </p:cNvSpPr>
          <p:nvPr/>
        </p:nvSpPr>
        <p:spPr bwMode="auto">
          <a:xfrm>
            <a:off x="4071934" y="500042"/>
            <a:ext cx="4500562" cy="58169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3600" b="0" i="0" u="none" strike="noStrike" cap="none" normalizeH="0" baseline="0" dirty="0" smtClean="0">
                <a:ln>
                  <a:noFill/>
                </a:ln>
                <a:solidFill>
                  <a:srgbClr val="0070C0"/>
                </a:solidFill>
                <a:effectLst/>
                <a:latin typeface="Arial" pitchFamily="34" charset="0"/>
                <a:ea typeface="Times New Roman" pitchFamily="18" charset="0"/>
                <a:cs typeface="Arial" pitchFamily="34" charset="0"/>
              </a:rPr>
              <a:t>Дятел</a:t>
            </a:r>
            <a:r>
              <a:rPr kumimoji="0" lang="ru-RU" sz="2400" b="0" i="0" u="none" strike="noStrike" cap="none" normalizeH="0" baseline="0" dirty="0" smtClean="0">
                <a:ln>
                  <a:noFill/>
                </a:ln>
                <a:solidFill>
                  <a:srgbClr val="333333"/>
                </a:solidFill>
                <a:effectLst/>
                <a:latin typeface="Arial" pitchFamily="34" charset="0"/>
                <a:ea typeface="Times New Roman" pitchFamily="18" charset="0"/>
                <a:cs typeface="Arial" pitchFamily="34" charset="0"/>
              </a:rPr>
              <a:t> – типично лесная и всеядная птица. Его называют лесным санитаром. Частый, настойчивый звук звонко раздаётся в лесу, словно кто – то стучит по дереву. Дятел во время стука слушает. Питается он насекомыми, личинками, живущими под корой и в древесине. Осенью и зимой он, кроме того, поедает много семян хвойных деревьев, добывая их из шишек.</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diamon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чем"/>
          <p:cNvPicPr/>
          <p:nvPr/>
        </p:nvPicPr>
        <p:blipFill>
          <a:blip r:embed="rId2"/>
          <a:srcRect l="8022" t="15804" r="6952" b="11687"/>
          <a:stretch>
            <a:fillRect/>
          </a:stretch>
        </p:blipFill>
        <p:spPr bwMode="auto">
          <a:xfrm>
            <a:off x="1071538" y="0"/>
            <a:ext cx="7358114" cy="6858000"/>
          </a:xfrm>
          <a:prstGeom prst="rect">
            <a:avLst/>
          </a:prstGeom>
          <a:noFill/>
          <a:ln w="9525">
            <a:noFill/>
            <a:miter lim="800000"/>
            <a:headEnd/>
            <a:tailEnd/>
          </a:ln>
        </p:spPr>
      </p:pic>
    </p:spTree>
  </p:cSld>
  <p:clrMapOvr>
    <a:masterClrMapping/>
  </p:clrMapOvr>
  <p:transition>
    <p:zoom dir="in"/>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0"/>
            <a:ext cx="8229600" cy="6858000"/>
          </a:xfrm>
        </p:spPr>
        <p:txBody>
          <a:bodyPr>
            <a:normAutofit fontScale="92500" lnSpcReduction="20000"/>
          </a:bodyPr>
          <a:lstStyle/>
          <a:p>
            <a:pPr>
              <a:buNone/>
            </a:pPr>
            <a:r>
              <a:rPr lang="ru-RU" dirty="0" smtClean="0"/>
              <a:t>    Мы кормушку смастерили,</a:t>
            </a:r>
            <a:br>
              <a:rPr lang="ru-RU" dirty="0" smtClean="0"/>
            </a:br>
            <a:r>
              <a:rPr lang="ru-RU" dirty="0" smtClean="0"/>
              <a:t>Мы столовую открыли.</a:t>
            </a:r>
            <a:br>
              <a:rPr lang="ru-RU" dirty="0" smtClean="0"/>
            </a:br>
            <a:r>
              <a:rPr lang="ru-RU" dirty="0" smtClean="0"/>
              <a:t>Воробей, снегирь –сосед</a:t>
            </a:r>
            <a:br>
              <a:rPr lang="ru-RU" dirty="0" smtClean="0"/>
            </a:br>
            <a:r>
              <a:rPr lang="ru-RU" dirty="0" smtClean="0"/>
              <a:t>Будет вам зимой обед.</a:t>
            </a:r>
          </a:p>
          <a:p>
            <a:pPr>
              <a:buNone/>
            </a:pPr>
            <a:r>
              <a:rPr lang="ru-RU" dirty="0" smtClean="0"/>
              <a:t>    В гости в первый день недели </a:t>
            </a:r>
            <a:br>
              <a:rPr lang="ru-RU" dirty="0" smtClean="0"/>
            </a:br>
            <a:r>
              <a:rPr lang="ru-RU" dirty="0" smtClean="0"/>
              <a:t>К нам синицы прилетели.</a:t>
            </a:r>
            <a:br>
              <a:rPr lang="ru-RU" dirty="0" smtClean="0"/>
            </a:br>
            <a:r>
              <a:rPr lang="ru-RU" dirty="0" smtClean="0"/>
              <a:t>А во вторник, посмотри,</a:t>
            </a:r>
            <a:br>
              <a:rPr lang="ru-RU" dirty="0" smtClean="0"/>
            </a:br>
            <a:r>
              <a:rPr lang="ru-RU" dirty="0" smtClean="0"/>
              <a:t>Прилетели снегири.</a:t>
            </a:r>
          </a:p>
          <a:p>
            <a:pPr>
              <a:buNone/>
            </a:pPr>
            <a:r>
              <a:rPr lang="ru-RU" dirty="0" smtClean="0"/>
              <a:t>    Три вороны были в среду</a:t>
            </a:r>
            <a:br>
              <a:rPr lang="ru-RU" dirty="0" smtClean="0"/>
            </a:br>
            <a:r>
              <a:rPr lang="ru-RU" dirty="0" smtClean="0"/>
              <a:t>Мы же ждали их к обеду.</a:t>
            </a:r>
            <a:br>
              <a:rPr lang="ru-RU" dirty="0" smtClean="0"/>
            </a:br>
            <a:r>
              <a:rPr lang="ru-RU" dirty="0" smtClean="0"/>
              <a:t>А в четверг со всех краёв</a:t>
            </a:r>
            <a:br>
              <a:rPr lang="ru-RU" dirty="0" smtClean="0"/>
            </a:br>
            <a:r>
              <a:rPr lang="ru-RU" dirty="0" smtClean="0"/>
              <a:t>Стаи жадных воробьёв.</a:t>
            </a:r>
          </a:p>
          <a:p>
            <a:pPr>
              <a:buNone/>
            </a:pPr>
            <a:r>
              <a:rPr lang="ru-RU" dirty="0" smtClean="0"/>
              <a:t>    В пятницу в столовой нашей</a:t>
            </a:r>
            <a:br>
              <a:rPr lang="ru-RU" dirty="0" smtClean="0"/>
            </a:br>
            <a:r>
              <a:rPr lang="ru-RU" dirty="0" smtClean="0"/>
              <a:t>Голубь лакомиться кашей.</a:t>
            </a:r>
            <a:br>
              <a:rPr lang="ru-RU" dirty="0" smtClean="0"/>
            </a:br>
            <a:r>
              <a:rPr lang="ru-RU" dirty="0" smtClean="0"/>
              <a:t>А в субботу на пирог</a:t>
            </a:r>
            <a:br>
              <a:rPr lang="ru-RU" dirty="0" smtClean="0"/>
            </a:br>
            <a:r>
              <a:rPr lang="ru-RU" dirty="0" smtClean="0"/>
              <a:t>Налетело семь сорок.</a:t>
            </a:r>
            <a:endParaRPr lang="ru-RU" dirty="0"/>
          </a:p>
        </p:txBody>
      </p:sp>
    </p:spTree>
  </p:cSld>
  <p:clrMapOvr>
    <a:masterClrMapping/>
  </p:clrMapOvr>
  <p:transition>
    <p:comb/>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123\Desktop\104CDPFP\IMGA0089.JPG"/>
          <p:cNvPicPr>
            <a:picLocks noChangeAspect="1" noChangeArrowheads="1"/>
          </p:cNvPicPr>
          <p:nvPr/>
        </p:nvPicPr>
        <p:blipFill>
          <a:blip r:embed="rId2"/>
          <a:srcRect/>
          <a:stretch>
            <a:fillRect/>
          </a:stretch>
        </p:blipFill>
        <p:spPr bwMode="auto">
          <a:xfrm>
            <a:off x="-704888" y="-1117600"/>
            <a:ext cx="10837333" cy="8128000"/>
          </a:xfrm>
          <a:prstGeom prst="rect">
            <a:avLst/>
          </a:prstGeom>
          <a:noFill/>
        </p:spPr>
      </p:pic>
    </p:spTree>
  </p:cSld>
  <p:clrMapOvr>
    <a:masterClrMapping/>
  </p:clrMapOvr>
  <p:transition>
    <p:dissolv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Рисунок 2"/>
          <p:cNvSpPr>
            <a:spLocks noGrp="1"/>
          </p:cNvSpPr>
          <p:nvPr>
            <p:ph type="pic" idx="1"/>
          </p:nvPr>
        </p:nvSpPr>
        <p:spPr/>
      </p:sp>
      <p:sp>
        <p:nvSpPr>
          <p:cNvPr id="4" name="Текст 3"/>
          <p:cNvSpPr>
            <a:spLocks noGrp="1"/>
          </p:cNvSpPr>
          <p:nvPr>
            <p:ph type="body" sz="half" idx="2"/>
          </p:nvPr>
        </p:nvSpPr>
        <p:spPr/>
        <p:txBody>
          <a:bodyPr/>
          <a:lstStyle/>
          <a:p>
            <a:endParaRPr lang="ru-RU"/>
          </a:p>
        </p:txBody>
      </p:sp>
      <p:pic>
        <p:nvPicPr>
          <p:cNvPr id="4098" name="Picture 2" descr="F:\104CDPFP\IMGA0103.JPG"/>
          <p:cNvPicPr>
            <a:picLocks noChangeAspect="1" noChangeArrowheads="1"/>
          </p:cNvPicPr>
          <p:nvPr/>
        </p:nvPicPr>
        <p:blipFill>
          <a:blip r:embed="rId2"/>
          <a:srcRect/>
          <a:stretch>
            <a:fillRect/>
          </a:stretch>
        </p:blipFill>
        <p:spPr bwMode="auto">
          <a:xfrm>
            <a:off x="-1" y="0"/>
            <a:ext cx="9144001" cy="6858000"/>
          </a:xfrm>
          <a:prstGeom prst="rect">
            <a:avLst/>
          </a:prstGeom>
          <a:noFill/>
        </p:spPr>
      </p:pic>
    </p:spTree>
  </p:cSld>
  <p:clrMapOvr>
    <a:masterClrMapping/>
  </p:clrMapOvr>
  <p:transition>
    <p:wheel/>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Рисунок 2"/>
          <p:cNvSpPr>
            <a:spLocks noGrp="1"/>
          </p:cNvSpPr>
          <p:nvPr>
            <p:ph type="pic" idx="1"/>
          </p:nvPr>
        </p:nvSpPr>
        <p:spPr>
          <a:xfrm>
            <a:off x="2571736" y="857232"/>
            <a:ext cx="5486400" cy="4114800"/>
          </a:xfrm>
        </p:spPr>
      </p:sp>
      <p:sp>
        <p:nvSpPr>
          <p:cNvPr id="4" name="Текст 3"/>
          <p:cNvSpPr>
            <a:spLocks noGrp="1"/>
          </p:cNvSpPr>
          <p:nvPr>
            <p:ph type="body" sz="half" idx="2"/>
          </p:nvPr>
        </p:nvSpPr>
        <p:spPr/>
        <p:txBody>
          <a:bodyPr/>
          <a:lstStyle/>
          <a:p>
            <a:endParaRPr lang="ru-RU"/>
          </a:p>
        </p:txBody>
      </p:sp>
      <p:pic>
        <p:nvPicPr>
          <p:cNvPr id="2050" name="Picture 2" descr="F:\104CDPFP\IMGA0098.JPG"/>
          <p:cNvPicPr>
            <a:picLocks noChangeAspect="1" noChangeArrowheads="1"/>
          </p:cNvPicPr>
          <p:nvPr/>
        </p:nvPicPr>
        <p:blipFill>
          <a:blip r:embed="rId2"/>
          <a:srcRect/>
          <a:stretch>
            <a:fillRect/>
          </a:stretch>
        </p:blipFill>
        <p:spPr bwMode="auto">
          <a:xfrm>
            <a:off x="0" y="0"/>
            <a:ext cx="9144001" cy="6858000"/>
          </a:xfrm>
          <a:prstGeom prst="rect">
            <a:avLst/>
          </a:prstGeom>
          <a:noFill/>
        </p:spPr>
      </p:pic>
    </p:spTree>
  </p:cSld>
  <p:clrMapOvr>
    <a:masterClrMapping/>
  </p:clrMapOvr>
  <p:transition>
    <p:newsflash/>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Рисунок 2"/>
          <p:cNvSpPr>
            <a:spLocks noGrp="1"/>
          </p:cNvSpPr>
          <p:nvPr>
            <p:ph type="pic" idx="1"/>
          </p:nvPr>
        </p:nvSpPr>
        <p:spPr/>
      </p:sp>
      <p:sp>
        <p:nvSpPr>
          <p:cNvPr id="4" name="Текст 3"/>
          <p:cNvSpPr>
            <a:spLocks noGrp="1"/>
          </p:cNvSpPr>
          <p:nvPr>
            <p:ph type="body" sz="half" idx="2"/>
          </p:nvPr>
        </p:nvSpPr>
        <p:spPr/>
        <p:txBody>
          <a:bodyPr/>
          <a:lstStyle/>
          <a:p>
            <a:endParaRPr lang="ru-RU"/>
          </a:p>
        </p:txBody>
      </p:sp>
      <p:pic>
        <p:nvPicPr>
          <p:cNvPr id="7170" name="Picture 2" descr="F:\104CDPFP\IMGA0106.JPG"/>
          <p:cNvPicPr>
            <a:picLocks noChangeAspect="1" noChangeArrowheads="1"/>
          </p:cNvPicPr>
          <p:nvPr/>
        </p:nvPicPr>
        <p:blipFill>
          <a:blip r:embed="rId2"/>
          <a:srcRect/>
          <a:stretch>
            <a:fillRect/>
          </a:stretch>
        </p:blipFill>
        <p:spPr bwMode="auto">
          <a:xfrm>
            <a:off x="-1" y="0"/>
            <a:ext cx="9144001" cy="6858000"/>
          </a:xfrm>
          <a:prstGeom prst="rect">
            <a:avLst/>
          </a:prstGeom>
          <a:noFill/>
        </p:spPr>
      </p:pic>
    </p:spTree>
  </p:cSld>
  <p:clrMapOvr>
    <a:masterClrMapping/>
  </p:clrMapOvr>
  <p:transition>
    <p:checker dir="ver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Рисунок 2"/>
          <p:cNvSpPr>
            <a:spLocks noGrp="1"/>
          </p:cNvSpPr>
          <p:nvPr>
            <p:ph type="pic" idx="1"/>
          </p:nvPr>
        </p:nvSpPr>
        <p:spPr/>
      </p:sp>
      <p:sp>
        <p:nvSpPr>
          <p:cNvPr id="4" name="Текст 3"/>
          <p:cNvSpPr>
            <a:spLocks noGrp="1"/>
          </p:cNvSpPr>
          <p:nvPr>
            <p:ph type="body" sz="half" idx="2"/>
          </p:nvPr>
        </p:nvSpPr>
        <p:spPr/>
        <p:txBody>
          <a:bodyPr/>
          <a:lstStyle/>
          <a:p>
            <a:endParaRPr lang="ru-RU"/>
          </a:p>
        </p:txBody>
      </p:sp>
      <p:pic>
        <p:nvPicPr>
          <p:cNvPr id="5122" name="Picture 2" descr="C:\Users\123\Desktop\104CDPFP\IMGA0095.JPG"/>
          <p:cNvPicPr>
            <a:picLocks noChangeAspect="1" noChangeArrowheads="1"/>
          </p:cNvPicPr>
          <p:nvPr/>
        </p:nvPicPr>
        <p:blipFill>
          <a:blip r:embed="rId2"/>
          <a:srcRect/>
          <a:stretch>
            <a:fillRect/>
          </a:stretch>
        </p:blipFill>
        <p:spPr bwMode="auto">
          <a:xfrm>
            <a:off x="-203201" y="-660400"/>
            <a:ext cx="10024533" cy="7518400"/>
          </a:xfrm>
          <a:prstGeom prst="rect">
            <a:avLst/>
          </a:prstGeom>
          <a:noFill/>
        </p:spPr>
      </p:pic>
    </p:spTree>
  </p:cSld>
  <p:clrMapOvr>
    <a:masterClrMapping/>
  </p:clrMapOvr>
  <p:transition>
    <p:comb dir="ver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Рисунок 2"/>
          <p:cNvSpPr>
            <a:spLocks noGrp="1"/>
          </p:cNvSpPr>
          <p:nvPr>
            <p:ph type="pic" idx="1"/>
          </p:nvPr>
        </p:nvSpPr>
        <p:spPr/>
      </p:sp>
      <p:sp>
        <p:nvSpPr>
          <p:cNvPr id="4" name="Текст 3"/>
          <p:cNvSpPr>
            <a:spLocks noGrp="1"/>
          </p:cNvSpPr>
          <p:nvPr>
            <p:ph type="body" sz="half" idx="2"/>
          </p:nvPr>
        </p:nvSpPr>
        <p:spPr/>
        <p:txBody>
          <a:bodyPr/>
          <a:lstStyle/>
          <a:p>
            <a:endParaRPr lang="ru-RU"/>
          </a:p>
        </p:txBody>
      </p:sp>
      <p:pic>
        <p:nvPicPr>
          <p:cNvPr id="7170" name="Picture 2" descr="C:\Users\123\Desktop\104CDPFP\IMGA0100.JPG"/>
          <p:cNvPicPr>
            <a:picLocks noChangeAspect="1" noChangeArrowheads="1"/>
          </p:cNvPicPr>
          <p:nvPr/>
        </p:nvPicPr>
        <p:blipFill>
          <a:blip r:embed="rId2"/>
          <a:srcRect/>
          <a:stretch>
            <a:fillRect/>
          </a:stretch>
        </p:blipFill>
        <p:spPr bwMode="auto">
          <a:xfrm>
            <a:off x="-254000" y="-444500"/>
            <a:ext cx="9398000" cy="7302500"/>
          </a:xfrm>
          <a:prstGeom prst="rect">
            <a:avLst/>
          </a:prstGeom>
          <a:noFill/>
        </p:spPr>
      </p:pic>
    </p:spTree>
  </p:cSld>
  <p:clrMapOvr>
    <a:masterClrMapping/>
  </p:clrMapOvr>
  <p:transition>
    <p:dissolv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Рисунок 2"/>
          <p:cNvSpPr>
            <a:spLocks noGrp="1"/>
          </p:cNvSpPr>
          <p:nvPr>
            <p:ph type="pic" idx="1"/>
          </p:nvPr>
        </p:nvSpPr>
        <p:spPr/>
      </p:sp>
      <p:sp>
        <p:nvSpPr>
          <p:cNvPr id="4" name="Текст 3"/>
          <p:cNvSpPr>
            <a:spLocks noGrp="1"/>
          </p:cNvSpPr>
          <p:nvPr>
            <p:ph type="body" sz="half" idx="2"/>
          </p:nvPr>
        </p:nvSpPr>
        <p:spPr/>
        <p:txBody>
          <a:bodyPr/>
          <a:lstStyle/>
          <a:p>
            <a:endParaRPr lang="ru-RU"/>
          </a:p>
        </p:txBody>
      </p:sp>
      <p:pic>
        <p:nvPicPr>
          <p:cNvPr id="5122" name="Picture 2" descr="F:\104CDPFP\IMGA0104.JPG"/>
          <p:cNvPicPr>
            <a:picLocks noChangeAspect="1" noChangeArrowheads="1"/>
          </p:cNvPicPr>
          <p:nvPr/>
        </p:nvPicPr>
        <p:blipFill>
          <a:blip r:embed="rId2"/>
          <a:srcRect/>
          <a:stretch>
            <a:fillRect/>
          </a:stretch>
        </p:blipFill>
        <p:spPr bwMode="auto">
          <a:xfrm>
            <a:off x="26988" y="-276621"/>
            <a:ext cx="9117012" cy="7134621"/>
          </a:xfrm>
          <a:prstGeom prst="rect">
            <a:avLst/>
          </a:prstGeom>
          <a:noFill/>
        </p:spPr>
      </p:pic>
    </p:spTree>
  </p:cSld>
  <p:clrMapOvr>
    <a:masterClrMapping/>
  </p:clrMapOvr>
  <p:transition>
    <p:checke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2844" y="274638"/>
            <a:ext cx="8786874" cy="1939916"/>
          </a:xfrm>
        </p:spPr>
        <p:txBody>
          <a:bodyPr>
            <a:noAutofit/>
          </a:bodyPr>
          <a:lstStyle/>
          <a:p>
            <a:r>
              <a:rPr lang="ru-RU" sz="1800" b="1" dirty="0"/>
              <a:t>Введение. </a:t>
            </a:r>
            <a:r>
              <a:rPr lang="ru-RU" sz="1800" dirty="0"/>
              <a:t/>
            </a:r>
            <a:br>
              <a:rPr lang="ru-RU" sz="1800" dirty="0"/>
            </a:br>
            <a:r>
              <a:rPr lang="ru-RU" sz="1800" dirty="0"/>
              <a:t> </a:t>
            </a:r>
            <a:br>
              <a:rPr lang="ru-RU" sz="1800" dirty="0"/>
            </a:br>
            <a:r>
              <a:rPr lang="ru-RU" sz="1800" dirty="0"/>
              <a:t> </a:t>
            </a:r>
            <a:r>
              <a:rPr lang="ru-RU" sz="1800" dirty="0" smtClean="0"/>
              <a:t>     </a:t>
            </a:r>
            <a:r>
              <a:rPr lang="ru-RU" sz="1800" dirty="0"/>
              <a:t>Однажды на экскурсии в лесу мы, ученики 3 класса, увидели </a:t>
            </a:r>
            <a:r>
              <a:rPr lang="ru-RU" sz="1800" dirty="0" smtClean="0"/>
              <a:t>голодающих   птиц  читая рассказы </a:t>
            </a:r>
            <a:r>
              <a:rPr lang="ru-RU" sz="1800" dirty="0"/>
              <a:t>Виталия Бианки, узнали, что птицам зимой бывает очень </a:t>
            </a:r>
            <a:r>
              <a:rPr lang="ru-RU" sz="1800" dirty="0" smtClean="0"/>
              <a:t>  трудно. Оказывается, что </a:t>
            </a:r>
            <a:r>
              <a:rPr lang="ru-RU" sz="1800" dirty="0"/>
              <a:t>им холод не так страшен, как голод. Учитель </a:t>
            </a:r>
            <a:r>
              <a:rPr lang="ru-RU" sz="1800" dirty="0" err="1"/>
              <a:t>Тырина</a:t>
            </a:r>
            <a:r>
              <a:rPr lang="ru-RU" sz="1800" dirty="0"/>
              <a:t> Ольга </a:t>
            </a:r>
            <a:r>
              <a:rPr lang="ru-RU" sz="1800" dirty="0" smtClean="0"/>
              <a:t>  Альбертовна предложила нам </a:t>
            </a:r>
            <a:r>
              <a:rPr lang="ru-RU" sz="1800" dirty="0"/>
              <a:t>начать </a:t>
            </a:r>
            <a:r>
              <a:rPr lang="ru-RU" sz="1800" b="1" dirty="0"/>
              <a:t>исследовательскую работу «Они нуждаются </a:t>
            </a:r>
            <a:r>
              <a:rPr lang="ru-RU" sz="1800" b="1" dirty="0" smtClean="0"/>
              <a:t>в защите</a:t>
            </a:r>
            <a:r>
              <a:rPr lang="ru-RU" sz="1800" b="1" dirty="0"/>
              <a:t>» по теме «Зимующие птицы нашего села».</a:t>
            </a:r>
            <a:endParaRPr lang="ru-RU" sz="1800" dirty="0"/>
          </a:p>
        </p:txBody>
      </p:sp>
      <p:sp>
        <p:nvSpPr>
          <p:cNvPr id="4" name="Прямоугольник 3"/>
          <p:cNvSpPr/>
          <p:nvPr/>
        </p:nvSpPr>
        <p:spPr>
          <a:xfrm>
            <a:off x="642910" y="2428868"/>
            <a:ext cx="8012771" cy="4247317"/>
          </a:xfrm>
          <a:prstGeom prst="rect">
            <a:avLst/>
          </a:prstGeom>
          <a:noFill/>
        </p:spPr>
        <p:txBody>
          <a:bodyPr wrap="none" lIns="91440" tIns="45720" rIns="91440" bIns="45720">
            <a:spAutoFit/>
          </a:bodyPr>
          <a:lstStyle/>
          <a:p>
            <a:r>
              <a:rPr lang="ru-RU" dirty="0"/>
              <a:t> </a:t>
            </a:r>
            <a:r>
              <a:rPr lang="ru-RU" b="1" dirty="0"/>
              <a:t>Цель</a:t>
            </a:r>
            <a:r>
              <a:rPr lang="ru-RU" dirty="0"/>
              <a:t>:                  </a:t>
            </a:r>
            <a:r>
              <a:rPr lang="ru-RU" b="1" dirty="0"/>
              <a:t>  </a:t>
            </a:r>
            <a:r>
              <a:rPr lang="ru-RU" b="1" i="1" dirty="0"/>
              <a:t>Изучить  проблемы  зимующих  </a:t>
            </a:r>
            <a:r>
              <a:rPr lang="ru-RU" b="1" i="1" dirty="0" smtClean="0"/>
              <a:t>птиц в  </a:t>
            </a:r>
            <a:r>
              <a:rPr lang="ru-RU" b="1" i="1" dirty="0"/>
              <a:t>нашей  местности </a:t>
            </a:r>
            <a:endParaRPr lang="ru-RU" dirty="0"/>
          </a:p>
          <a:p>
            <a:r>
              <a:rPr lang="ru-RU" b="1" i="1"/>
              <a:t>                                 </a:t>
            </a:r>
            <a:r>
              <a:rPr lang="ru-RU" b="1" i="1" smtClean="0"/>
              <a:t>и </a:t>
            </a:r>
            <a:r>
              <a:rPr lang="ru-RU" b="1" i="1" dirty="0"/>
              <a:t>определить роль людей в обеспечении условий</a:t>
            </a:r>
            <a:endParaRPr lang="ru-RU" dirty="0"/>
          </a:p>
          <a:p>
            <a:r>
              <a:rPr lang="ru-RU" b="1" i="1" dirty="0"/>
              <a:t>                                для их выживания.</a:t>
            </a:r>
            <a:endParaRPr lang="ru-RU" dirty="0"/>
          </a:p>
          <a:p>
            <a:r>
              <a:rPr lang="ru-RU" b="1" i="1" dirty="0"/>
              <a:t> </a:t>
            </a:r>
            <a:endParaRPr lang="ru-RU" dirty="0"/>
          </a:p>
          <a:p>
            <a:r>
              <a:rPr lang="ru-RU" b="1" dirty="0"/>
              <a:t> </a:t>
            </a:r>
            <a:endParaRPr lang="ru-RU" dirty="0"/>
          </a:p>
          <a:p>
            <a:r>
              <a:rPr lang="ru-RU" b="1" dirty="0"/>
              <a:t> </a:t>
            </a:r>
            <a:endParaRPr lang="ru-RU" dirty="0"/>
          </a:p>
          <a:p>
            <a:r>
              <a:rPr lang="ru-RU" b="1" dirty="0"/>
              <a:t>Задачи</a:t>
            </a:r>
            <a:r>
              <a:rPr lang="ru-RU" dirty="0"/>
              <a:t>:</a:t>
            </a:r>
          </a:p>
          <a:p>
            <a:r>
              <a:rPr lang="ru-RU" dirty="0"/>
              <a:t>                                  </a:t>
            </a:r>
          </a:p>
          <a:p>
            <a:r>
              <a:rPr lang="ru-RU" dirty="0"/>
              <a:t>                                   </a:t>
            </a:r>
            <a:r>
              <a:rPr lang="ru-RU" b="1" i="1" dirty="0"/>
              <a:t>1) Иметь общее понятие о птицах.</a:t>
            </a:r>
            <a:endParaRPr lang="ru-RU" dirty="0"/>
          </a:p>
          <a:p>
            <a:r>
              <a:rPr lang="ru-RU" b="1" dirty="0"/>
              <a:t>                                  </a:t>
            </a:r>
            <a:r>
              <a:rPr lang="ru-RU" b="1" i="1" dirty="0"/>
              <a:t>2) Изучить особенности ( повадки, поведение, внешний </a:t>
            </a:r>
            <a:endParaRPr lang="ru-RU" dirty="0"/>
          </a:p>
          <a:p>
            <a:r>
              <a:rPr lang="ru-RU" b="1" i="1" dirty="0"/>
              <a:t>                                    вид, питание) зимующих в нашей местности птиц;</a:t>
            </a:r>
            <a:endParaRPr lang="ru-RU" dirty="0"/>
          </a:p>
          <a:p>
            <a:r>
              <a:rPr lang="ru-RU" b="1" i="1" dirty="0"/>
              <a:t>                                 3) отобрать материал о помощи людей  зимующим  </a:t>
            </a:r>
            <a:endParaRPr lang="ru-RU" dirty="0"/>
          </a:p>
          <a:p>
            <a:r>
              <a:rPr lang="ru-RU" b="1" i="1" dirty="0"/>
              <a:t>                                    птицам;</a:t>
            </a:r>
            <a:endParaRPr lang="ru-RU" dirty="0"/>
          </a:p>
          <a:p>
            <a:r>
              <a:rPr lang="ru-RU" b="1" i="1" dirty="0"/>
              <a:t>                                 4)нарисовать картину «Моя любимая птица»</a:t>
            </a:r>
            <a:endParaRPr lang="ru-RU" dirty="0"/>
          </a:p>
          <a:p>
            <a:r>
              <a:rPr lang="ru-RU" b="1" i="1" dirty="0"/>
              <a:t> </a:t>
            </a:r>
            <a:endParaRPr lang="ru-RU"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cSld>
  <p:clrMapOvr>
    <a:masterClrMapping/>
  </p:clrMapOvr>
  <p:transition>
    <p:wheel/>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ChangeArrowheads="1"/>
          </p:cNvSpPr>
          <p:nvPr/>
        </p:nvSpPr>
        <p:spPr bwMode="auto">
          <a:xfrm>
            <a:off x="0" y="0"/>
            <a:ext cx="9144000" cy="58169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36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Вывод</a:t>
            </a:r>
            <a:r>
              <a:rPr kumimoji="0" lang="ru-RU" sz="28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endParaRPr kumimoji="0" lang="ru-RU"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Исследовательская работа дала нам многое:  кроме того что мы узнали о зимующих птицах, ещё мы узнали много интересного и о других птицах.                                                                                                                           </a:t>
            </a:r>
            <a:r>
              <a:rPr kumimoji="0" lang="ru-RU" sz="28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Исследовательскую работу по теме </a:t>
            </a:r>
            <a:r>
              <a:rPr kumimoji="0" lang="ru-RU"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r>
              <a:rPr kumimoji="0" lang="ru-RU" sz="2800" b="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Они нуждаются в защите</a:t>
            </a:r>
            <a:r>
              <a:rPr kumimoji="0" lang="ru-RU"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мы продолжим в направлении </a:t>
            </a:r>
            <a:r>
              <a:rPr kumimoji="0" lang="ru-RU" sz="28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«Перелётные птицы». </a:t>
            </a:r>
            <a:r>
              <a:rPr kumimoji="0" lang="ru-RU"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Знания, полученные в ходе исследования, помогут нам приблизиться к пониманию природы и мы воскликнем «</a:t>
            </a:r>
            <a:r>
              <a:rPr kumimoji="0" lang="ru-RU" sz="2800" b="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Мы - молодцы, мы думали, мы старались, мы делали открытия!»   </a:t>
            </a:r>
            <a:endParaRPr kumimoji="0" lang="ru-RU" sz="2800" b="0" i="1"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2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wheel spokes="8"/>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0" y="0"/>
            <a:ext cx="9144000" cy="60016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581025" algn="l"/>
              </a:tabLst>
            </a:pPr>
            <a:r>
              <a:rPr kumimoji="0" lang="ru-RU"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Литература</a:t>
            </a:r>
            <a:endParaRPr kumimoji="0" lang="ru-RU"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581025" algn="l"/>
              </a:tabLst>
            </a:pPr>
            <a:r>
              <a:rPr kumimoji="0" lang="ru-RU"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А.А. Плешаков. Зелёные страницы. Москва. Просвещение.1994г.</a:t>
            </a:r>
            <a:endParaRPr kumimoji="0" lang="ru-RU"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581025" algn="l"/>
              </a:tabLst>
            </a:pPr>
            <a:r>
              <a:rPr kumimoji="0" lang="ru-RU"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Биология. Животные. Учебник для 7-8 классов средней школы. Москва. Просвещение.1983г.</a:t>
            </a:r>
            <a:endParaRPr kumimoji="0" lang="ru-RU"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581025" algn="l"/>
              </a:tabLst>
            </a:pPr>
            <a:r>
              <a:rPr kumimoji="0" lang="ru-RU" sz="32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Рахилин</a:t>
            </a:r>
            <a:r>
              <a:rPr kumimoji="0" lang="ru-RU"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В.К., Рогожкин А.Г. Энциклопедический словарь юного натуралиста. Москва «Педагогика-Пресс», 1999 год.</a:t>
            </a:r>
            <a:endParaRPr kumimoji="0" lang="ru-RU"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581025" algn="l"/>
              </a:tabLst>
            </a:pPr>
            <a:r>
              <a:rPr kumimoji="0" lang="ru-RU"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В.В. Иваницкий. Я познаю мир. Детская энциклопедия. Птицы. 2000 год </a:t>
            </a:r>
            <a:endParaRPr kumimoji="0" lang="ru-RU" sz="3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wheel spokes="8"/>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642918"/>
            <a:ext cx="8429684" cy="5572164"/>
          </a:xfrm>
        </p:spPr>
        <p:txBody>
          <a:bodyPr>
            <a:noAutofit/>
          </a:bodyPr>
          <a:lstStyle/>
          <a:p>
            <a:pPr algn="l"/>
            <a:r>
              <a:rPr lang="ru-RU" sz="2400" b="1" dirty="0"/>
              <a:t>ИССЛЕДОВАТЕЛЬСКИЙ  </a:t>
            </a:r>
            <a:r>
              <a:rPr lang="ru-RU" sz="2400" b="1" dirty="0" smtClean="0"/>
              <a:t>ЭТАП</a:t>
            </a:r>
            <a:br>
              <a:rPr lang="ru-RU" sz="2400" b="1" dirty="0" smtClean="0"/>
            </a:br>
            <a:r>
              <a:rPr lang="ru-RU" sz="2400" dirty="0"/>
              <a:t/>
            </a:r>
            <a:br>
              <a:rPr lang="ru-RU" sz="2400" dirty="0"/>
            </a:br>
            <a:r>
              <a:rPr lang="ru-RU" sz="2400" dirty="0" smtClean="0"/>
              <a:t>1.Узнать </a:t>
            </a:r>
            <a:r>
              <a:rPr lang="ru-RU" sz="2400" dirty="0"/>
              <a:t>что-то новое о жизни и повадках птиц. (Сбор информаций </a:t>
            </a:r>
            <a:r>
              <a:rPr lang="ru-RU" sz="2400" dirty="0" smtClean="0"/>
              <a:t>в библиотеке.)                                                                                                                       2.Подобрать </a:t>
            </a:r>
            <a:r>
              <a:rPr lang="ru-RU" sz="2400" dirty="0"/>
              <a:t>загадки о птицах.                                                                                                   </a:t>
            </a:r>
            <a:r>
              <a:rPr lang="ru-RU" sz="2400" dirty="0" smtClean="0"/>
              <a:t>3.Сделать </a:t>
            </a:r>
            <a:r>
              <a:rPr lang="ru-RU" sz="2400" dirty="0"/>
              <a:t>кормушки для птиц. (Работа с родителями).</a:t>
            </a:r>
            <a:br>
              <a:rPr lang="ru-RU" sz="2400" dirty="0"/>
            </a:br>
            <a:r>
              <a:rPr lang="ru-RU" sz="2400" dirty="0" smtClean="0"/>
              <a:t>4.Собрать </a:t>
            </a:r>
            <a:r>
              <a:rPr lang="ru-RU" sz="2400" dirty="0"/>
              <a:t>семена растений, овощей (арбузов, дынь, тыквы, кабачков); ягоды рябины, калины; запасти крошки хлеба, зерно, сало для подкормки птиц зимой.(Практическая деятельность)</a:t>
            </a:r>
            <a:br>
              <a:rPr lang="ru-RU" sz="2400" dirty="0"/>
            </a:br>
            <a:r>
              <a:rPr lang="ru-RU" sz="2400" dirty="0" smtClean="0"/>
              <a:t>5.Нарисовать </a:t>
            </a:r>
            <a:r>
              <a:rPr lang="ru-RU" sz="2400" dirty="0"/>
              <a:t>зимующих птиц. (Участвовать в оформлении стенда класса «Птицы – наши друзья»)</a:t>
            </a:r>
            <a:br>
              <a:rPr lang="ru-RU" sz="2400" dirty="0"/>
            </a:br>
            <a:r>
              <a:rPr lang="ru-RU" sz="2400" b="1" dirty="0"/>
              <a:t> </a:t>
            </a:r>
            <a:endParaRPr lang="ru-RU" sz="2400" dirty="0"/>
          </a:p>
        </p:txBody>
      </p:sp>
    </p:spTree>
  </p:cSld>
  <p:clrMapOvr>
    <a:masterClrMapping/>
  </p:clrMapOvr>
  <p:transition>
    <p:strips dir="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sneg2"/>
          <p:cNvPicPr>
            <a:picLocks noGrp="1"/>
          </p:cNvPicPr>
          <p:nvPr>
            <p:ph idx="1"/>
          </p:nvPr>
        </p:nvPicPr>
        <p:blipFill>
          <a:blip r:embed="rId2">
            <a:lum bright="12000" contrast="6000"/>
          </a:blip>
          <a:srcRect/>
          <a:stretch>
            <a:fillRect/>
          </a:stretch>
        </p:blipFill>
        <p:spPr bwMode="auto">
          <a:xfrm>
            <a:off x="285720" y="285728"/>
            <a:ext cx="3000396" cy="2714644"/>
          </a:xfrm>
          <a:prstGeom prst="rect">
            <a:avLst/>
          </a:prstGeom>
          <a:noFill/>
          <a:ln w="9525">
            <a:noFill/>
            <a:miter lim="800000"/>
            <a:headEnd/>
            <a:tailEnd/>
          </a:ln>
        </p:spPr>
      </p:pic>
      <p:sp>
        <p:nvSpPr>
          <p:cNvPr id="2051"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2052" name="Rectangle 4"/>
          <p:cNvSpPr>
            <a:spLocks noChangeArrowheads="1"/>
          </p:cNvSpPr>
          <p:nvPr/>
        </p:nvSpPr>
        <p:spPr bwMode="auto">
          <a:xfrm rot="10800000" flipV="1">
            <a:off x="3428992" y="541634"/>
            <a:ext cx="5715008" cy="526297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hlinkClick r:id="rId3" tooltip="Снегирь"/>
              </a:rPr>
              <a:t>Снегирь</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333333"/>
                </a:solidFill>
                <a:effectLst/>
                <a:latin typeface="Arial" pitchFamily="34" charset="0"/>
                <a:ea typeface="Times New Roman" pitchFamily="18" charset="0"/>
                <a:cs typeface="Arial" pitchFamily="34" charset="0"/>
              </a:rPr>
              <a:t>    Ещё наряднее становится зимняя природа, когда на покрытых снегом деревьях и кустарниках появляются прилетевшие в гости красавц</a:t>
            </a:r>
            <a:r>
              <a:rPr lang="ru-RU" sz="2400" dirty="0" smtClean="0">
                <a:solidFill>
                  <a:srgbClr val="333333"/>
                </a:solidFill>
                <a:latin typeface="Arial" pitchFamily="34" charset="0"/>
                <a:ea typeface="Times New Roman" pitchFamily="18" charset="0"/>
                <a:cs typeface="Arial" pitchFamily="34" charset="0"/>
              </a:rPr>
              <a:t>ы </a:t>
            </a:r>
            <a:r>
              <a:rPr kumimoji="0" lang="ru-RU" sz="2400" b="0" i="0" u="none" strike="noStrike" cap="none" normalizeH="0" baseline="0" dirty="0" smtClean="0">
                <a:ln>
                  <a:noFill/>
                </a:ln>
                <a:solidFill>
                  <a:srgbClr val="333333"/>
                </a:solidFill>
                <a:effectLst/>
                <a:latin typeface="Arial" pitchFamily="34" charset="0"/>
                <a:ea typeface="Times New Roman" pitchFamily="18" charset="0"/>
                <a:cs typeface="Arial" pitchFamily="34" charset="0"/>
              </a:rPr>
              <a:t>снегири.</a:t>
            </a:r>
            <a:r>
              <a:rPr lang="ru-RU" sz="2400" dirty="0" smtClean="0">
                <a:solidFill>
                  <a:srgbClr val="333333"/>
                </a:solidFill>
                <a:latin typeface="Arial" pitchFamily="34" charset="0"/>
                <a:ea typeface="Times New Roman" pitchFamily="18" charset="0"/>
                <a:cs typeface="Arial" pitchFamily="34" charset="0"/>
              </a:rPr>
              <a:t> </a:t>
            </a:r>
            <a:r>
              <a:rPr kumimoji="0" lang="ru-RU" sz="2400" b="0" i="0" u="none" strike="noStrike" cap="none" normalizeH="0" baseline="0" dirty="0" smtClean="0">
                <a:ln>
                  <a:noFill/>
                </a:ln>
                <a:solidFill>
                  <a:srgbClr val="333333"/>
                </a:solidFill>
                <a:effectLst/>
                <a:latin typeface="Arial" pitchFamily="34" charset="0"/>
                <a:ea typeface="Times New Roman" pitchFamily="18" charset="0"/>
                <a:cs typeface="Arial" pitchFamily="34" charset="0"/>
              </a:rPr>
              <a:t>Снегири</a:t>
            </a:r>
            <a:r>
              <a:rPr kumimoji="0" lang="ru-RU" sz="2400" b="0" i="0" u="none" strike="noStrike" cap="none" normalizeH="0" dirty="0" smtClean="0">
                <a:ln>
                  <a:noFill/>
                </a:ln>
                <a:solidFill>
                  <a:srgbClr val="333333"/>
                </a:solidFill>
                <a:effectLst/>
                <a:latin typeface="Arial" pitchFamily="34" charset="0"/>
                <a:ea typeface="Times New Roman" pitchFamily="18" charset="0"/>
                <a:cs typeface="Arial" pitchFamily="34" charset="0"/>
              </a:rPr>
              <a:t> </a:t>
            </a:r>
            <a:r>
              <a:rPr kumimoji="0" lang="ru-RU" sz="2400" b="0" i="0" u="none" strike="noStrike" cap="none" normalizeH="0" baseline="0" dirty="0" smtClean="0">
                <a:ln>
                  <a:noFill/>
                </a:ln>
                <a:solidFill>
                  <a:srgbClr val="333333"/>
                </a:solidFill>
                <a:effectLst/>
                <a:latin typeface="Arial" pitchFamily="34" charset="0"/>
                <a:ea typeface="Times New Roman" pitchFamily="18" charset="0"/>
                <a:cs typeface="Arial" pitchFamily="34" charset="0"/>
              </a:rPr>
              <a:t>обычно держатся небольшими стайками (7 —10 птичек в каждой). Чем сильнее мороз, тем спокойнее сидит стайка, изредка передвигаясь, чтобы сорвать ягоду, отломить почку. Весит снегирь 30-35г.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333333"/>
                </a:solidFill>
                <a:effectLst/>
                <a:latin typeface="Arial" pitchFamily="34" charset="0"/>
                <a:ea typeface="Times New Roman" pitchFamily="18" charset="0"/>
                <a:cs typeface="Arial" pitchFamily="34" charset="0"/>
              </a:rPr>
              <a:t>     Снегири украшают нашу зимнюю природу своим ярким оперением и мелодичным посвистыванием.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comb dir="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714744" y="285728"/>
            <a:ext cx="4972056" cy="5840435"/>
          </a:xfrm>
        </p:spPr>
        <p:txBody>
          <a:bodyPr>
            <a:normAutofit fontScale="77500" lnSpcReduction="20000"/>
          </a:bodyPr>
          <a:lstStyle/>
          <a:p>
            <a:pPr>
              <a:buNone/>
            </a:pPr>
            <a:r>
              <a:rPr lang="ru-RU" b="1" dirty="0" smtClean="0">
                <a:hlinkClick r:id="rId2" tooltip="Воробей"/>
              </a:rPr>
              <a:t>Воробей</a:t>
            </a:r>
            <a:endParaRPr lang="ru-RU" dirty="0" smtClean="0"/>
          </a:p>
          <a:p>
            <a:pPr>
              <a:buNone/>
            </a:pPr>
            <a:r>
              <a:rPr lang="ru-RU" dirty="0" smtClean="0"/>
              <a:t>    весит 100г. Зимой держится в населённых пунктах, летом отлетает на поля, опушки леса. Передвигается прыжками. Воробей всеяден. Уничтожает много вредных насекомых. Они выводят птенцов 2 раза в год. Гнёзда устраивает в щелях, скворечниках, за наличниками окон.</a:t>
            </a:r>
          </a:p>
          <a:p>
            <a:pPr>
              <a:buNone/>
            </a:pPr>
            <a:r>
              <a:rPr lang="ru-RU" dirty="0" smtClean="0"/>
              <a:t>     В России их 300 видов.</a:t>
            </a:r>
          </a:p>
          <a:p>
            <a:pPr>
              <a:buNone/>
            </a:pPr>
            <a:r>
              <a:rPr lang="ru-RU" dirty="0" smtClean="0"/>
              <a:t>     Наш воробей стойко переносит холод. Когда ему холодно, он прячет одну ногу в пушистое оперение своего брюшка, а на другой ноге стоит.</a:t>
            </a:r>
            <a:endParaRPr lang="ru-RU" dirty="0"/>
          </a:p>
        </p:txBody>
      </p:sp>
      <p:pic>
        <p:nvPicPr>
          <p:cNvPr id="4" name="Рисунок 3" descr="Домовой воробей"/>
          <p:cNvPicPr/>
          <p:nvPr/>
        </p:nvPicPr>
        <p:blipFill>
          <a:blip r:embed="rId3">
            <a:lum bright="6000" contrast="24000"/>
          </a:blip>
          <a:srcRect t="11765"/>
          <a:stretch>
            <a:fillRect/>
          </a:stretch>
        </p:blipFill>
        <p:spPr bwMode="auto">
          <a:xfrm>
            <a:off x="0" y="0"/>
            <a:ext cx="3643306" cy="4000504"/>
          </a:xfrm>
          <a:prstGeom prst="rect">
            <a:avLst/>
          </a:prstGeom>
          <a:noFill/>
          <a:ln w="9525">
            <a:noFill/>
            <a:miter lim="800000"/>
            <a:headEnd/>
            <a:tailEnd/>
          </a:ln>
        </p:spPr>
      </p:pic>
    </p:spTree>
  </p:cSld>
  <p:clrMapOvr>
    <a:masterClrMapping/>
  </p:clrMapOvr>
  <p:transition>
    <p:strips dir="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643306" y="0"/>
            <a:ext cx="5043494" cy="6126163"/>
          </a:xfrm>
        </p:spPr>
        <p:txBody>
          <a:bodyPr>
            <a:normAutofit fontScale="77500" lnSpcReduction="20000"/>
          </a:bodyPr>
          <a:lstStyle/>
          <a:p>
            <a:pPr>
              <a:buNone/>
            </a:pPr>
            <a:r>
              <a:rPr lang="ru-RU" b="1" dirty="0" smtClean="0"/>
              <a:t>    </a:t>
            </a:r>
            <a:r>
              <a:rPr lang="ru-RU" sz="5200" b="1" dirty="0" smtClean="0">
                <a:solidFill>
                  <a:srgbClr val="00B0F0"/>
                </a:solidFill>
              </a:rPr>
              <a:t>Голубь</a:t>
            </a:r>
            <a:r>
              <a:rPr lang="ru-RU" b="1" dirty="0" smtClean="0"/>
              <a:t> </a:t>
            </a:r>
            <a:r>
              <a:rPr lang="ru-RU" dirty="0" smtClean="0"/>
              <a:t/>
            </a:r>
            <a:br>
              <a:rPr lang="ru-RU" dirty="0" smtClean="0"/>
            </a:br>
            <a:endParaRPr lang="ru-RU" dirty="0" smtClean="0"/>
          </a:p>
          <a:p>
            <a:pPr>
              <a:buNone/>
            </a:pPr>
            <a:r>
              <a:rPr lang="ru-RU" dirty="0" smtClean="0"/>
              <a:t>     - Доверчивая птица, ставшая символом мира и дружбы. В мире их 300 видов.  Живут они в лесах и населенных пунктах. Голуби поедают семена сорняков, зерна на полях. Сизые голуби настолько привыкли к человеку, что ходят по земле буквально под ногами людей. Нередко можно видеть людей, которые специально рассыпают хлебные крошки и зерно. У сизых голубей птенцы появляются до 5 раз в год. Они устраивают гнезда около жилищ человека.</a:t>
            </a:r>
            <a:endParaRPr lang="ru-RU" dirty="0"/>
          </a:p>
        </p:txBody>
      </p:sp>
      <p:pic>
        <p:nvPicPr>
          <p:cNvPr id="4" name="Рисунок 3" descr="СИЗЫЙ ГОЛУБЬ"/>
          <p:cNvPicPr/>
          <p:nvPr/>
        </p:nvPicPr>
        <p:blipFill>
          <a:blip r:embed="rId2" r:link="rId3">
            <a:lum bright="18000"/>
          </a:blip>
          <a:srcRect/>
          <a:stretch>
            <a:fillRect/>
          </a:stretch>
        </p:blipFill>
        <p:spPr bwMode="auto">
          <a:xfrm>
            <a:off x="0" y="0"/>
            <a:ext cx="4000496" cy="4714884"/>
          </a:xfrm>
          <a:prstGeom prst="rect">
            <a:avLst/>
          </a:prstGeom>
          <a:noFill/>
          <a:ln w="9525">
            <a:noFill/>
            <a:miter lim="800000"/>
            <a:headEnd/>
            <a:tailEnd/>
          </a:ln>
        </p:spPr>
      </p:pic>
    </p:spTree>
  </p:cSld>
  <p:clrMapOvr>
    <a:masterClrMapping/>
  </p:clrMapOvr>
  <p:transition>
    <p:circl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571480"/>
            <a:ext cx="8229600" cy="2000264"/>
          </a:xfrm>
        </p:spPr>
        <p:txBody>
          <a:bodyPr>
            <a:noAutofit/>
          </a:bodyPr>
          <a:lstStyle/>
          <a:p>
            <a:pPr algn="l"/>
            <a:r>
              <a:rPr lang="ru-RU" sz="2000" b="1" i="1" u="sng" dirty="0" smtClean="0"/>
              <a:t/>
            </a:r>
            <a:br>
              <a:rPr lang="ru-RU" sz="2000" b="1" i="1" u="sng" dirty="0" smtClean="0"/>
            </a:br>
            <a:r>
              <a:rPr lang="ru-RU" sz="2000" b="1" i="1" u="sng" dirty="0" smtClean="0"/>
              <a:t>Наблюдения </a:t>
            </a:r>
            <a:r>
              <a:rPr lang="ru-RU" sz="2000" b="1" i="1" u="sng" dirty="0"/>
              <a:t>за птицами.</a:t>
            </a:r>
            <a:r>
              <a:rPr lang="ru-RU" sz="2000" dirty="0"/>
              <a:t/>
            </a:r>
            <a:br>
              <a:rPr lang="ru-RU" sz="2000" dirty="0"/>
            </a:br>
            <a:r>
              <a:rPr lang="ru-RU" sz="2000" dirty="0"/>
              <a:t> </a:t>
            </a:r>
            <a:br>
              <a:rPr lang="ru-RU" sz="2000" dirty="0"/>
            </a:br>
            <a:r>
              <a:rPr lang="ru-RU" sz="2000" dirty="0"/>
              <a:t>       Птицы в жизни людей имеют огромное значение. Их жизнь во многом зависит от природных условий. Территория Каратузского района богата лесами (лиственными, хвойными, смешанными), лугами; в ней много маленьких рек, </a:t>
            </a:r>
            <a:r>
              <a:rPr lang="ru-RU" sz="2000" dirty="0" smtClean="0"/>
              <a:t>озёр. Конечно</a:t>
            </a:r>
            <a:r>
              <a:rPr lang="ru-RU" sz="2000" dirty="0"/>
              <a:t>, на такой местности животным, особенно птицам условия для обитания благоприятные. </a:t>
            </a:r>
            <a:r>
              <a:rPr lang="ru-RU" sz="2000" dirty="0" smtClean="0"/>
              <a:t/>
            </a:r>
            <a:br>
              <a:rPr lang="ru-RU" sz="2000" dirty="0" smtClean="0"/>
            </a:br>
            <a:r>
              <a:rPr lang="ru-RU" sz="2000" dirty="0" smtClean="0"/>
              <a:t>  </a:t>
            </a:r>
            <a:r>
              <a:rPr lang="ru-RU" sz="2000" dirty="0"/>
              <a:t>Зимующих в нашей местности птиц немало: синицы, дятлы, голуби, щеглы, снегири, клесты, воробьи, галки, вороны, сороки.</a:t>
            </a:r>
            <a:br>
              <a:rPr lang="ru-RU" sz="2000" dirty="0"/>
            </a:br>
            <a:r>
              <a:rPr lang="ru-RU" sz="2000" dirty="0" smtClean="0"/>
              <a:t>  </a:t>
            </a:r>
            <a:r>
              <a:rPr lang="ru-RU" sz="2000" dirty="0"/>
              <a:t/>
            </a:r>
            <a:br>
              <a:rPr lang="ru-RU" sz="2000" dirty="0"/>
            </a:br>
            <a:endParaRPr lang="ru-RU" sz="2000" dirty="0"/>
          </a:p>
        </p:txBody>
      </p:sp>
      <p:pic>
        <p:nvPicPr>
          <p:cNvPr id="9" name="Рисунок 8" descr="http://go.mail.ru/click?url=http%3A%2F%2Fwww.cultinfo.ru%2Ffulltext%2F1%2F001%2F008%2Fpictures%2F001%2F295288091.jpg&amp;title=imgfulla"/>
          <p:cNvPicPr/>
          <p:nvPr/>
        </p:nvPicPr>
        <p:blipFill>
          <a:blip r:embed="rId2" r:link="rId3"/>
          <a:srcRect/>
          <a:stretch>
            <a:fillRect/>
          </a:stretch>
        </p:blipFill>
        <p:spPr bwMode="auto">
          <a:xfrm>
            <a:off x="214282" y="2857496"/>
            <a:ext cx="3071834" cy="2500330"/>
          </a:xfrm>
          <a:prstGeom prst="rect">
            <a:avLst/>
          </a:prstGeom>
          <a:noFill/>
          <a:ln w="9525">
            <a:noFill/>
            <a:miter lim="800000"/>
            <a:headEnd/>
            <a:tailEnd/>
          </a:ln>
        </p:spPr>
      </p:pic>
      <p:sp>
        <p:nvSpPr>
          <p:cNvPr id="14" name="Прямоугольник 13"/>
          <p:cNvSpPr/>
          <p:nvPr/>
        </p:nvSpPr>
        <p:spPr>
          <a:xfrm>
            <a:off x="3428992" y="2967335"/>
            <a:ext cx="5286412" cy="3662541"/>
          </a:xfrm>
          <a:prstGeom prst="rect">
            <a:avLst/>
          </a:prstGeom>
          <a:noFill/>
        </p:spPr>
        <p:txBody>
          <a:bodyPr wrap="square" lIns="91440" tIns="45720" rIns="91440" bIns="45720">
            <a:spAutoFit/>
          </a:bodyPr>
          <a:lstStyle/>
          <a:p>
            <a:r>
              <a:rPr lang="ru-RU" sz="3200" b="1" dirty="0">
                <a:hlinkClick r:id="rId4" tooltip="Сорока"/>
              </a:rPr>
              <a:t>Сорока</a:t>
            </a:r>
            <a:endParaRPr lang="ru-RU" sz="3200" dirty="0"/>
          </a:p>
          <a:p>
            <a:r>
              <a:rPr lang="ru-RU" sz="2000" dirty="0"/>
              <a:t>У сороки есть прозвище — белобока. У неё громкий и резкий голос. Весит она 250 г. По бокам перышки у неё совсем белые, а голова, крылья и хвост чёрные, как у вороны. Очень красив у сороки хвост — длинный, прямой, будто стрела. Перья на нем не просто чёрные, а с красивым  зеленоватым отливом. </a:t>
            </a:r>
            <a:br>
              <a:rPr lang="ru-RU" sz="2000" dirty="0"/>
            </a:br>
            <a:r>
              <a:rPr lang="ru-RU" sz="2000" dirty="0"/>
              <a:t>  Сорока — ловкая, подвижная, суетливая птица. Эти птицы быстро привыкают к людям и становятся ручными.</a:t>
            </a:r>
          </a:p>
        </p:txBody>
      </p:sp>
    </p:spTree>
  </p:cSld>
  <p:clrMapOvr>
    <a:masterClrMapping/>
  </p:clrMapOvr>
  <p:transition>
    <p:dissolv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857620" y="1600200"/>
            <a:ext cx="4829180" cy="4525963"/>
          </a:xfrm>
        </p:spPr>
        <p:txBody>
          <a:bodyPr>
            <a:normAutofit fontScale="32500" lnSpcReduction="20000"/>
          </a:bodyPr>
          <a:lstStyle/>
          <a:p>
            <a:r>
              <a:rPr lang="ru-RU" sz="9800" b="1" dirty="0">
                <a:hlinkClick r:id="rId2" tooltip="Ворона"/>
              </a:rPr>
              <a:t>Ворона</a:t>
            </a:r>
            <a:endParaRPr lang="ru-RU" sz="9800" dirty="0"/>
          </a:p>
          <a:p>
            <a:r>
              <a:rPr lang="ru-RU" sz="6000" dirty="0"/>
              <a:t>    --самая умная птица среди пернатых. Весит 750 г. Гнездятся они на деревьях, чаще всего на тополях. Питаются дождевыми червями, насекомыми, промышляют на помойках, ловят мышей, разоряют птичьи гнёзда, склёвывают прямо с ветвей ягоды рябины, семена клёна…</a:t>
            </a:r>
            <a:br>
              <a:rPr lang="ru-RU" sz="6000" dirty="0"/>
            </a:br>
            <a:r>
              <a:rPr lang="ru-RU" sz="6000" dirty="0"/>
              <a:t>Зимой, когда луга и поля закрыты глубокими снегами, чтобы добыть пищу, ворона перекочёвывает в ближайшие города и селения. Здесь она питается остатками и отбросами.</a:t>
            </a:r>
            <a:br>
              <a:rPr lang="ru-RU" sz="6000" dirty="0"/>
            </a:br>
            <a:r>
              <a:rPr lang="ru-RU" sz="6000" dirty="0"/>
              <a:t>   </a:t>
            </a:r>
            <a:r>
              <a:rPr lang="ru-RU" dirty="0"/>
              <a:t/>
            </a:r>
            <a:br>
              <a:rPr lang="ru-RU" dirty="0"/>
            </a:br>
            <a:endParaRPr lang="ru-RU" dirty="0"/>
          </a:p>
        </p:txBody>
      </p:sp>
      <p:pic>
        <p:nvPicPr>
          <p:cNvPr id="4" name="Рисунок 3"/>
          <p:cNvPicPr/>
          <p:nvPr/>
        </p:nvPicPr>
        <p:blipFill>
          <a:blip r:embed="rId3">
            <a:lum bright="-6000" contrast="12000"/>
          </a:blip>
          <a:srcRect t="6764"/>
          <a:stretch>
            <a:fillRect/>
          </a:stretch>
        </p:blipFill>
        <p:spPr bwMode="auto">
          <a:xfrm>
            <a:off x="214282" y="714356"/>
            <a:ext cx="3929090" cy="4214842"/>
          </a:xfrm>
          <a:prstGeom prst="rect">
            <a:avLst/>
          </a:prstGeom>
          <a:noFill/>
        </p:spPr>
      </p:pic>
    </p:spTree>
  </p:cSld>
  <p:clrMapOvr>
    <a:masterClrMapping/>
  </p:clrMapOvr>
  <p:transition>
    <p:checker dir="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Изображение:Parus major 4 (Marek Szczepanek).jpg">
            <a:hlinkClick r:id="rId2"/>
          </p:cNvPr>
          <p:cNvPicPr>
            <a:picLocks noGrp="1"/>
          </p:cNvPicPr>
          <p:nvPr>
            <p:ph idx="1"/>
          </p:nvPr>
        </p:nvPicPr>
        <p:blipFill>
          <a:blip r:embed="rId3" r:link="rId4">
            <a:lum bright="24000" contrast="48000"/>
          </a:blip>
          <a:srcRect l="28000" r="8000"/>
          <a:stretch>
            <a:fillRect/>
          </a:stretch>
        </p:blipFill>
        <p:spPr bwMode="auto">
          <a:xfrm>
            <a:off x="285720" y="642918"/>
            <a:ext cx="4071966" cy="4286280"/>
          </a:xfrm>
          <a:prstGeom prst="rect">
            <a:avLst/>
          </a:prstGeom>
          <a:noFill/>
          <a:ln w="9525">
            <a:noFill/>
            <a:miter lim="800000"/>
            <a:headEnd/>
            <a:tailEnd/>
          </a:ln>
        </p:spPr>
      </p:pic>
      <p:sp>
        <p:nvSpPr>
          <p:cNvPr id="17409" name="Rectangle 1"/>
          <p:cNvSpPr>
            <a:spLocks noChangeArrowheads="1"/>
          </p:cNvSpPr>
          <p:nvPr/>
        </p:nvSpPr>
        <p:spPr bwMode="auto">
          <a:xfrm>
            <a:off x="4500562" y="928670"/>
            <a:ext cx="4429124" cy="403187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8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hlinkClick r:id="rId5" tooltip="Синицы, дятел и его свита"/>
              </a:rPr>
              <a:t>Синицы, дятел и его свита</a:t>
            </a:r>
            <a:endParaRPr kumimoji="0" lang="ru-RU"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rgbClr val="333333"/>
                </a:solidFill>
                <a:effectLst/>
                <a:latin typeface="Arial" pitchFamily="34" charset="0"/>
                <a:ea typeface="Times New Roman" pitchFamily="18" charset="0"/>
                <a:cs typeface="Arial" pitchFamily="34" charset="0"/>
              </a:rPr>
              <a:t>   Синица – очень подвижная птица. Весит 22 г. Охотясь за насекомыми, они обследуют все щели, всю кору деревьев. От их зорького глаза и острого клюва не спасутся ни яйца, ни личинки, ни взрослые насекомые и зимой, и летом. Поэтому синицы для лесов, садов и парков являются самыми полезными птицами.</a:t>
            </a:r>
            <a:endParaRPr kumimoji="0" lang="ru-RU"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comb/>
  </p:transition>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157</TotalTime>
  <Words>605</Words>
  <Application>Microsoft Office PowerPoint</Application>
  <PresentationFormat>Экран (4:3)</PresentationFormat>
  <Paragraphs>52</Paragraphs>
  <Slides>21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21</vt:i4>
      </vt:variant>
    </vt:vector>
  </HeadingPairs>
  <TitlesOfParts>
    <vt:vector size="22" baseType="lpstr">
      <vt:lpstr>Тема Office</vt:lpstr>
      <vt:lpstr>Исследовательская  работа «Они нуждаются в защите» по  теме «Зимующие птицы нашего села»</vt:lpstr>
      <vt:lpstr>Введение.          Однажды на экскурсии в лесу мы, ученики 3 класса, увидели голодающих   птиц  читая рассказы Виталия Бианки, узнали, что птицам зимой бывает очень   трудно. Оказывается, что им холод не так страшен, как голод. Учитель Тырина Ольга   Альбертовна предложила нам начать исследовательскую работу «Они нуждаются в защите» по теме «Зимующие птицы нашего села».</vt:lpstr>
      <vt:lpstr>ИССЛЕДОВАТЕЛЬСКИЙ  ЭТАП  1.Узнать что-то новое о жизни и повадках птиц. (Сбор информаций в библиотеке.)                                                                                                                       2.Подобрать загадки о птицах.                                                                                                   3.Сделать кормушки для птиц. (Работа с родителями). 4.Собрать семена растений, овощей (арбузов, дынь, тыквы, кабачков); ягоды рябины, калины; запасти крошки хлеба, зерно, сало для подкормки птиц зимой.(Практическая деятельность) 5.Нарисовать зимующих птиц. (Участвовать в оформлении стенда класса «Птицы – наши друзья»)  </vt:lpstr>
      <vt:lpstr>Презентация PowerPoint</vt:lpstr>
      <vt:lpstr>Презентация PowerPoint</vt:lpstr>
      <vt:lpstr>Презентация PowerPoint</vt:lpstr>
      <vt:lpstr> Наблюдения за птицами.          Птицы в жизни людей имеют огромное значение. Их жизнь во многом зависит от природных условий. Территория Каратузского района богата лесами (лиственными, хвойными, смешанными), лугами; в ней много маленьких рек, озёр. Конечно, на такой местности животным, особенно птицам условия для обитания благоприятные.    Зимующих в нашей местности птиц немало: синицы, дятлы, голуби, щеглы, снегири, клесты, воробьи, галки, вороны, сороки.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Исследовательская  работа «Они нуждаются в защите» по  теме «Зимующие птицы нашего села»</dc:title>
  <dc:creator>User</dc:creator>
  <cp:lastModifiedBy>Ольга</cp:lastModifiedBy>
  <cp:revision>19</cp:revision>
  <dcterms:created xsi:type="dcterms:W3CDTF">2011-04-07T14:55:36Z</dcterms:created>
  <dcterms:modified xsi:type="dcterms:W3CDTF">2022-11-12T03:18:59Z</dcterms:modified>
</cp:coreProperties>
</file>