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38F7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2098" y="-55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96378-55F8-4E04-9DAD-42568BDFBF6B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A0BCC-F4C9-4942-B97B-C768E0F683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96378-55F8-4E04-9DAD-42568BDFBF6B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A0BCC-F4C9-4942-B97B-C768E0F683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96378-55F8-4E04-9DAD-42568BDFBF6B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A0BCC-F4C9-4942-B97B-C768E0F683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96378-55F8-4E04-9DAD-42568BDFBF6B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A0BCC-F4C9-4942-B97B-C768E0F683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96378-55F8-4E04-9DAD-42568BDFBF6B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A0BCC-F4C9-4942-B97B-C768E0F683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96378-55F8-4E04-9DAD-42568BDFBF6B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A0BCC-F4C9-4942-B97B-C768E0F683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96378-55F8-4E04-9DAD-42568BDFBF6B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A0BCC-F4C9-4942-B97B-C768E0F683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96378-55F8-4E04-9DAD-42568BDFBF6B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A0BCC-F4C9-4942-B97B-C768E0F683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96378-55F8-4E04-9DAD-42568BDFBF6B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A0BCC-F4C9-4942-B97B-C768E0F683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96378-55F8-4E04-9DAD-42568BDFBF6B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A0BCC-F4C9-4942-B97B-C768E0F683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96378-55F8-4E04-9DAD-42568BDFBF6B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A0BCC-F4C9-4942-B97B-C768E0F683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E96378-55F8-4E04-9DAD-42568BDFBF6B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DA0BCC-F4C9-4942-B97B-C768E0F6836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3" Target="../media/image2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2636912"/>
            <a:ext cx="7772400" cy="1470025"/>
          </a:xfrm>
        </p:spPr>
        <p:txBody>
          <a:bodyPr>
            <a:normAutofit/>
          </a:bodyPr>
          <a:lstStyle/>
          <a:p>
            <a:r>
              <a:rPr dirty="0" lang="ru-RU" smtClean="0" sz="5400">
                <a:latin charset="0" pitchFamily="18" typeface="Times New Roman"/>
                <a:cs charset="0" pitchFamily="18" typeface="Times New Roman"/>
              </a:rPr>
              <a:t>Мастер-класс</a:t>
            </a:r>
            <a:endParaRPr dirty="0" lang="ru-RU" sz="5400">
              <a:latin charset="0" pitchFamily="18" typeface="Times New Roman"/>
              <a:cs charset="0" pitchFamily="18" typeface="Times New Roman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idx="1" type="subTitle"/>
          </p:nvPr>
        </p:nvSpPr>
        <p:spPr>
          <a:xfrm>
            <a:off x="1411560" y="3933056"/>
            <a:ext cx="6400800" cy="1600200"/>
          </a:xfrm>
        </p:spPr>
        <p:txBody>
          <a:bodyPr>
            <a:normAutofit/>
          </a:bodyPr>
          <a:lstStyle/>
          <a:p>
            <a:r>
              <a:rPr dirty="0" lang="ru-RU" smtClean="0" sz="2800">
                <a:solidFill>
                  <a:srgbClr val="C00000"/>
                </a:solidFill>
                <a:latin charset="0" pitchFamily="18" typeface="Times New Roman"/>
                <a:cs charset="0" pitchFamily="18" typeface="Times New Roman"/>
              </a:rPr>
              <a:t>Мезенская роспись. </a:t>
            </a:r>
          </a:p>
          <a:p>
            <a:r>
              <a:rPr dirty="0" lang="ru-RU" smtClean="0" sz="2800">
                <a:solidFill>
                  <a:srgbClr val="C00000"/>
                </a:solidFill>
                <a:latin charset="0" pitchFamily="18" typeface="Times New Roman"/>
                <a:cs charset="0" pitchFamily="18" typeface="Times New Roman"/>
              </a:rPr>
              <a:t>Ёлочная игрушка.</a:t>
            </a:r>
            <a:endParaRPr dirty="0" lang="ru-RU" sz="2800">
              <a:solidFill>
                <a:srgbClr val="C00000"/>
              </a:solidFill>
              <a:latin charset="0" pitchFamily="18" typeface="Times New Roman"/>
              <a:cs charset="0" pitchFamily="18" typeface="Times New Roman"/>
            </a:endParaRPr>
          </a:p>
        </p:txBody>
      </p:sp>
      <p:pic>
        <p:nvPicPr>
          <p:cNvPr descr="https://1igolka.com/wp-content/uploads/2017/11/mezenskaya_rospis_6_09170828.png" id="25602" name="Picture 2"/>
          <p:cNvPicPr>
            <a:picLocks noChangeArrowheads="1" noChangeAspect="1"/>
          </p:cNvPicPr>
          <p:nvPr/>
        </p:nvPicPr>
        <p:blipFill>
          <a:blip cstate="print" r:embed="rId2"/>
          <a:srcRect b="75" l="77" r="121" t="119"/>
          <a:stretch>
            <a:fillRect/>
          </a:stretch>
        </p:blipFill>
        <p:spPr bwMode="auto">
          <a:xfrm>
            <a:off x="3059832" y="116632"/>
            <a:ext cx="2924944" cy="292494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012160" y="5877272"/>
            <a:ext cx="2880320" cy="738664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r"/>
            <a:r>
              <a:rPr dirty="0" lang="ru-RU" smtClean="0" sz="1400">
                <a:latin charset="0" pitchFamily="18" typeface="Times New Roman"/>
                <a:cs charset="0" pitchFamily="18" typeface="Times New Roman"/>
              </a:rPr>
              <a:t>Выполнил преподаватель</a:t>
            </a:r>
          </a:p>
          <a:p>
            <a:pPr algn="r"/>
            <a:r>
              <a:rPr dirty="0" lang="ru-RU" smtClean="0" sz="1400">
                <a:latin charset="0" pitchFamily="18" typeface="Times New Roman"/>
                <a:cs charset="0" pitchFamily="18" typeface="Times New Roman"/>
              </a:rPr>
              <a:t> МАУДО «ДШИ № 8»,</a:t>
            </a:r>
          </a:p>
          <a:p>
            <a:pPr algn="r"/>
            <a:r>
              <a:rPr dirty="0" lang="ru-RU" smtClean="0" sz="1400">
                <a:latin charset="0" pitchFamily="18" typeface="Times New Roman"/>
                <a:cs charset="0" pitchFamily="18" typeface="Times New Roman"/>
              </a:rPr>
              <a:t>Савина О.Н.</a:t>
            </a:r>
            <a:endParaRPr dirty="0" lang="ru-RU" sz="1400">
              <a:latin charset="0" pitchFamily="18" typeface="Times New Roman"/>
              <a:cs charset="0" pitchFamily="18" typeface="Times New Roman"/>
            </a:endParaRPr>
          </a:p>
        </p:txBody>
      </p:sp>
      <p:pic>
        <p:nvPicPr>
          <p:cNvPr descr="https://daronina.ru/wp-content/uploads/2019/12/Upak0181.jpg" id="25604" name="Picture 4"/>
          <p:cNvPicPr>
            <a:picLocks noChangeArrowheads="1" noChangeAspect="1"/>
          </p:cNvPicPr>
          <p:nvPr/>
        </p:nvPicPr>
        <p:blipFill>
          <a:blip cstate="print" r:embed="rId3"/>
          <a:srcRect b="837"/>
          <a:stretch>
            <a:fillRect/>
          </a:stretch>
        </p:blipFill>
        <p:spPr bwMode="auto">
          <a:xfrm rot="16200000">
            <a:off x="-2940663" y="3048167"/>
            <a:ext cx="6858002" cy="7616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rgbClr val="C38F7F"/>
          </a:solidFill>
          <a:ln>
            <a:solidFill>
              <a:srgbClr val="C38F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171400"/>
            <a:ext cx="8229600" cy="1143000"/>
          </a:xfrm>
        </p:spPr>
        <p:txBody>
          <a:bodyPr/>
          <a:lstStyle/>
          <a:p>
            <a:r>
              <a:rPr dirty="0" lang="ru-RU" smtClean="0">
                <a:solidFill>
                  <a:schemeClr val="bg1"/>
                </a:solidFill>
                <a:latin charset="0" pitchFamily="18" typeface="Times New Roman"/>
                <a:cs charset="0" pitchFamily="18" typeface="Times New Roman"/>
              </a:rPr>
              <a:t>2 этап - оживки</a:t>
            </a:r>
            <a:endParaRPr dirty="0" lang="ru-RU">
              <a:solidFill>
                <a:schemeClr val="bg1"/>
              </a:solidFill>
              <a:latin charset="0" pitchFamily="18" typeface="Times New Roman"/>
              <a:cs charset="0" pitchFamily="18" typeface="Times New Roman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51720" y="5877272"/>
            <a:ext cx="648072" cy="461665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indent="-342900" marL="342900"/>
            <a:r>
              <a:rPr dirty="0" lang="ru-RU" sz="2400">
                <a:latin charset="0" pitchFamily="18" typeface="Times New Roman"/>
                <a:cs charset="0" pitchFamily="18" typeface="Times New Roman"/>
              </a:rPr>
              <a:t>7</a:t>
            </a:r>
            <a:r>
              <a:rPr dirty="0" lang="ru-RU" smtClean="0" sz="2400">
                <a:latin charset="0" pitchFamily="18" typeface="Times New Roman"/>
                <a:cs charset="0" pitchFamily="18" typeface="Times New Roman"/>
              </a:rPr>
              <a:t>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372200" y="5877272"/>
            <a:ext cx="648072" cy="461665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indent="-342900" marL="342900"/>
            <a:r>
              <a:rPr dirty="0" lang="ru-RU" smtClean="0" sz="2400">
                <a:latin charset="0" pitchFamily="18" typeface="Times New Roman"/>
                <a:cs charset="0" pitchFamily="18" typeface="Times New Roman"/>
              </a:rPr>
              <a:t>8.</a:t>
            </a:r>
          </a:p>
        </p:txBody>
      </p:sp>
      <p:pic>
        <p:nvPicPr>
          <p:cNvPr descr="https://sun9-north.userapi.com/sun9-82/s/v1/ig2/OGmvhSoBqsZM2Bz3c0VcepLEVto0z9GqwJd8nC8spHYEdfoAQRMgGtoJu48h0fioiDKG9DKAgSAG5IWk0BlBELNY.jpg?size=1920x1920&amp;quality=95&amp;type=album" id="34818" name="Picture 2"/>
          <p:cNvPicPr>
            <a:picLocks noChangeArrowheads="1" noChangeAspect="1"/>
          </p:cNvPicPr>
          <p:nvPr/>
        </p:nvPicPr>
        <p:blipFill>
          <a:blip cstate="print" r:embed="rId2"/>
          <a:srcRect b="79" l="52" r="59" t="11"/>
          <a:stretch>
            <a:fillRect/>
          </a:stretch>
        </p:blipFill>
        <p:spPr bwMode="auto">
          <a:xfrm>
            <a:off x="179512" y="1628800"/>
            <a:ext cx="4124310" cy="4104456"/>
          </a:xfrm>
          <a:prstGeom prst="rect">
            <a:avLst/>
          </a:prstGeom>
          <a:noFill/>
        </p:spPr>
      </p:pic>
      <p:pic>
        <p:nvPicPr>
          <p:cNvPr descr="https://sun9-east.userapi.com/sun9-35/s/v1/ig2/pa-6KLYJnVyAfDwvymSysQZ2WFr7Ze-uVIZxBiAjQ6F3aFUH7KaD4OIbVZSL2StEL7ZYmbUvVErHqhjia5ZHb6Yq.jpg?size=1920x1920&amp;quality=95&amp;type=album" id="34820" name="Picture 4"/>
          <p:cNvPicPr>
            <a:picLocks noChangeArrowheads="1" noChangeAspect="1"/>
          </p:cNvPicPr>
          <p:nvPr/>
        </p:nvPicPr>
        <p:blipFill>
          <a:blip cstate="print" r:embed="rId3"/>
          <a:srcRect b="33" l="34" r="9" t="33"/>
          <a:stretch>
            <a:fillRect/>
          </a:stretch>
        </p:blipFill>
        <p:spPr bwMode="auto">
          <a:xfrm>
            <a:off x="4644008" y="1628800"/>
            <a:ext cx="3901767" cy="41044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rgbClr val="C38F7F"/>
          </a:solidFill>
          <a:ln>
            <a:solidFill>
              <a:srgbClr val="C38F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171400"/>
            <a:ext cx="8229600" cy="1143000"/>
          </a:xfrm>
        </p:spPr>
        <p:txBody>
          <a:bodyPr/>
          <a:lstStyle/>
          <a:p>
            <a:r>
              <a:rPr dirty="0" lang="ru-RU" smtClean="0">
                <a:solidFill>
                  <a:schemeClr val="bg1"/>
                </a:solidFill>
                <a:latin charset="0" pitchFamily="18" typeface="Times New Roman"/>
                <a:cs charset="0" pitchFamily="18" typeface="Times New Roman"/>
              </a:rPr>
              <a:t>Варианты композиций</a:t>
            </a:r>
            <a:endParaRPr dirty="0" lang="ru-RU">
              <a:solidFill>
                <a:schemeClr val="bg1"/>
              </a:solidFill>
              <a:latin charset="0" pitchFamily="18" typeface="Times New Roman"/>
              <a:cs charset="0" pitchFamily="18" typeface="Times New Roman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51720" y="5877272"/>
            <a:ext cx="648072" cy="461665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indent="-342900" marL="342900"/>
            <a:r>
              <a:rPr dirty="0" lang="ru-RU" smtClean="0" sz="2400">
                <a:latin charset="0" pitchFamily="18" typeface="Times New Roman"/>
                <a:cs charset="0" pitchFamily="18" typeface="Times New Roman"/>
              </a:rPr>
              <a:t>1.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372200" y="5877272"/>
            <a:ext cx="648072" cy="461665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indent="-342900" marL="342900"/>
            <a:r>
              <a:rPr dirty="0" lang="ru-RU" sz="2400">
                <a:latin charset="0" pitchFamily="18" typeface="Times New Roman"/>
                <a:cs charset="0" pitchFamily="18" typeface="Times New Roman"/>
              </a:rPr>
              <a:t>2</a:t>
            </a:r>
            <a:r>
              <a:rPr dirty="0" lang="ru-RU" smtClean="0" sz="2400">
                <a:latin charset="0" pitchFamily="18" typeface="Times New Roman"/>
                <a:cs charset="0" pitchFamily="18" typeface="Times New Roman"/>
              </a:rPr>
              <a:t>.</a:t>
            </a:r>
          </a:p>
        </p:txBody>
      </p:sp>
      <p:pic>
        <p:nvPicPr>
          <p:cNvPr descr="https://sun9-north.userapi.com/sun9-86/s/v1/ig2/OUQUEQ9MjG-WIXhswhpe58eVD1_3qZcetjoMuWfU8acXVgWg59hMFGWBkA5aCCzWVl4H3kDv4zxsAOpZQ2QaPP4T.jpg?size=1920x1920&amp;quality=95&amp;type=album" id="35842" name="Picture 2"/>
          <p:cNvPicPr>
            <a:picLocks noChangeArrowheads="1" noChangeAspect="1"/>
          </p:cNvPicPr>
          <p:nvPr/>
        </p:nvPicPr>
        <p:blipFill>
          <a:blip cstate="print" r:embed="rId2"/>
          <a:srcRect l="16" r="16" t="76"/>
          <a:stretch>
            <a:fillRect/>
          </a:stretch>
        </p:blipFill>
        <p:spPr bwMode="auto">
          <a:xfrm>
            <a:off x="539552" y="1628800"/>
            <a:ext cx="3672408" cy="3932390"/>
          </a:xfrm>
          <a:prstGeom prst="rect">
            <a:avLst/>
          </a:prstGeom>
          <a:noFill/>
        </p:spPr>
      </p:pic>
      <p:pic>
        <p:nvPicPr>
          <p:cNvPr descr="https://sun9-east.userapi.com/sun9-24/s/v1/ig2/LRiXnyUegemLDm00wWo1p1hCEzTEzSZYFDqDQRiEo3cl_yOrSbHzpbOy7G1b-f7e0rfyef5flGSpaOC2_vXw-6Y_.jpg?size=1920x1920&amp;quality=95&amp;type=album" id="35844" name="Picture 4"/>
          <p:cNvPicPr>
            <a:picLocks noChangeArrowheads="1" noChangeAspect="1"/>
          </p:cNvPicPr>
          <p:nvPr/>
        </p:nvPicPr>
        <p:blipFill>
          <a:blip cstate="print" r:embed="rId3"/>
          <a:srcRect l="18" t="50"/>
          <a:stretch>
            <a:fillRect/>
          </a:stretch>
        </p:blipFill>
        <p:spPr bwMode="auto">
          <a:xfrm>
            <a:off x="4572000" y="1628800"/>
            <a:ext cx="3960440" cy="39134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rgbClr val="C38F7F"/>
          </a:solidFill>
          <a:ln>
            <a:solidFill>
              <a:srgbClr val="C38F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171400"/>
            <a:ext cx="8229600" cy="1143000"/>
          </a:xfrm>
        </p:spPr>
        <p:txBody>
          <a:bodyPr/>
          <a:lstStyle/>
          <a:p>
            <a:r>
              <a:rPr dirty="0" lang="ru-RU" smtClean="0">
                <a:solidFill>
                  <a:schemeClr val="bg1"/>
                </a:solidFill>
                <a:latin charset="0" pitchFamily="18" typeface="Times New Roman"/>
                <a:cs charset="0" pitchFamily="18" typeface="Times New Roman"/>
              </a:rPr>
              <a:t>Варианты композиций</a:t>
            </a:r>
            <a:endParaRPr dirty="0" lang="ru-RU">
              <a:solidFill>
                <a:schemeClr val="bg1"/>
              </a:solidFill>
              <a:latin charset="0" pitchFamily="18" typeface="Times New Roman"/>
              <a:cs charset="0" pitchFamily="18" typeface="Times New Roman"/>
            </a:endParaRPr>
          </a:p>
        </p:txBody>
      </p:sp>
      <p:pic>
        <p:nvPicPr>
          <p:cNvPr descr="https://sun9-west.userapi.com/sun9-14/s/v1/ig2/LzP8AwhlT-sqR6JEpC8NFj-0CGo6gwXSk8AqcOu1We7ven85FAKQpf7fxhGsPDLB5H8aLp0hpXt8O4qfB-a5sW5f.jpg?size=1440x1920&amp;quality=95&amp;type=album" id="38914" name="Picture 2"/>
          <p:cNvPicPr>
            <a:picLocks noChangeArrowheads="1" noChangeAspect="1"/>
          </p:cNvPicPr>
          <p:nvPr/>
        </p:nvPicPr>
        <p:blipFill>
          <a:blip cstate="print" r:embed="rId2"/>
          <a:srcRect b="63640" l="925" r="41" t="27"/>
          <a:stretch>
            <a:fillRect/>
          </a:stretch>
        </p:blipFill>
        <p:spPr bwMode="auto">
          <a:xfrm>
            <a:off x="467544" y="980728"/>
            <a:ext cx="5112568" cy="2853526"/>
          </a:xfrm>
          <a:prstGeom prst="rect">
            <a:avLst/>
          </a:prstGeom>
          <a:noFill/>
        </p:spPr>
      </p:pic>
      <p:pic>
        <p:nvPicPr>
          <p:cNvPr descr="https://sun9-west.userapi.com/sun9-14/s/v1/ig2/LzP8AwhlT-sqR6JEpC8NFj-0CGo6gwXSk8AqcOu1We7ven85FAKQpf7fxhGsPDLB5H8aLp0hpXt8O4qfB-a5sW5f.jpg?size=1440x1920&amp;quality=95&amp;type=album" id="38916" name="Picture 4"/>
          <p:cNvPicPr>
            <a:picLocks noChangeArrowheads="1" noChangeAspect="1"/>
          </p:cNvPicPr>
          <p:nvPr/>
        </p:nvPicPr>
        <p:blipFill>
          <a:blip cstate="print" r:embed="rId2"/>
          <a:srcRect b="31234" l="4" r="491" t="36063"/>
          <a:stretch>
            <a:fillRect/>
          </a:stretch>
        </p:blipFill>
        <p:spPr bwMode="auto">
          <a:xfrm>
            <a:off x="2699792" y="3861048"/>
            <a:ext cx="5688632" cy="2844316"/>
          </a:xfrm>
          <a:prstGeom prst="rect">
            <a:avLst/>
          </a:prstGeom>
          <a:noFill/>
        </p:spPr>
      </p:pic>
      <p:pic>
        <p:nvPicPr>
          <p:cNvPr descr="https://sun9-west.userapi.com/sun9-14/s/v1/ig2/LzP8AwhlT-sqR6JEpC8NFj-0CGo6gwXSk8AqcOu1We7ven85FAKQpf7fxhGsPDLB5H8aLp0hpXt8O4qfB-a5sW5f.jpg?size=1440x1920&amp;quality=95&amp;type=album" id="38918" name="Picture 6"/>
          <p:cNvPicPr>
            <a:picLocks noChangeArrowheads="1" noChangeAspect="1"/>
          </p:cNvPicPr>
          <p:nvPr/>
        </p:nvPicPr>
        <p:blipFill>
          <a:blip cstate="print" r:embed="rId2"/>
          <a:srcRect b="49" l="24848" r="28416" t="68463"/>
          <a:stretch>
            <a:fillRect/>
          </a:stretch>
        </p:blipFill>
        <p:spPr bwMode="auto">
          <a:xfrm>
            <a:off x="5508104" y="908720"/>
            <a:ext cx="2880320" cy="29523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684784"/>
          </a:xfrm>
        </p:spPr>
        <p:txBody>
          <a:bodyPr>
            <a:noAutofit/>
          </a:bodyPr>
          <a:lstStyle/>
          <a:p>
            <a:r>
              <a:rPr dirty="0" lang="ru-RU" sz="2000">
                <a:latin charset="0" pitchFamily="18" typeface="Times New Roman"/>
                <a:cs charset="0" pitchFamily="18" typeface="Times New Roman"/>
              </a:rPr>
              <a:t>Мезенская роспись </a:t>
            </a:r>
            <a:r>
              <a:rPr dirty="0" lang="ru-RU" smtClean="0" sz="2000">
                <a:latin charset="0" pitchFamily="18" typeface="Times New Roman"/>
                <a:cs charset="0" pitchFamily="18" typeface="Times New Roman"/>
              </a:rPr>
              <a:t>– древний художественный промысел. </a:t>
            </a:r>
            <a:r>
              <a:rPr dirty="0" lang="ru-RU" sz="2000">
                <a:latin charset="0" pitchFamily="18" typeface="Times New Roman"/>
                <a:cs charset="0" pitchFamily="18" typeface="Times New Roman"/>
              </a:rPr>
              <a:t>Ею народные художники украшали большинство предметов </a:t>
            </a:r>
            <a:r>
              <a:rPr dirty="0" lang="ru-RU" smtClean="0" sz="2000">
                <a:latin charset="0" pitchFamily="18" typeface="Times New Roman"/>
                <a:cs charset="0" pitchFamily="18" typeface="Times New Roman"/>
              </a:rPr>
              <a:t>быта. Она </a:t>
            </a:r>
            <a:r>
              <a:rPr dirty="0" lang="ru-RU" sz="2000">
                <a:latin charset="0" pitchFamily="18" typeface="Times New Roman"/>
                <a:cs charset="0" pitchFamily="18" typeface="Times New Roman"/>
              </a:rPr>
              <a:t>занимала большое место в оформлении фасадов и интерьеров изб. Как и большинство других народных промыслов, свое название эта роспись получила от местности, в которой зародилась. Река Мезень находится в Архангельской области, между двумя самыми крупными реками Северной Европы, Северной Двиной и Печорой, на границе тайги и тундры.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1196752"/>
          </a:xfrm>
          <a:prstGeom prst="rect">
            <a:avLst/>
          </a:prstGeom>
          <a:solidFill>
            <a:srgbClr val="C38F7F"/>
          </a:solidFill>
          <a:ln>
            <a:solidFill>
              <a:srgbClr val="C38F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dirty="0" lang="ru-RU" smtClean="0">
                <a:solidFill>
                  <a:schemeClr val="bg1"/>
                </a:solidFill>
                <a:latin charset="0" pitchFamily="18" typeface="Times New Roman"/>
                <a:cs charset="0" pitchFamily="18" typeface="Times New Roman"/>
              </a:rPr>
              <a:t>История мезенской росписи</a:t>
            </a:r>
            <a:endParaRPr dirty="0" lang="ru-RU">
              <a:solidFill>
                <a:schemeClr val="bg1"/>
              </a:solidFill>
              <a:latin charset="0" pitchFamily="18" typeface="Times New Roman"/>
              <a:cs charset="0" pitchFamily="18" typeface="Times New Roman"/>
            </a:endParaRPr>
          </a:p>
        </p:txBody>
      </p:sp>
      <p:pic>
        <p:nvPicPr>
          <p:cNvPr descr="https://fsd.multiurok.ru/html/2021/11/22/s_619bba448ce9b/phpWEiERl_Ornament_html_c04a72b0335f77ff.jpg" id="6" name="Picture 2"/>
          <p:cNvPicPr>
            <a:picLocks noChangeArrowheads="1" noChangeAspect="1"/>
          </p:cNvPicPr>
          <p:nvPr/>
        </p:nvPicPr>
        <p:blipFill>
          <a:blip cstate="print" r:embed="rId2"/>
          <a:srcRect b="11" l="111" r="111" t="132"/>
          <a:stretch>
            <a:fillRect/>
          </a:stretch>
        </p:blipFill>
        <p:spPr bwMode="auto">
          <a:xfrm>
            <a:off x="2699792" y="4103694"/>
            <a:ext cx="3672408" cy="27543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1684784"/>
          </a:xfrm>
        </p:spPr>
        <p:txBody>
          <a:bodyPr>
            <a:noAutofit/>
          </a:bodyPr>
          <a:lstStyle/>
          <a:p>
            <a:r>
              <a:rPr dirty="0" lang="ru-RU" sz="2000">
                <a:latin charset="0" pitchFamily="18" typeface="Times New Roman"/>
                <a:cs charset="0" pitchFamily="18" typeface="Times New Roman"/>
              </a:rPr>
              <a:t>Мезенская роспись отличается от других северодвинских росписей особой графичностью и сдержанной цветовой гаммой. Выполняется черной и красной краской</a:t>
            </a:r>
            <a:r>
              <a:rPr dirty="0" lang="ru-RU" smtClean="0" sz="2000">
                <a:latin charset="0" pitchFamily="18" typeface="Times New Roman"/>
                <a:cs charset="0" pitchFamily="18" typeface="Times New Roman"/>
              </a:rPr>
              <a:t>.</a:t>
            </a:r>
          </a:p>
          <a:p>
            <a:r>
              <a:rPr dirty="0" lang="ru-RU" smtClean="0" sz="2000">
                <a:latin charset="0" pitchFamily="18" typeface="Times New Roman"/>
                <a:cs charset="0" pitchFamily="18" typeface="Times New Roman"/>
              </a:rPr>
              <a:t>Мезенская роспись отличается </a:t>
            </a:r>
            <a:r>
              <a:rPr dirty="0" err="1" lang="ru-RU" smtClean="0" sz="2000">
                <a:latin charset="0" pitchFamily="18" typeface="Times New Roman"/>
                <a:cs charset="0" pitchFamily="18" typeface="Times New Roman"/>
              </a:rPr>
              <a:t>многоярусностью</a:t>
            </a:r>
            <a:r>
              <a:rPr dirty="0" lang="ru-RU" smtClean="0" sz="2000">
                <a:latin charset="0" pitchFamily="18" typeface="Times New Roman"/>
                <a:cs charset="0" pitchFamily="18" typeface="Times New Roman"/>
              </a:rPr>
              <a:t> и символикой. Прямая линия означает небесную и земную твердь, волнистые линии символизируют воду, многочисленные штрихи -  ветер, воздух. </a:t>
            </a:r>
          </a:p>
          <a:p>
            <a:r>
              <a:rPr dirty="0" lang="ru-RU" smtClean="0" sz="2000">
                <a:latin charset="0" pitchFamily="18" typeface="Times New Roman"/>
                <a:cs charset="0" pitchFamily="18" typeface="Times New Roman"/>
              </a:rPr>
              <a:t>Главные герои росписи – животные: птицы, кони, олени.</a:t>
            </a:r>
            <a:endParaRPr dirty="0" lang="ru-RU" sz="2000">
              <a:latin charset="0" pitchFamily="18" typeface="Times New Roman"/>
              <a:cs charset="0" pitchFamily="18"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1196752"/>
          </a:xfrm>
          <a:prstGeom prst="rect">
            <a:avLst/>
          </a:prstGeom>
          <a:solidFill>
            <a:srgbClr val="C38F7F"/>
          </a:solidFill>
          <a:ln>
            <a:solidFill>
              <a:srgbClr val="C38F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dirty="0" lang="ru-RU" smtClean="0">
                <a:solidFill>
                  <a:schemeClr val="bg1"/>
                </a:solidFill>
                <a:latin charset="0" pitchFamily="18" typeface="Times New Roman"/>
                <a:cs charset="0" pitchFamily="18" typeface="Times New Roman"/>
              </a:rPr>
              <a:t>История мезенской росписи</a:t>
            </a:r>
            <a:endParaRPr dirty="0" lang="ru-RU">
              <a:solidFill>
                <a:schemeClr val="bg1"/>
              </a:solidFill>
              <a:latin charset="0" pitchFamily="18" typeface="Times New Roman"/>
              <a:cs charset="0" pitchFamily="18" typeface="Times New Roman"/>
            </a:endParaRPr>
          </a:p>
        </p:txBody>
      </p:sp>
      <p:pic>
        <p:nvPicPr>
          <p:cNvPr descr="https://fsd.multiurok.ru/html/2021/11/22/s_619bba448ce9b/phpWEiERl_Ornament_html_c04a72b0335f77ff.jpg" id="6" name="Picture 2"/>
          <p:cNvPicPr>
            <a:picLocks noChangeArrowheads="1" noChangeAspect="1"/>
          </p:cNvPicPr>
          <p:nvPr/>
        </p:nvPicPr>
        <p:blipFill>
          <a:blip cstate="print" r:embed="rId2"/>
          <a:srcRect b="11" l="111" r="111" t="132"/>
          <a:stretch>
            <a:fillRect/>
          </a:stretch>
        </p:blipFill>
        <p:spPr bwMode="auto">
          <a:xfrm>
            <a:off x="2699792" y="4103694"/>
            <a:ext cx="3672408" cy="27543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rgbClr val="C38F7F"/>
          </a:solidFill>
          <a:ln>
            <a:solidFill>
              <a:srgbClr val="C38F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171400"/>
            <a:ext cx="8229600" cy="1143000"/>
          </a:xfrm>
        </p:spPr>
        <p:txBody>
          <a:bodyPr/>
          <a:lstStyle/>
          <a:p>
            <a:r>
              <a:rPr dirty="0" lang="ru-RU" smtClean="0">
                <a:solidFill>
                  <a:schemeClr val="bg1"/>
                </a:solidFill>
                <a:latin charset="0" pitchFamily="18" typeface="Times New Roman"/>
                <a:cs charset="0" pitchFamily="18" typeface="Times New Roman"/>
              </a:rPr>
              <a:t>Основные элементы</a:t>
            </a:r>
            <a:endParaRPr dirty="0" lang="ru-RU">
              <a:solidFill>
                <a:schemeClr val="bg1"/>
              </a:solidFill>
              <a:latin charset="0" pitchFamily="18" typeface="Times New Roman"/>
              <a:cs charset="0" pitchFamily="18" typeface="Times New Roman"/>
            </a:endParaRPr>
          </a:p>
        </p:txBody>
      </p:sp>
      <p:pic>
        <p:nvPicPr>
          <p:cNvPr descr="https://myslide.ru/documents_2/837b106e6a81a023f9f80cbb4cd4decd/img10.jpg" id="27650" name="Picture 2"/>
          <p:cNvPicPr>
            <a:picLocks noChangeArrowheads="1" noChangeAspect="1"/>
          </p:cNvPicPr>
          <p:nvPr/>
        </p:nvPicPr>
        <p:blipFill>
          <a:blip cstate="print" r:embed="rId2"/>
          <a:srcRect b="57" l="49063" r="121"/>
          <a:stretch>
            <a:fillRect/>
          </a:stretch>
        </p:blipFill>
        <p:spPr bwMode="auto">
          <a:xfrm>
            <a:off x="395536" y="3861048"/>
            <a:ext cx="2088232" cy="2736304"/>
          </a:xfrm>
          <a:prstGeom prst="rect">
            <a:avLst/>
          </a:prstGeom>
          <a:noFill/>
        </p:spPr>
      </p:pic>
      <p:pic>
        <p:nvPicPr>
          <p:cNvPr descr="https://cf2.ppt-online.org/files2/slide/a/aGMlxFCyHvO2AteSdXuD8jz6mfsrW4BNwZ91RT/slide-13.jpg" id="27652" name="Picture 4"/>
          <p:cNvPicPr>
            <a:picLocks noChangeArrowheads="1" noChangeAspect="1"/>
          </p:cNvPicPr>
          <p:nvPr/>
        </p:nvPicPr>
        <p:blipFill>
          <a:blip cstate="print" r:embed="rId3"/>
          <a:srcRect l="94" r="41" t="-1723"/>
          <a:stretch>
            <a:fillRect/>
          </a:stretch>
        </p:blipFill>
        <p:spPr bwMode="auto">
          <a:xfrm>
            <a:off x="2771800" y="1124744"/>
            <a:ext cx="5976664" cy="5114295"/>
          </a:xfrm>
          <a:prstGeom prst="rect">
            <a:avLst/>
          </a:prstGeom>
          <a:noFill/>
        </p:spPr>
      </p:pic>
      <p:pic>
        <p:nvPicPr>
          <p:cNvPr descr="https://myslide.ru/documents_2/837b106e6a81a023f9f80cbb4cd4decd/img10.jpg" id="9" name="Picture 2"/>
          <p:cNvPicPr>
            <a:picLocks noChangeArrowheads="1" noChangeAspect="1"/>
          </p:cNvPicPr>
          <p:nvPr/>
        </p:nvPicPr>
        <p:blipFill>
          <a:blip cstate="print" r:embed="rId2"/>
          <a:srcRect b="2688" r="52689" t="-2631"/>
          <a:stretch>
            <a:fillRect/>
          </a:stretch>
        </p:blipFill>
        <p:spPr bwMode="auto">
          <a:xfrm>
            <a:off x="467544" y="980728"/>
            <a:ext cx="1944216" cy="27363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rgbClr val="C38F7F"/>
          </a:solidFill>
          <a:ln>
            <a:solidFill>
              <a:srgbClr val="C38F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171400"/>
            <a:ext cx="8229600" cy="1143000"/>
          </a:xfrm>
        </p:spPr>
        <p:txBody>
          <a:bodyPr/>
          <a:lstStyle/>
          <a:p>
            <a:r>
              <a:rPr dirty="0" lang="ru-RU" smtClean="0">
                <a:solidFill>
                  <a:schemeClr val="bg1"/>
                </a:solidFill>
                <a:latin charset="0" pitchFamily="18" typeface="Times New Roman"/>
                <a:cs charset="0" pitchFamily="18" typeface="Times New Roman"/>
              </a:rPr>
              <a:t>Необходимые материалы</a:t>
            </a:r>
            <a:endParaRPr dirty="0" lang="ru-RU">
              <a:solidFill>
                <a:schemeClr val="bg1"/>
              </a:solidFill>
              <a:latin charset="0" pitchFamily="18" typeface="Times New Roman"/>
              <a:cs charset="0" pitchFamily="18" typeface="Times New Roman"/>
            </a:endParaRPr>
          </a:p>
        </p:txBody>
      </p:sp>
      <p:pic>
        <p:nvPicPr>
          <p:cNvPr descr="https://sun9-east.userapi.com/sun9-60/s/v1/ig2/yGZt6sTmWwiIacxgHlj04Aj4OOgI0S1bRnipcq_B3cW_BPRW0FEINctapXojilFshsbg2JY8pAhHcJCI95-YT335.jpg?size=1920x1920&amp;quality=95&amp;type=album" id="29698" name="Picture 2"/>
          <p:cNvPicPr>
            <a:picLocks noChangeArrowheads="1" noChangeAspect="1"/>
          </p:cNvPicPr>
          <p:nvPr/>
        </p:nvPicPr>
        <p:blipFill>
          <a:blip cstate="print" r:embed="rId2"/>
          <a:srcRect/>
          <a:stretch>
            <a:fillRect/>
          </a:stretch>
        </p:blipFill>
        <p:spPr bwMode="auto">
          <a:xfrm>
            <a:off x="4572000" y="1988840"/>
            <a:ext cx="4248472" cy="4248473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539552" y="1412776"/>
            <a:ext cx="3456384" cy="2031325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indent="-342900" marL="342900">
              <a:buAutoNum type="arabicPeriod"/>
            </a:pPr>
            <a:r>
              <a:rPr dirty="0" lang="ru-RU" smtClean="0">
                <a:latin charset="0" pitchFamily="18" typeface="Times New Roman"/>
                <a:cs charset="0" pitchFamily="18" typeface="Times New Roman"/>
              </a:rPr>
              <a:t>Заготовка ёлочной игрушки из фанеры или картона;</a:t>
            </a:r>
          </a:p>
          <a:p>
            <a:pPr indent="-342900" marL="342900">
              <a:buAutoNum type="arabicPeriod"/>
            </a:pPr>
            <a:r>
              <a:rPr dirty="0" lang="ru-RU" smtClean="0">
                <a:latin charset="0" pitchFamily="18" typeface="Times New Roman"/>
                <a:cs charset="0" pitchFamily="18" typeface="Times New Roman"/>
              </a:rPr>
              <a:t>Красная и чёрная гуашь;</a:t>
            </a:r>
          </a:p>
          <a:p>
            <a:pPr indent="-342900" marL="342900">
              <a:buAutoNum type="arabicPeriod"/>
            </a:pPr>
            <a:r>
              <a:rPr dirty="0" lang="ru-RU" smtClean="0">
                <a:latin charset="0" pitchFamily="18" typeface="Times New Roman"/>
                <a:cs charset="0" pitchFamily="18" typeface="Times New Roman"/>
              </a:rPr>
              <a:t>Кисть белка натуральная 2 и 3 размера;</a:t>
            </a:r>
          </a:p>
          <a:p>
            <a:pPr indent="-342900" marL="342900">
              <a:buAutoNum type="arabicPeriod"/>
            </a:pPr>
            <a:r>
              <a:rPr dirty="0" lang="ru-RU" smtClean="0">
                <a:latin charset="0" pitchFamily="18" typeface="Times New Roman"/>
                <a:cs charset="0" pitchFamily="18" typeface="Times New Roman"/>
              </a:rPr>
              <a:t>Палитра;</a:t>
            </a:r>
          </a:p>
          <a:p>
            <a:pPr indent="-342900" marL="342900">
              <a:buAutoNum type="arabicPeriod"/>
            </a:pPr>
            <a:r>
              <a:rPr dirty="0" lang="ru-RU" smtClean="0">
                <a:latin charset="0" pitchFamily="18" typeface="Times New Roman"/>
                <a:cs charset="0" pitchFamily="18" typeface="Times New Roman"/>
              </a:rPr>
              <a:t>Баночка для кистей.</a:t>
            </a:r>
          </a:p>
        </p:txBody>
      </p:sp>
      <p:pic>
        <p:nvPicPr>
          <p:cNvPr descr="https://cdn2.static1-sima-land.com/items/3969440/2/700-nw.jpg" id="29700" name="Picture 4"/>
          <p:cNvPicPr>
            <a:picLocks noChangeArrowheads="1" noChangeAspect="1"/>
          </p:cNvPicPr>
          <p:nvPr/>
        </p:nvPicPr>
        <p:blipFill>
          <a:blip cstate="print" r:embed="rId3"/>
          <a:srcRect b="266" l="61" r="164" t="144"/>
          <a:stretch>
            <a:fillRect/>
          </a:stretch>
        </p:blipFill>
        <p:spPr bwMode="auto">
          <a:xfrm>
            <a:off x="611560" y="4149080"/>
            <a:ext cx="3744416" cy="211223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rgbClr val="C38F7F"/>
          </a:solidFill>
          <a:ln>
            <a:solidFill>
              <a:srgbClr val="C38F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171400"/>
            <a:ext cx="8229600" cy="1143000"/>
          </a:xfrm>
        </p:spPr>
        <p:txBody>
          <a:bodyPr/>
          <a:lstStyle/>
          <a:p>
            <a:r>
              <a:rPr dirty="0" lang="ru-RU" smtClean="0">
                <a:solidFill>
                  <a:schemeClr val="bg1"/>
                </a:solidFill>
                <a:latin charset="0" pitchFamily="18" typeface="Times New Roman"/>
                <a:cs charset="0" pitchFamily="18" typeface="Times New Roman"/>
              </a:rPr>
              <a:t>1 этап - </a:t>
            </a:r>
            <a:r>
              <a:rPr dirty="0" err="1" lang="ru-RU" smtClean="0">
                <a:solidFill>
                  <a:schemeClr val="bg1"/>
                </a:solidFill>
                <a:latin charset="0" pitchFamily="18" typeface="Times New Roman"/>
                <a:cs charset="0" pitchFamily="18" typeface="Times New Roman"/>
              </a:rPr>
              <a:t>замалёвок</a:t>
            </a:r>
            <a:endParaRPr dirty="0" lang="ru-RU">
              <a:solidFill>
                <a:schemeClr val="bg1"/>
              </a:solidFill>
              <a:latin charset="0" pitchFamily="18" typeface="Times New Roman"/>
              <a:cs charset="0" pitchFamily="18" typeface="Times New Roman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51720" y="5877272"/>
            <a:ext cx="648072" cy="461665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indent="-342900" marL="342900"/>
            <a:r>
              <a:rPr dirty="0" lang="ru-RU" smtClean="0" sz="2400">
                <a:latin charset="0" pitchFamily="18" typeface="Times New Roman"/>
                <a:cs charset="0" pitchFamily="18" typeface="Times New Roman"/>
              </a:rPr>
              <a:t>1.</a:t>
            </a:r>
          </a:p>
        </p:txBody>
      </p:sp>
      <p:pic>
        <p:nvPicPr>
          <p:cNvPr descr="https://sun9-north.userapi.com/sun9-77/s/v1/ig2/m3G4JDn4SE06eAZ6gOl7r8ec4LZhq_dL_35--SYhrKHoa4IEDN4gws9fb1YVDFFdSYYYVx9ND1xM6vqLaisGAeKt.jpg?size=1555x1920&amp;quality=95&amp;type=album" id="30722" name="Picture 2"/>
          <p:cNvPicPr>
            <a:picLocks noChangeArrowheads="1" noChangeAspect="1"/>
          </p:cNvPicPr>
          <p:nvPr/>
        </p:nvPicPr>
        <p:blipFill>
          <a:blip cstate="print" r:embed="rId2"/>
          <a:srcRect b="69" r="84" t="105"/>
          <a:stretch>
            <a:fillRect/>
          </a:stretch>
        </p:blipFill>
        <p:spPr bwMode="auto">
          <a:xfrm>
            <a:off x="395536" y="1844824"/>
            <a:ext cx="3888432" cy="3828610"/>
          </a:xfrm>
          <a:prstGeom prst="rect">
            <a:avLst/>
          </a:prstGeom>
          <a:noFill/>
        </p:spPr>
      </p:pic>
      <p:pic>
        <p:nvPicPr>
          <p:cNvPr descr="https://sun9-east.userapi.com/sun9-18/s/v1/ig2/sAriS2BVJEXxQN3fAGvfOPu1hbkvQN5kyucbQy4sL_akiNIGRdMYYpX6JwI5TaueZjrven1pmHq6HCrzFMWQGKbl.jpg?size=1920x1782&amp;quality=95&amp;type=album" id="30724" name="Picture 4"/>
          <p:cNvPicPr>
            <a:picLocks noChangeArrowheads="1" noChangeAspect="1"/>
          </p:cNvPicPr>
          <p:nvPr/>
        </p:nvPicPr>
        <p:blipFill>
          <a:blip cstate="print" r:embed="rId3"/>
          <a:srcRect/>
          <a:stretch>
            <a:fillRect/>
          </a:stretch>
        </p:blipFill>
        <p:spPr bwMode="auto">
          <a:xfrm>
            <a:off x="4494416" y="1844824"/>
            <a:ext cx="4111972" cy="3816424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6372200" y="5877272"/>
            <a:ext cx="648072" cy="461665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indent="-342900" marL="342900"/>
            <a:r>
              <a:rPr dirty="0" lang="ru-RU" sz="2400">
                <a:latin charset="0" pitchFamily="18" typeface="Times New Roman"/>
                <a:cs charset="0" pitchFamily="18" typeface="Times New Roman"/>
              </a:rPr>
              <a:t>2</a:t>
            </a:r>
            <a:r>
              <a:rPr dirty="0" lang="ru-RU" smtClean="0" sz="2400">
                <a:latin charset="0" pitchFamily="18" typeface="Times New Roman"/>
                <a:cs charset="0" pitchFamily="18" typeface="Times New Roman"/>
              </a:rPr>
              <a:t>.</a:t>
            </a:r>
          </a:p>
        </p:txBody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rgbClr val="C38F7F"/>
          </a:solidFill>
          <a:ln>
            <a:solidFill>
              <a:srgbClr val="C38F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171400"/>
            <a:ext cx="8229600" cy="1143000"/>
          </a:xfrm>
        </p:spPr>
        <p:txBody>
          <a:bodyPr/>
          <a:lstStyle/>
          <a:p>
            <a:r>
              <a:rPr dirty="0" lang="ru-RU" smtClean="0">
                <a:solidFill>
                  <a:schemeClr val="bg1"/>
                </a:solidFill>
                <a:latin charset="0" pitchFamily="18" typeface="Times New Roman"/>
                <a:cs charset="0" pitchFamily="18" typeface="Times New Roman"/>
              </a:rPr>
              <a:t>1 этап - </a:t>
            </a:r>
            <a:r>
              <a:rPr dirty="0" err="1" lang="ru-RU" smtClean="0">
                <a:solidFill>
                  <a:schemeClr val="bg1"/>
                </a:solidFill>
                <a:latin charset="0" pitchFamily="18" typeface="Times New Roman"/>
                <a:cs charset="0" pitchFamily="18" typeface="Times New Roman"/>
              </a:rPr>
              <a:t>замалёвок</a:t>
            </a:r>
            <a:endParaRPr dirty="0" lang="ru-RU">
              <a:solidFill>
                <a:schemeClr val="bg1"/>
              </a:solidFill>
              <a:latin charset="0" pitchFamily="18" typeface="Times New Roman"/>
              <a:cs charset="0" pitchFamily="18" typeface="Times New Roman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51720" y="5877272"/>
            <a:ext cx="648072" cy="461665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indent="-342900" marL="342900"/>
            <a:r>
              <a:rPr dirty="0" lang="ru-RU" sz="2400">
                <a:latin charset="0" pitchFamily="18" typeface="Times New Roman"/>
                <a:cs charset="0" pitchFamily="18" typeface="Times New Roman"/>
              </a:rPr>
              <a:t>3</a:t>
            </a:r>
            <a:r>
              <a:rPr dirty="0" lang="ru-RU" smtClean="0" sz="2400">
                <a:latin charset="0" pitchFamily="18" typeface="Times New Roman"/>
                <a:cs charset="0" pitchFamily="18" typeface="Times New Roman"/>
              </a:rPr>
              <a:t>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372200" y="5877272"/>
            <a:ext cx="648072" cy="461665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indent="-342900" marL="342900"/>
            <a:r>
              <a:rPr dirty="0" lang="ru-RU" smtClean="0" sz="2400">
                <a:latin charset="0" pitchFamily="18" typeface="Times New Roman"/>
                <a:cs charset="0" pitchFamily="18" typeface="Times New Roman"/>
              </a:rPr>
              <a:t>4.</a:t>
            </a:r>
          </a:p>
        </p:txBody>
      </p:sp>
      <p:pic>
        <p:nvPicPr>
          <p:cNvPr descr="https://sun9-east.userapi.com/sun9-33/s/v1/ig2/rY5ATNa8zvJTRQmmnSMh37YjIkR3a7Mo-PEqGf8p7-kQIYw8cvhqpz0w8uNQdtAAA5zJZ_a-YjkcLwQnNZ7fSD53.jpg?size=1920x1920&amp;quality=95&amp;type=album" id="31746" name="Picture 2"/>
          <p:cNvPicPr>
            <a:picLocks noChangeArrowheads="1" noChangeAspect="1"/>
          </p:cNvPicPr>
          <p:nvPr/>
        </p:nvPicPr>
        <p:blipFill>
          <a:blip cstate="print" r:embed="rId2"/>
          <a:srcRect b="43" l="50" r="74" t="99"/>
          <a:stretch>
            <a:fillRect/>
          </a:stretch>
        </p:blipFill>
        <p:spPr bwMode="auto">
          <a:xfrm>
            <a:off x="323528" y="1700808"/>
            <a:ext cx="3955474" cy="3888432"/>
          </a:xfrm>
          <a:prstGeom prst="rect">
            <a:avLst/>
          </a:prstGeom>
          <a:noFill/>
        </p:spPr>
      </p:pic>
      <p:pic>
        <p:nvPicPr>
          <p:cNvPr descr="https://sun9-east.userapi.com/sun9-41/s/v1/ig2/AmGAzJ6LdYmDwifpJf0saQtVrJqZX9v1TuZ-c134Ub2biYlV9McfYHy0-zm03p3FbZw18PlA1fW7U5wbBPXstHI8.jpg?size=1891x1920&amp;quality=95&amp;type=album" id="31748" name="Picture 4"/>
          <p:cNvPicPr>
            <a:picLocks noChangeArrowheads="1" noChangeAspect="1"/>
          </p:cNvPicPr>
          <p:nvPr/>
        </p:nvPicPr>
        <p:blipFill>
          <a:blip cstate="print" r:embed="rId3"/>
          <a:srcRect b="92" l="77" r="68" t="71"/>
          <a:stretch>
            <a:fillRect/>
          </a:stretch>
        </p:blipFill>
        <p:spPr bwMode="auto">
          <a:xfrm>
            <a:off x="4571999" y="1700808"/>
            <a:ext cx="4030691" cy="38884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rgbClr val="C38F7F"/>
          </a:solidFill>
          <a:ln>
            <a:solidFill>
              <a:srgbClr val="C38F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171400"/>
            <a:ext cx="8229600" cy="1143000"/>
          </a:xfrm>
        </p:spPr>
        <p:txBody>
          <a:bodyPr/>
          <a:lstStyle/>
          <a:p>
            <a:r>
              <a:rPr dirty="0" lang="ru-RU" smtClean="0">
                <a:solidFill>
                  <a:schemeClr val="bg1"/>
                </a:solidFill>
                <a:latin charset="0" pitchFamily="18" typeface="Times New Roman"/>
                <a:cs charset="0" pitchFamily="18" typeface="Times New Roman"/>
              </a:rPr>
              <a:t>1 этап - </a:t>
            </a:r>
            <a:r>
              <a:rPr dirty="0" err="1" lang="ru-RU" smtClean="0">
                <a:solidFill>
                  <a:schemeClr val="bg1"/>
                </a:solidFill>
                <a:latin charset="0" pitchFamily="18" typeface="Times New Roman"/>
                <a:cs charset="0" pitchFamily="18" typeface="Times New Roman"/>
              </a:rPr>
              <a:t>замалёвок</a:t>
            </a:r>
            <a:endParaRPr dirty="0" lang="ru-RU">
              <a:solidFill>
                <a:schemeClr val="bg1"/>
              </a:solidFill>
              <a:latin charset="0" pitchFamily="18" typeface="Times New Roman"/>
              <a:cs charset="0" pitchFamily="18" typeface="Times New Roman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39952" y="5733256"/>
            <a:ext cx="648072" cy="461665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indent="-342900" marL="342900"/>
            <a:r>
              <a:rPr dirty="0" lang="ru-RU" smtClean="0" sz="2400">
                <a:latin charset="0" pitchFamily="18" typeface="Times New Roman"/>
                <a:cs charset="0" pitchFamily="18" typeface="Times New Roman"/>
              </a:rPr>
              <a:t>4.</a:t>
            </a:r>
          </a:p>
        </p:txBody>
      </p:sp>
      <p:pic>
        <p:nvPicPr>
          <p:cNvPr descr="https://sun9-west.userapi.com/sun9-64/s/v1/ig2/rhaI7e3WAzJ5VIPRVnInwNEMDnqny9gyjkPAJmTOVy_YsQ4qiy5yXhcd0_UUJXI1SBELq7A-WGCWTMxxGOsNvHSM.jpg?size=1920x1920&amp;quality=95&amp;type=album" id="32770" name="Picture 2"/>
          <p:cNvPicPr>
            <a:picLocks noChangeArrowheads="1" noChangeAspect="1"/>
          </p:cNvPicPr>
          <p:nvPr/>
        </p:nvPicPr>
        <p:blipFill>
          <a:blip cstate="print" r:embed="rId2"/>
          <a:stretch>
            <a:fillRect/>
          </a:stretch>
        </p:blipFill>
        <p:spPr bwMode="auto">
          <a:xfrm>
            <a:off x="2267744" y="1340768"/>
            <a:ext cx="4248472" cy="42484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rgbClr val="C38F7F"/>
          </a:solidFill>
          <a:ln>
            <a:solidFill>
              <a:srgbClr val="C38F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171400"/>
            <a:ext cx="8229600" cy="1143000"/>
          </a:xfrm>
        </p:spPr>
        <p:txBody>
          <a:bodyPr/>
          <a:lstStyle/>
          <a:p>
            <a:r>
              <a:rPr dirty="0" lang="ru-RU" smtClean="0">
                <a:solidFill>
                  <a:schemeClr val="bg1"/>
                </a:solidFill>
                <a:latin charset="0" pitchFamily="18" typeface="Times New Roman"/>
                <a:cs charset="0" pitchFamily="18" typeface="Times New Roman"/>
              </a:rPr>
              <a:t>2 этап - оживки</a:t>
            </a:r>
            <a:endParaRPr dirty="0" lang="ru-RU">
              <a:solidFill>
                <a:schemeClr val="bg1"/>
              </a:solidFill>
              <a:latin charset="0" pitchFamily="18" typeface="Times New Roman"/>
              <a:cs charset="0" pitchFamily="18" typeface="Times New Roman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51720" y="5877272"/>
            <a:ext cx="648072" cy="461665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indent="-342900" marL="342900"/>
            <a:r>
              <a:rPr dirty="0" lang="ru-RU" smtClean="0" sz="2400">
                <a:latin charset="0" pitchFamily="18" typeface="Times New Roman"/>
                <a:cs charset="0" pitchFamily="18" typeface="Times New Roman"/>
              </a:rPr>
              <a:t>5.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372200" y="5877272"/>
            <a:ext cx="648072" cy="461665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indent="-342900" marL="342900"/>
            <a:r>
              <a:rPr dirty="0" lang="ru-RU" sz="2400">
                <a:latin charset="0" pitchFamily="18" typeface="Times New Roman"/>
                <a:cs charset="0" pitchFamily="18" typeface="Times New Roman"/>
              </a:rPr>
              <a:t>6</a:t>
            </a:r>
            <a:r>
              <a:rPr dirty="0" lang="ru-RU" smtClean="0" sz="2400">
                <a:latin charset="0" pitchFamily="18" typeface="Times New Roman"/>
                <a:cs charset="0" pitchFamily="18" typeface="Times New Roman"/>
              </a:rPr>
              <a:t>.</a:t>
            </a:r>
          </a:p>
        </p:txBody>
      </p:sp>
      <p:pic>
        <p:nvPicPr>
          <p:cNvPr descr="https://sun9-west.userapi.com/sun9-7/s/v1/ig2/yAmyh85W1iR7qr1thCioJkAiNJHA2HftVYsihlxNkTeDXDg8P_VRIk9J6SpOBDTXFmrSMSzE4C9wlVtC6zUJ3Nvx.jpg?size=1920x1920&amp;quality=95&amp;type=album" id="33794" name="Picture 2"/>
          <p:cNvPicPr>
            <a:picLocks noChangeArrowheads="1" noChangeAspect="1"/>
          </p:cNvPicPr>
          <p:nvPr/>
        </p:nvPicPr>
        <p:blipFill>
          <a:blip cstate="print" r:embed="rId2"/>
          <a:srcRect b="82" l="38" r="37"/>
          <a:stretch>
            <a:fillRect/>
          </a:stretch>
        </p:blipFill>
        <p:spPr bwMode="auto">
          <a:xfrm>
            <a:off x="323528" y="1556792"/>
            <a:ext cx="3967641" cy="4104456"/>
          </a:xfrm>
          <a:prstGeom prst="rect">
            <a:avLst/>
          </a:prstGeom>
          <a:noFill/>
        </p:spPr>
      </p:pic>
      <p:pic>
        <p:nvPicPr>
          <p:cNvPr descr="https://sun9-west.userapi.com/sun9-53/s/v1/ig2/BP9oINm-8eSdlz2_4lpJZpUxQV0rKmnkZlDapCkf74WH37UrwD1TM7Kn2jc0RlbwVDeI9bFDpDZDnV6SFb34Mxzl.jpg?size=1741x1920&amp;quality=95&amp;type=album" id="33796" name="Picture 4"/>
          <p:cNvPicPr>
            <a:picLocks noChangeArrowheads="1" noChangeAspect="1"/>
          </p:cNvPicPr>
          <p:nvPr/>
        </p:nvPicPr>
        <p:blipFill>
          <a:blip cstate="print" r:embed="rId3"/>
          <a:srcRect b="26"/>
          <a:stretch>
            <a:fillRect/>
          </a:stretch>
        </p:blipFill>
        <p:spPr bwMode="auto">
          <a:xfrm>
            <a:off x="4644008" y="1556792"/>
            <a:ext cx="3938933" cy="41058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</TotalTime>
  <Words>191</Words>
  <Application>Microsoft Office PowerPoint</Application>
  <PresentationFormat>Экран (4:3)</PresentationFormat>
  <Paragraphs>37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Мастер-класс</vt:lpstr>
      <vt:lpstr>История мезенской росписи</vt:lpstr>
      <vt:lpstr>История мезенской росписи</vt:lpstr>
      <vt:lpstr>Основные элементы</vt:lpstr>
      <vt:lpstr>Необходимые материалы</vt:lpstr>
      <vt:lpstr>1 этап - замалёвок</vt:lpstr>
      <vt:lpstr>1 этап - замалёвок</vt:lpstr>
      <vt:lpstr>1 этап - замалёвок</vt:lpstr>
      <vt:lpstr>2 этап - оживки</vt:lpstr>
      <vt:lpstr>2 этап - оживки</vt:lpstr>
      <vt:lpstr>Варианты композиций</vt:lpstr>
      <vt:lpstr>Варианты композиций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</dc:title>
  <dc:creator>savin</dc:creator>
  <cp:lastModifiedBy>savin</cp:lastModifiedBy>
  <cp:revision>8</cp:revision>
  <dcterms:created xsi:type="dcterms:W3CDTF">2022-11-12T14:58:28Z</dcterms:created>
  <dcterms:modified xsi:type="dcterms:W3CDTF">2022-11-12T16:13:06Z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717258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