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0" r:id="rId2"/>
    <p:sldId id="268" r:id="rId3"/>
    <p:sldId id="269" r:id="rId4"/>
    <p:sldId id="258" r:id="rId5"/>
    <p:sldId id="257" r:id="rId6"/>
    <p:sldId id="267" r:id="rId7"/>
    <p:sldId id="266" r:id="rId8"/>
    <p:sldId id="270" r:id="rId9"/>
    <p:sldId id="288" r:id="rId10"/>
    <p:sldId id="282" r:id="rId11"/>
    <p:sldId id="289" r:id="rId12"/>
    <p:sldId id="259" r:id="rId13"/>
    <p:sldId id="262" r:id="rId14"/>
    <p:sldId id="284" r:id="rId15"/>
    <p:sldId id="290" r:id="rId16"/>
    <p:sldId id="263" r:id="rId17"/>
    <p:sldId id="264" r:id="rId18"/>
    <p:sldId id="265" r:id="rId19"/>
    <p:sldId id="261" r:id="rId20"/>
    <p:sldId id="285" r:id="rId21"/>
    <p:sldId id="286" r:id="rId22"/>
    <p:sldId id="291" r:id="rId23"/>
    <p:sldId id="28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581E4-96E3-44A3-A4FD-38932763B22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FE50A-B844-49D3-878E-996F237364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2009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FE50A-B844-49D3-878E-996F2373649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5C94D7E-50D1-4D71-AEA0-20FF54C7E390}" type="slidenum">
              <a:rPr lang="ru-RU" smtClean="0"/>
              <a:pPr eaLnBrk="1" hangingPunct="1"/>
              <a:t>10</a:t>
            </a:fld>
            <a:endParaRPr lang="ru-RU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>
                <a:latin typeface="Arial" pitchFamily="34" charset="0"/>
              </a:rPr>
              <a:t>Решение примеров на доске и в тетрадях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ED7EF-81C5-49C8-B0A8-C294C3259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9223713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4" Type="http://schemas.openxmlformats.org/officeDocument/2006/relationships/package" Target="../embeddings/_________Microsoft_Office_Word1.docx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 cstate="print">
            <a:lum/>
          </a:blip>
          <a:srcRect/>
          <a:stretch>
            <a:fillRect l="-22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8760"/>
            <a:ext cx="7488832" cy="410445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908720"/>
            <a:ext cx="8207375" cy="4391025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Математический </a:t>
            </a:r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перекресток</a:t>
            </a:r>
            <a:r>
              <a:rPr lang="en-US" sz="6600" b="1" dirty="0" smtClean="0">
                <a:solidFill>
                  <a:schemeClr val="bg1"/>
                </a:solidFill>
              </a:rPr>
              <a:t/>
            </a:r>
            <a:br>
              <a:rPr lang="en-US" sz="66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урок-игра</a:t>
            </a:r>
            <a:endParaRPr lang="ru-RU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893560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1" name="WordArt 9"/>
          <p:cNvSpPr>
            <a:spLocks noChangeArrowheads="1" noChangeShapeType="1" noTextEdit="1"/>
          </p:cNvSpPr>
          <p:nvPr/>
        </p:nvSpPr>
        <p:spPr bwMode="auto">
          <a:xfrm>
            <a:off x="2052638" y="4005263"/>
            <a:ext cx="3960812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87624" y="1268760"/>
            <a:ext cx="4896544" cy="27363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42" name="WordArt 10"/>
          <p:cNvSpPr>
            <a:spLocks noChangeArrowheads="1" noChangeShapeType="1" noTextEdit="1"/>
          </p:cNvSpPr>
          <p:nvPr/>
        </p:nvSpPr>
        <p:spPr bwMode="auto">
          <a:xfrm>
            <a:off x="2052638" y="4941888"/>
            <a:ext cx="3960812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8443" name="WordArt 11"/>
          <p:cNvSpPr>
            <a:spLocks noChangeArrowheads="1" noChangeShapeType="1" noTextEdit="1"/>
          </p:cNvSpPr>
          <p:nvPr/>
        </p:nvSpPr>
        <p:spPr bwMode="auto">
          <a:xfrm>
            <a:off x="2052638" y="5805488"/>
            <a:ext cx="3960812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8445" name="AutoShape 13"/>
          <p:cNvSpPr>
            <a:spLocks noChangeArrowheads="1"/>
          </p:cNvSpPr>
          <p:nvPr/>
        </p:nvSpPr>
        <p:spPr bwMode="auto">
          <a:xfrm>
            <a:off x="5508624" y="908721"/>
            <a:ext cx="2087711" cy="1512218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10457</a:t>
            </a:r>
            <a:endParaRPr lang="ru-RU" sz="4000" b="1" i="1" dirty="0"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8446" name="AutoShape 14"/>
          <p:cNvSpPr>
            <a:spLocks noChangeArrowheads="1"/>
          </p:cNvSpPr>
          <p:nvPr/>
        </p:nvSpPr>
        <p:spPr bwMode="auto">
          <a:xfrm>
            <a:off x="5580062" y="1916112"/>
            <a:ext cx="2088281" cy="1584895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2389</a:t>
            </a:r>
            <a:endParaRPr lang="ru-RU" sz="4000" b="1" i="1" dirty="0"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8447" name="AutoShape 15"/>
          <p:cNvSpPr>
            <a:spLocks noChangeArrowheads="1"/>
          </p:cNvSpPr>
          <p:nvPr/>
        </p:nvSpPr>
        <p:spPr bwMode="auto">
          <a:xfrm>
            <a:off x="5796136" y="2924944"/>
            <a:ext cx="1873250" cy="1439863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4100</a:t>
            </a:r>
            <a:endParaRPr lang="ru-RU" sz="4000" b="1" i="1" dirty="0"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8438" name="WordArt 6"/>
          <p:cNvSpPr>
            <a:spLocks noChangeArrowheads="1" noChangeShapeType="1" noTextEdit="1"/>
          </p:cNvSpPr>
          <p:nvPr/>
        </p:nvSpPr>
        <p:spPr bwMode="auto">
          <a:xfrm>
            <a:off x="1187625" y="1341438"/>
            <a:ext cx="4681364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+mj-lt"/>
                <a:cs typeface="Times New Roman"/>
              </a:rPr>
              <a:t>(457+7050)+2950= </a:t>
            </a:r>
            <a:endParaRPr lang="ru-RU" sz="3600" b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+mj-lt"/>
              <a:cs typeface="Times New Roman"/>
            </a:endParaRPr>
          </a:p>
        </p:txBody>
      </p:sp>
      <p:sp>
        <p:nvSpPr>
          <p:cNvPr id="18439" name="WordArt 7"/>
          <p:cNvSpPr>
            <a:spLocks noChangeArrowheads="1" noChangeShapeType="1" noTextEdit="1"/>
          </p:cNvSpPr>
          <p:nvPr/>
        </p:nvSpPr>
        <p:spPr bwMode="auto">
          <a:xfrm>
            <a:off x="1187626" y="2205038"/>
            <a:ext cx="475280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+mj-lt"/>
                <a:cs typeface="Times New Roman"/>
              </a:rPr>
              <a:t>(2593+1389)-1593= </a:t>
            </a:r>
            <a:endParaRPr lang="ru-RU" sz="3600" b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+mj-lt"/>
              <a:cs typeface="Times New Roman"/>
            </a:endParaRPr>
          </a:p>
        </p:txBody>
      </p:sp>
      <p:sp>
        <p:nvSpPr>
          <p:cNvPr id="18440" name="WordArt 8"/>
          <p:cNvSpPr>
            <a:spLocks noChangeArrowheads="1" noChangeShapeType="1" noTextEdit="1"/>
          </p:cNvSpPr>
          <p:nvPr/>
        </p:nvSpPr>
        <p:spPr bwMode="auto">
          <a:xfrm>
            <a:off x="1331640" y="3070225"/>
            <a:ext cx="4608785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+mj-lt"/>
                <a:cs typeface="Times New Roman"/>
              </a:rPr>
              <a:t> </a:t>
            </a:r>
            <a:r>
              <a:rPr lang="ru-RU" sz="36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+mj-lt"/>
                <a:cs typeface="Times New Roman"/>
              </a:rPr>
              <a:t>9543-(3900+1543)= </a:t>
            </a:r>
            <a:endParaRPr lang="ru-RU" sz="3600" b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+mj-lt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539533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 animBg="1"/>
      <p:bldP spid="18442" grpId="0" animBg="1"/>
      <p:bldP spid="18443" grpId="0" animBg="1"/>
      <p:bldP spid="18445" grpId="0" animBg="1"/>
      <p:bldP spid="18446" grpId="0" animBg="1"/>
      <p:bldP spid="18447" grpId="0" animBg="1"/>
      <p:bldP spid="18438" grpId="0" animBg="1"/>
      <p:bldP spid="18439" grpId="0" animBg="1"/>
      <p:bldP spid="184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i.jpg"/>
          <p:cNvPicPr>
            <a:picLocks noChangeAspect="1"/>
          </p:cNvPicPr>
          <p:nvPr/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254893" y="548680"/>
            <a:ext cx="8709595" cy="5810933"/>
          </a:xfrm>
          <a:prstGeom prst="rect">
            <a:avLst/>
          </a:prstGeom>
          <a:blipFill>
            <a:blip r:embed="rId3" cstate="print">
              <a:lum bright="40000"/>
            </a:blip>
            <a:tile tx="0" ty="0" sx="100000" sy="100000" flip="none" algn="tl"/>
          </a:blipFill>
        </p:spPr>
      </p:pic>
      <p:sp>
        <p:nvSpPr>
          <p:cNvPr id="4098" name="Line 11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" name="Line 12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" name="Line 13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" name="Line 14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102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846263"/>
            <a:ext cx="1152525" cy="316547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2150" y="4997450"/>
            <a:ext cx="139700" cy="50641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4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988840"/>
            <a:ext cx="877565" cy="87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4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077072"/>
            <a:ext cx="877565" cy="87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4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068960"/>
            <a:ext cx="877565" cy="87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9583155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899592" y="0"/>
            <a:ext cx="7417321" cy="707886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4000" b="1" dirty="0" smtClean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cs typeface="Times New Roman" pitchFamily="18" charset="0"/>
              </a:rPr>
              <a:t>Островок безопасности</a:t>
            </a:r>
            <a:endParaRPr lang="ru-RU" altLang="ru-RU" sz="4000" b="1" dirty="0"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016876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i.jpg"/>
          <p:cNvPicPr>
            <a:picLocks noChangeAspect="1"/>
          </p:cNvPicPr>
          <p:nvPr/>
        </p:nvPicPr>
        <p:blipFill>
          <a:blip r:embed="rId2" cstate="print">
            <a:lum bright="55000"/>
          </a:blip>
          <a:stretch>
            <a:fillRect/>
          </a:stretch>
        </p:blipFill>
        <p:spPr>
          <a:xfrm>
            <a:off x="254893" y="548680"/>
            <a:ext cx="8709595" cy="5810933"/>
          </a:xfrm>
          <a:prstGeom prst="rect">
            <a:avLst/>
          </a:prstGeom>
          <a:blipFill>
            <a:blip r:embed="rId3" cstate="print">
              <a:lum bright="55000"/>
            </a:blip>
            <a:tile tx="0" ty="0" sx="100000" sy="100000" flip="none" algn="tl"/>
          </a:blipFill>
        </p:spPr>
      </p:pic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8913"/>
            <a:ext cx="8435975" cy="6408737"/>
          </a:xfrm>
          <a:noFill/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ru-RU" sz="60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eaLnBrk="1" hangingPunct="1">
              <a:buFontTx/>
              <a:buNone/>
            </a:pPr>
            <a:r>
              <a:rPr lang="ru-RU" sz="8000" b="1" spc="300" dirty="0" smtClean="0">
                <a:solidFill>
                  <a:srgbClr val="CC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ru-RU" sz="8000" b="1" spc="300" dirty="0" smtClean="0">
                <a:solidFill>
                  <a:srgbClr val="CC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5 5 </a:t>
            </a:r>
            <a:r>
              <a:rPr lang="ru-RU" sz="8000" b="1" spc="300" dirty="0" smtClean="0">
                <a:solidFill>
                  <a:srgbClr val="CC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= 35</a:t>
            </a:r>
          </a:p>
          <a:p>
            <a:pPr marL="0" indent="0" algn="ctr" eaLnBrk="1" hangingPunct="1">
              <a:buFontTx/>
              <a:buNone/>
            </a:pPr>
            <a:r>
              <a:rPr lang="ru-RU" sz="8000" b="1" spc="300" dirty="0" smtClean="0">
                <a:solidFill>
                  <a:srgbClr val="CC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5 5 5 = 55 </a:t>
            </a:r>
            <a:endParaRPr lang="ru-RU" sz="8000" b="1" spc="300" dirty="0" smtClean="0">
              <a:solidFill>
                <a:srgbClr val="CC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eaLnBrk="1" hangingPunct="1">
              <a:buFontTx/>
              <a:buNone/>
            </a:pPr>
            <a:r>
              <a:rPr lang="ru-RU" sz="8000" b="1" spc="300" dirty="0" smtClean="0">
                <a:solidFill>
                  <a:srgbClr val="CC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ru-RU" sz="8000" b="1" spc="300" dirty="0" smtClean="0">
                <a:solidFill>
                  <a:srgbClr val="CC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5 5 5 </a:t>
            </a:r>
            <a:r>
              <a:rPr lang="ru-RU" sz="8000" b="1" spc="300" dirty="0" smtClean="0">
                <a:solidFill>
                  <a:srgbClr val="CC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120</a:t>
            </a:r>
            <a:endParaRPr lang="ru-RU" sz="8000" b="1" spc="300" dirty="0" smtClean="0">
              <a:solidFill>
                <a:srgbClr val="CC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511220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i.jpg"/>
          <p:cNvPicPr>
            <a:picLocks noChangeAspect="1"/>
          </p:cNvPicPr>
          <p:nvPr/>
        </p:nvPicPr>
        <p:blipFill>
          <a:blip r:embed="rId2" cstate="print">
            <a:lum bright="55000"/>
          </a:blip>
          <a:stretch>
            <a:fillRect/>
          </a:stretch>
        </p:blipFill>
        <p:spPr>
          <a:xfrm>
            <a:off x="254893" y="548680"/>
            <a:ext cx="8709595" cy="5810933"/>
          </a:xfrm>
          <a:prstGeom prst="rect">
            <a:avLst/>
          </a:prstGeom>
          <a:blipFill>
            <a:blip r:embed="rId3" cstate="print">
              <a:lum bright="55000"/>
            </a:blip>
            <a:tile tx="0" ty="0" sx="100000" sy="100000" flip="none" algn="tl"/>
          </a:blipFill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5530626"/>
          </a:xfrm>
        </p:spPr>
        <p:txBody>
          <a:bodyPr>
            <a:normAutofit fontScale="90000"/>
          </a:bodyPr>
          <a:lstStyle/>
          <a:p>
            <a:r>
              <a:rPr lang="en-US" sz="66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66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66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8000" b="1" spc="300" dirty="0" smtClean="0">
                <a:solidFill>
                  <a:srgbClr val="CC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5+5*5+5 = 35</a:t>
            </a:r>
            <a:r>
              <a:rPr lang="ru-RU" sz="8000" b="1" spc="300" dirty="0">
                <a:solidFill>
                  <a:srgbClr val="CC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8000" b="1" spc="300" dirty="0">
                <a:solidFill>
                  <a:srgbClr val="CC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</a:br>
            <a:r>
              <a:rPr lang="en-US" sz="8000" b="1" spc="300" dirty="0">
                <a:solidFill>
                  <a:srgbClr val="CC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8000" b="1" spc="300" dirty="0" smtClean="0">
                <a:solidFill>
                  <a:srgbClr val="CC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5*(5+5)+5 </a:t>
            </a:r>
            <a:r>
              <a:rPr lang="ru-RU" sz="8000" b="1" spc="300" dirty="0" smtClean="0">
                <a:solidFill>
                  <a:srgbClr val="CC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= 55 </a:t>
            </a:r>
            <a:r>
              <a:rPr lang="en-US" sz="8000" b="1" spc="300" dirty="0">
                <a:solidFill>
                  <a:srgbClr val="CC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8000" b="1" spc="300" dirty="0">
                <a:solidFill>
                  <a:srgbClr val="CC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</a:br>
            <a:r>
              <a:rPr lang="en-US" sz="8000" b="1" spc="300" dirty="0">
                <a:solidFill>
                  <a:srgbClr val="CC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ru-RU" sz="8000" b="1" spc="300" dirty="0" smtClean="0">
                <a:solidFill>
                  <a:srgbClr val="CC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5*5*5-5 </a:t>
            </a:r>
            <a:r>
              <a:rPr lang="ru-RU" sz="8000" b="1" spc="300" dirty="0" smtClean="0">
                <a:solidFill>
                  <a:srgbClr val="CC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= 120</a:t>
            </a:r>
            <a:r>
              <a:rPr lang="ru-RU" sz="6600" b="1" spc="300" dirty="0">
                <a:solidFill>
                  <a:srgbClr val="CC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6600" b="1" spc="300" dirty="0">
                <a:solidFill>
                  <a:srgbClr val="CC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</a:br>
            <a:endParaRPr lang="ru-RU" sz="6600" spc="3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99592" y="0"/>
            <a:ext cx="7417321" cy="707886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4000" b="1" spc="600" dirty="0" smtClean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cs typeface="Times New Roman" pitchFamily="18" charset="0"/>
              </a:rPr>
              <a:t>ОТВЕТЫ</a:t>
            </a:r>
            <a:endParaRPr lang="ru-RU" altLang="ru-RU" sz="4000" b="1" spc="600" dirty="0"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837360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i.jpg"/>
          <p:cNvPicPr>
            <a:picLocks noChangeAspect="1"/>
          </p:cNvPicPr>
          <p:nvPr/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254893" y="548680"/>
            <a:ext cx="8709595" cy="5810933"/>
          </a:xfrm>
          <a:prstGeom prst="rect">
            <a:avLst/>
          </a:prstGeom>
          <a:blipFill>
            <a:blip r:embed="rId3" cstate="print">
              <a:lum bright="40000"/>
            </a:blip>
            <a:tile tx="0" ty="0" sx="100000" sy="100000" flip="none" algn="tl"/>
          </a:blipFill>
        </p:spPr>
      </p:pic>
      <p:sp>
        <p:nvSpPr>
          <p:cNvPr id="4098" name="Line 11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" name="Line 12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" name="Line 13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" name="Line 14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102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846263"/>
            <a:ext cx="1152525" cy="316547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2150" y="4997450"/>
            <a:ext cx="139700" cy="50641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4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988840"/>
            <a:ext cx="877565" cy="87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4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96952"/>
            <a:ext cx="877565" cy="87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005064"/>
            <a:ext cx="864096" cy="86818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9583155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332656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endParaRPr lang="ru-RU" sz="2400" b="1" dirty="0" smtClean="0"/>
          </a:p>
          <a:p>
            <a:pPr algn="just" eaLnBrk="1" hangingPunct="1">
              <a:buFontTx/>
              <a:buNone/>
            </a:pPr>
            <a:r>
              <a:rPr lang="ru-RU" sz="2400" dirty="0" smtClean="0">
                <a:latin typeface="+mj-lt"/>
              </a:rPr>
              <a:t>    1.</a:t>
            </a:r>
            <a:r>
              <a:rPr lang="en-US" sz="2400" dirty="0" smtClean="0">
                <a:latin typeface="+mj-lt"/>
              </a:rPr>
              <a:t> </a:t>
            </a:r>
            <a:r>
              <a:rPr lang="ru-RU" b="1" dirty="0" smtClean="0">
                <a:solidFill>
                  <a:srgbClr val="000099"/>
                </a:solidFill>
                <a:latin typeface="+mj-lt"/>
              </a:rPr>
              <a:t>Ширина проезжей части дороги 15 м, зеленый сигнал светофора горит 20 секунд. </a:t>
            </a:r>
            <a:r>
              <a:rPr lang="ru-RU" b="1" dirty="0" smtClean="0">
                <a:solidFill>
                  <a:srgbClr val="000099"/>
                </a:solidFill>
                <a:latin typeface="+mj-lt"/>
              </a:rPr>
              <a:t>С </a:t>
            </a:r>
            <a:r>
              <a:rPr lang="ru-RU" b="1" dirty="0" smtClean="0">
                <a:solidFill>
                  <a:srgbClr val="000099"/>
                </a:solidFill>
                <a:latin typeface="+mj-lt"/>
              </a:rPr>
              <a:t>какой наименьшей скоростью может двигаться пешеход с момента загорания светофора, чтобы благополучно перейти дорогу?</a:t>
            </a:r>
          </a:p>
          <a:p>
            <a:pPr eaLnBrk="1" hangingPunct="1">
              <a:buFontTx/>
              <a:buNone/>
            </a:pPr>
            <a:endParaRPr lang="ru-RU" b="1" dirty="0" smtClean="0">
              <a:solidFill>
                <a:srgbClr val="000099"/>
              </a:solidFill>
            </a:endParaRP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 </a:t>
            </a:r>
            <a:r>
              <a:rPr lang="ru-RU" sz="2400" dirty="0" smtClean="0">
                <a:solidFill>
                  <a:srgbClr val="FF0000"/>
                </a:solidFill>
              </a:rPr>
              <a:t>                                         </a:t>
            </a:r>
            <a:r>
              <a:rPr lang="ru-RU" sz="4400" b="1" i="1" dirty="0" smtClean="0">
                <a:solidFill>
                  <a:srgbClr val="FF0000"/>
                </a:solidFill>
              </a:rPr>
              <a:t>Ответ</a:t>
            </a:r>
            <a:r>
              <a:rPr lang="ru-RU" sz="4400" b="1" i="1" dirty="0" smtClean="0">
                <a:solidFill>
                  <a:srgbClr val="FF0000"/>
                </a:solidFill>
              </a:rPr>
              <a:t>: 75 см/с</a:t>
            </a:r>
          </a:p>
        </p:txBody>
      </p:sp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434590"/>
            <a:ext cx="2082150" cy="3042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4722835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dirty="0" smtClean="0"/>
              <a:t>   </a:t>
            </a:r>
            <a:r>
              <a:rPr lang="ru-RU" sz="2400" dirty="0" smtClean="0"/>
              <a:t>2.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pPr eaLnBrk="1" hangingPunct="1">
              <a:buFontTx/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70C0"/>
                </a:solidFill>
              </a:rPr>
              <a:t>Скорость легкового автомобиля 60 км/ч, а грузовика 15 км/ч. На сколько км/ч скорость легкового автомобиля больше скорости грузовика? Какой автомобиль опаснее для школьника, начавшего движение по пешеходному переходу?</a:t>
            </a:r>
          </a:p>
          <a:p>
            <a:pPr algn="r" eaLnBrk="1" hangingPunct="1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Ответ: на 45 км/ч; </a:t>
            </a:r>
            <a:endParaRPr lang="ru-RU" b="1" i="1" dirty="0" smtClean="0">
              <a:solidFill>
                <a:srgbClr val="C00000"/>
              </a:solidFill>
            </a:endParaRPr>
          </a:p>
          <a:p>
            <a:pPr algn="r" eaLnBrk="1" hangingPunct="1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легковой </a:t>
            </a:r>
            <a:r>
              <a:rPr lang="ru-RU" b="1" i="1" dirty="0" smtClean="0">
                <a:solidFill>
                  <a:srgbClr val="C00000"/>
                </a:solidFill>
              </a:rPr>
              <a:t>автомобиль</a:t>
            </a: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3789040"/>
            <a:ext cx="1722110" cy="251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806855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913"/>
            <a:ext cx="8229600" cy="593725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n-US" dirty="0" smtClean="0"/>
              <a:t>   </a:t>
            </a:r>
            <a:r>
              <a:rPr lang="ru-RU" dirty="0" smtClean="0"/>
              <a:t>3.</a:t>
            </a:r>
            <a:r>
              <a:rPr lang="en-US" dirty="0" smtClean="0"/>
              <a:t>  </a:t>
            </a:r>
            <a:r>
              <a:rPr lang="ru-RU" b="1" dirty="0" smtClean="0">
                <a:solidFill>
                  <a:srgbClr val="008000"/>
                </a:solidFill>
              </a:rPr>
              <a:t>Мотоциклист едет со скоростью 95 км/ч, а скорость велосипедиста на 76 км/ч меньше. </a:t>
            </a:r>
            <a:endParaRPr lang="ru-RU" b="1" dirty="0" smtClean="0">
              <a:solidFill>
                <a:srgbClr val="008000"/>
              </a:solidFill>
            </a:endParaRPr>
          </a:p>
          <a:p>
            <a:pPr marL="355600" indent="0" algn="just" eaLnBrk="1" hangingPunct="1">
              <a:buFontTx/>
              <a:buNone/>
            </a:pPr>
            <a:r>
              <a:rPr lang="ru-RU" b="1" dirty="0" smtClean="0">
                <a:solidFill>
                  <a:srgbClr val="008000"/>
                </a:solidFill>
              </a:rPr>
              <a:t>Во </a:t>
            </a:r>
            <a:r>
              <a:rPr lang="ru-RU" b="1" dirty="0" smtClean="0">
                <a:solidFill>
                  <a:srgbClr val="008000"/>
                </a:solidFill>
              </a:rPr>
              <a:t>сколько раз скорость мотоциклиста больше скорости велосипедиста? Кому из них легче </a:t>
            </a:r>
            <a:r>
              <a:rPr lang="ru-RU" b="1" dirty="0" smtClean="0">
                <a:solidFill>
                  <a:srgbClr val="008000"/>
                </a:solidFill>
              </a:rPr>
              <a:t>остановиться</a:t>
            </a:r>
            <a:r>
              <a:rPr lang="ru-RU" b="1" dirty="0" smtClean="0">
                <a:solidFill>
                  <a:srgbClr val="008000"/>
                </a:solidFill>
              </a:rPr>
              <a:t>?</a:t>
            </a:r>
          </a:p>
          <a:p>
            <a:pPr eaLnBrk="1" hangingPunct="1">
              <a:buFontTx/>
              <a:buNone/>
            </a:pPr>
            <a:endParaRPr lang="ru-RU" sz="3600" b="1" i="1" dirty="0" smtClean="0">
              <a:solidFill>
                <a:srgbClr val="C00000"/>
              </a:solidFill>
            </a:endParaRPr>
          </a:p>
          <a:p>
            <a:pPr algn="r" eaLnBrk="1" hangingPunct="1">
              <a:buFontTx/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Ответ: в 5 раз; </a:t>
            </a:r>
            <a:endParaRPr lang="ru-RU" sz="3600" b="1" i="1" dirty="0" smtClean="0">
              <a:solidFill>
                <a:srgbClr val="C00000"/>
              </a:solidFill>
            </a:endParaRPr>
          </a:p>
          <a:p>
            <a:pPr algn="r" eaLnBrk="1" hangingPunct="1">
              <a:buFontTx/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велосипедисту</a:t>
            </a:r>
            <a:endParaRPr lang="ru-RU" sz="3600" b="1" i="1" dirty="0" smtClean="0">
              <a:solidFill>
                <a:srgbClr val="C00000"/>
              </a:solidFill>
            </a:endParaRP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645024"/>
            <a:ext cx="1790293" cy="261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47819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8064500" cy="5678488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800" dirty="0" smtClean="0"/>
              <a:t>     </a:t>
            </a:r>
          </a:p>
          <a:p>
            <a:pPr eaLnBrk="1" hangingPunct="1">
              <a:buNone/>
            </a:pP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Н Ь А З Т О С Р</a:t>
            </a:r>
          </a:p>
          <a:p>
            <a:pPr eaLnBrk="1" hangingPunct="1">
              <a:buNone/>
            </a:pP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Ш Ь М Е У М Е Н А Е О</a:t>
            </a:r>
          </a:p>
          <a:p>
            <a:pPr eaLnBrk="1" hangingPunct="1">
              <a:buNone/>
            </a:pP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М </a:t>
            </a:r>
            <a:r>
              <a:rPr lang="ru-RU" sz="4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 С А</a:t>
            </a:r>
          </a:p>
          <a:p>
            <a:pPr eaLnBrk="1" hangingPunct="1">
              <a:buNone/>
            </a:pP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И С Ч О Л</a:t>
            </a:r>
          </a:p>
          <a:p>
            <a:pPr eaLnBrk="1" hangingPunct="1">
              <a:buNone/>
            </a:pP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 Е О Г А С Е Л М А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99592" y="0"/>
            <a:ext cx="7417321" cy="707886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4000" b="1" spc="600" dirty="0" smtClean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cs typeface="Times New Roman" pitchFamily="18" charset="0"/>
              </a:rPr>
              <a:t>АНАГРАММЫ</a:t>
            </a:r>
            <a:endParaRPr lang="ru-RU" altLang="ru-RU" sz="4000" b="1" spc="600" dirty="0"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884970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Box 13"/>
          <p:cNvSpPr txBox="1">
            <a:spLocks noChangeArrowheads="1"/>
          </p:cNvSpPr>
          <p:nvPr/>
        </p:nvSpPr>
        <p:spPr bwMode="auto">
          <a:xfrm rot="21016569">
            <a:off x="0" y="5085184"/>
            <a:ext cx="435597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3200" b="1" i="1" spc="300" dirty="0">
                <a:solidFill>
                  <a:srgbClr val="00206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В добрый</a:t>
            </a:r>
          </a:p>
          <a:p>
            <a:pPr algn="ctr"/>
            <a:r>
              <a:rPr lang="ru-RU" altLang="ru-RU" sz="3200" b="1" i="1" spc="300" dirty="0">
                <a:solidFill>
                  <a:srgbClr val="00206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 путь!</a:t>
            </a:r>
          </a:p>
        </p:txBody>
      </p:sp>
      <p:sp>
        <p:nvSpPr>
          <p:cNvPr id="2054" name="TextBox 10"/>
          <p:cNvSpPr txBox="1">
            <a:spLocks noChangeArrowheads="1"/>
          </p:cNvSpPr>
          <p:nvPr/>
        </p:nvSpPr>
        <p:spPr bwMode="auto">
          <a:xfrm>
            <a:off x="395536" y="-171400"/>
            <a:ext cx="5256584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4400" b="1" dirty="0">
                <a:ln w="1905"/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  <a:t>Город </a:t>
            </a:r>
          </a:p>
          <a:p>
            <a:pPr algn="ctr"/>
            <a:r>
              <a:rPr lang="ru-RU" altLang="ru-RU" sz="4400" b="1" spc="300" dirty="0">
                <a:ln w="1905"/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  <a:t>НАТУРАЛЬНЫХ ЧИСЕЛ</a:t>
            </a:r>
          </a:p>
        </p:txBody>
      </p:sp>
      <p:pic>
        <p:nvPicPr>
          <p:cNvPr id="7" name="Рисунок 6" descr="3i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227353">
            <a:off x="6550733" y="3031550"/>
            <a:ext cx="2098989" cy="140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10469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776864" cy="1600200"/>
          </a:xfrm>
        </p:spPr>
        <p:txBody>
          <a:bodyPr/>
          <a:lstStyle/>
          <a:p>
            <a:pPr algn="ctr" eaLnBrk="1" hangingPunct="1"/>
            <a:r>
              <a:rPr lang="ru-RU" altLang="ru-RU" sz="4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Оцените свою работу на уроке</a:t>
            </a:r>
          </a:p>
        </p:txBody>
      </p:sp>
      <p:pic>
        <p:nvPicPr>
          <p:cNvPr id="30723" name="Picture 15" descr="HD картинка Зеленые яблоки 480x640 IPhone. HD картинки на ра…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2232025" cy="22304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17" descr="BEAUTIFUL SPRING - Spring Photo (34510479) - Fanpop fanclub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9550" y="3373438"/>
            <a:ext cx="2922588" cy="2193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19" descr="DataLife Engine Версия для печати Жизнь в красном цвет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265363"/>
            <a:ext cx="2820988" cy="2116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4830306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 txBox="1">
            <a:spLocks noChangeArrowheads="1"/>
          </p:cNvSpPr>
          <p:nvPr/>
        </p:nvSpPr>
        <p:spPr bwMode="auto">
          <a:xfrm>
            <a:off x="665775" y="2636838"/>
            <a:ext cx="7923213" cy="17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ru-RU" altLang="ru-RU" sz="6000" b="1" i="1" dirty="0" smtClean="0">
                <a:solidFill>
                  <a:srgbClr val="7030A0"/>
                </a:solidFill>
                <a:cs typeface="Times New Roman" pitchFamily="18" charset="0"/>
              </a:rPr>
              <a:t>§8, №207, 209, 217</a:t>
            </a:r>
            <a:endParaRPr lang="ru-RU" altLang="ru-RU" sz="6000" b="1" i="1" dirty="0">
              <a:solidFill>
                <a:srgbClr val="7030A0"/>
              </a:solidFill>
              <a:cs typeface="Times New Roman" pitchFamily="18" charset="0"/>
            </a:endParaRPr>
          </a:p>
        </p:txBody>
      </p:sp>
      <p:pic>
        <p:nvPicPr>
          <p:cNvPr id="29699" name="Picture 7" descr="task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692150"/>
            <a:ext cx="4175125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10" descr="кот3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75" y="4724400"/>
            <a:ext cx="447198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4894292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i.jpg"/>
          <p:cNvPicPr>
            <a:picLocks noChangeAspect="1"/>
          </p:cNvPicPr>
          <p:nvPr/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254893" y="548680"/>
            <a:ext cx="8709595" cy="5810933"/>
          </a:xfrm>
          <a:prstGeom prst="rect">
            <a:avLst/>
          </a:prstGeom>
          <a:blipFill>
            <a:blip r:embed="rId3" cstate="print">
              <a:lum bright="40000"/>
            </a:blip>
            <a:tile tx="0" ty="0" sx="100000" sy="100000" flip="none" algn="tl"/>
          </a:blipFill>
        </p:spPr>
      </p:pic>
      <p:sp>
        <p:nvSpPr>
          <p:cNvPr id="13314" name="Line 11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5" name="Line 12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6" name="Line 13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7" name="Line 14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2420888"/>
            <a:ext cx="7064756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spc="50" dirty="0">
                <a:ln w="11430"/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</a:rPr>
              <a:t>Спасибо за урок!!!</a:t>
            </a:r>
          </a:p>
        </p:txBody>
      </p:sp>
    </p:spTree>
    <p:extLst>
      <p:ext uri="{BB962C8B-B14F-4D97-AF65-F5344CB8AC3E}">
        <p14:creationId xmlns:p14="http://schemas.microsoft.com/office/powerpoint/2010/main" xmlns="" val="116744601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1" name="Picture 10" descr="звонок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0"/>
            <a:ext cx="20828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395288" y="1890713"/>
          <a:ext cx="8497887" cy="4967287"/>
        </p:xfrm>
        <a:graphic>
          <a:graphicData uri="http://schemas.openxmlformats.org/presentationml/2006/ole">
            <p:oleObj spid="_x0000_s10247" name="Документ" r:id="rId4" imgW="7067497" imgH="4070522" progId="Word.Document.12">
              <p:embed/>
            </p:oleObj>
          </a:graphicData>
        </a:graphic>
      </p:graphicFrame>
      <p:pic>
        <p:nvPicPr>
          <p:cNvPr id="13" name="Picture 5" descr="razvboy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213" y="3789363"/>
            <a:ext cx="201612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Александр\Documents\Оформление презентаций\анимашки\анимашки 1\042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4149080"/>
            <a:ext cx="2448272" cy="2448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4924509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1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5" name="Line 12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6" name="Line 13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7" name="Line 14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078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50" y="88900"/>
            <a:ext cx="9001125" cy="672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6013" y="2708275"/>
            <a:ext cx="7056437" cy="122478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80" name="TextBox 5"/>
          <p:cNvSpPr txBox="1">
            <a:spLocks noChangeArrowheads="1"/>
          </p:cNvSpPr>
          <p:nvPr/>
        </p:nvSpPr>
        <p:spPr bwMode="auto">
          <a:xfrm>
            <a:off x="1043608" y="2708920"/>
            <a:ext cx="741732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3600" b="1" dirty="0" smtClean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cs typeface="Times New Roman" pitchFamily="18" charset="0"/>
              </a:rPr>
              <a:t>Сложение и </a:t>
            </a:r>
            <a:r>
              <a:rPr lang="ru-RU" altLang="ru-RU" sz="3600" b="1" dirty="0" smtClean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cs typeface="Times New Roman" pitchFamily="18" charset="0"/>
              </a:rPr>
              <a:t>вычитание</a:t>
            </a:r>
          </a:p>
          <a:p>
            <a:pPr algn="ctr"/>
            <a:r>
              <a:rPr lang="ru-RU" altLang="ru-RU" sz="3600" b="1" dirty="0" smtClean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cs typeface="Times New Roman" pitchFamily="18" charset="0"/>
              </a:rPr>
              <a:t> </a:t>
            </a:r>
            <a:r>
              <a:rPr lang="ru-RU" altLang="ru-RU" sz="3600" b="1" dirty="0" smtClean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  <a:cs typeface="Times New Roman" pitchFamily="18" charset="0"/>
              </a:rPr>
              <a:t>натуральных чисел</a:t>
            </a:r>
            <a:endParaRPr lang="ru-RU" altLang="ru-RU" sz="3600" b="1" dirty="0"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846490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7624" y="1628800"/>
            <a:ext cx="7776864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alt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можно ездить в общественном </a:t>
            </a:r>
            <a:r>
              <a:rPr lang="ru-RU" alt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математическом транспорте</a:t>
            </a:r>
            <a:r>
              <a:rPr lang="ru-RU" alt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alt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можно управлять математическим транспортом (без пассажиров);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alt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можно управлять математическим транспортом и перевозить пассажиров.</a:t>
            </a: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3927274"/>
            <a:ext cx="4752528" cy="293072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Категории водительских прав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843767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567464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60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a+b=b+a</a:t>
            </a:r>
            <a:br>
              <a:rPr lang="ru-RU" sz="60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spc="3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sz="6000" b="1" spc="3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ru-RU" sz="6000" b="1" spc="3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6000" b="1" spc="3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b+c</a:t>
            </a:r>
            <a:r>
              <a:rPr lang="ru-RU" sz="6000" b="1" spc="3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)=(</a:t>
            </a:r>
            <a:r>
              <a:rPr lang="ru-RU" sz="6000" b="1" spc="3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a+b</a:t>
            </a:r>
            <a:r>
              <a:rPr lang="ru-RU" sz="6000" b="1" spc="3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)+</a:t>
            </a:r>
            <a:r>
              <a:rPr lang="ru-RU" sz="6000" b="1" spc="3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sz="60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spc="3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sz="60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6000" b="1" spc="3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6000" b="1" spc="3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b+c</a:t>
            </a:r>
            <a:r>
              <a:rPr lang="ru-RU" sz="6000" b="1" spc="3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sz="6000" b="1" spc="3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6000" b="1" spc="3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a-b-c</a:t>
            </a:r>
            <a:r>
              <a:rPr lang="ru-RU" sz="60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6000" b="1" spc="3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a+b</a:t>
            </a:r>
            <a:r>
              <a:rPr lang="ru-RU" sz="6000" b="1" spc="3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)-c=a+(b-c) </a:t>
            </a:r>
            <a:r>
              <a:rPr lang="ru-RU" sz="60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6000" b="1" spc="3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2536" y="3429000"/>
            <a:ext cx="20859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273396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884" t="23611" r="26152" b="21627"/>
          <a:stretch/>
        </p:blipFill>
        <p:spPr bwMode="auto">
          <a:xfrm>
            <a:off x="0" y="476672"/>
            <a:ext cx="922641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9067777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181" name="Picture 10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776" t="23611" r="27156" b="26786"/>
          <a:stretch/>
        </p:blipFill>
        <p:spPr bwMode="auto">
          <a:xfrm>
            <a:off x="-20383" y="548680"/>
            <a:ext cx="9164383" cy="5743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6822252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i.jpg"/>
          <p:cNvPicPr>
            <a:picLocks noChangeAspect="1"/>
          </p:cNvPicPr>
          <p:nvPr/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254893" y="548680"/>
            <a:ext cx="8709595" cy="5810933"/>
          </a:xfrm>
          <a:prstGeom prst="rect">
            <a:avLst/>
          </a:prstGeom>
          <a:blipFill>
            <a:blip r:embed="rId3" cstate="print">
              <a:lum bright="40000"/>
            </a:blip>
            <a:tile tx="0" ty="0" sx="100000" sy="100000" flip="none" algn="tl"/>
          </a:blipFill>
        </p:spPr>
      </p:pic>
      <p:sp>
        <p:nvSpPr>
          <p:cNvPr id="4098" name="Line 11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" name="Line 12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" name="Line 13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" name="Line 14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102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846263"/>
            <a:ext cx="1152525" cy="316547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060848"/>
            <a:ext cx="877565" cy="87756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2150" y="4997450"/>
            <a:ext cx="139700" cy="50641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4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068960"/>
            <a:ext cx="877565" cy="87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4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077072"/>
            <a:ext cx="877565" cy="87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9583155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i.jpg"/>
          <p:cNvPicPr>
            <a:picLocks noChangeAspect="1"/>
          </p:cNvPicPr>
          <p:nvPr/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254893" y="548680"/>
            <a:ext cx="8709595" cy="5810933"/>
          </a:xfrm>
          <a:prstGeom prst="rect">
            <a:avLst/>
          </a:prstGeom>
          <a:blipFill>
            <a:blip r:embed="rId3" cstate="print">
              <a:lum bright="40000"/>
            </a:blip>
            <a:tile tx="0" ty="0" sx="100000" sy="100000" flip="none" algn="tl"/>
          </a:blipFill>
        </p:spPr>
      </p:pic>
      <p:sp>
        <p:nvSpPr>
          <p:cNvPr id="4098" name="Line 11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" name="Line 12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" name="Line 13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" name="Line 14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102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846263"/>
            <a:ext cx="1152525" cy="316547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2150" y="4997450"/>
            <a:ext cx="139700" cy="50641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4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988840"/>
            <a:ext cx="877565" cy="87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4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077072"/>
            <a:ext cx="877565" cy="87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068960"/>
            <a:ext cx="862459" cy="86245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9583155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295</Words>
  <Application>Microsoft Office PowerPoint</Application>
  <PresentationFormat>Экран (4:3)</PresentationFormat>
  <Paragraphs>54</Paragraphs>
  <Slides>23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Документ</vt:lpstr>
      <vt:lpstr>Математический перекресток урок-игра</vt:lpstr>
      <vt:lpstr>Слайд 2</vt:lpstr>
      <vt:lpstr>Слайд 3</vt:lpstr>
      <vt:lpstr>Категории водительских прав</vt:lpstr>
      <vt:lpstr>a+b=b+a a+(b+c)=(a+b)+c a-(b+c)=a-b-c (a+b)-c=a+(b-c) 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5+5*5+5 = 35  5*(5+5)+5 = 55     5*5*5-5 = 120 </vt:lpstr>
      <vt:lpstr>Слайд 15</vt:lpstr>
      <vt:lpstr>Слайд 16</vt:lpstr>
      <vt:lpstr>Слайд 17</vt:lpstr>
      <vt:lpstr>Слайд 18</vt:lpstr>
      <vt:lpstr>Слайд 19</vt:lpstr>
      <vt:lpstr>Оцените свою работу на уроке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перекресток</dc:title>
  <dc:creator>Настенька</dc:creator>
  <cp:lastModifiedBy>RePack by SPecialiST</cp:lastModifiedBy>
  <cp:revision>24</cp:revision>
  <dcterms:created xsi:type="dcterms:W3CDTF">2017-10-16T10:59:19Z</dcterms:created>
  <dcterms:modified xsi:type="dcterms:W3CDTF">2017-10-16T15:32:04Z</dcterms:modified>
</cp:coreProperties>
</file>