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69" r:id="rId2"/>
    <p:sldId id="256" r:id="rId3"/>
    <p:sldId id="257" r:id="rId4"/>
    <p:sldId id="267" r:id="rId5"/>
    <p:sldId id="258" r:id="rId6"/>
    <p:sldId id="273" r:id="rId7"/>
    <p:sldId id="259" r:id="rId8"/>
    <p:sldId id="268" r:id="rId9"/>
    <p:sldId id="265" r:id="rId10"/>
    <p:sldId id="261" r:id="rId11"/>
    <p:sldId id="262" r:id="rId12"/>
    <p:sldId id="263" r:id="rId13"/>
    <p:sldId id="270" r:id="rId14"/>
    <p:sldId id="264" r:id="rId15"/>
    <p:sldId id="272" r:id="rId16"/>
    <p:sldId id="266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27" autoAdjust="0"/>
  </p:normalViewPr>
  <p:slideViewPr>
    <p:cSldViewPr>
      <p:cViewPr varScale="1">
        <p:scale>
          <a:sx n="100" d="100"/>
          <a:sy n="100" d="100"/>
        </p:scale>
        <p:origin x="8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25B1D-D325-4214-8BCF-933F54AC6786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BA43C-269E-4534-ACFF-8C639EB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50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BA43C-269E-4534-ACFF-8C639EB640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18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7422" y="1142984"/>
            <a:ext cx="6400800" cy="2286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Математические </a:t>
            </a:r>
            <a:r>
              <a:rPr lang="ru-RU" sz="3600" dirty="0"/>
              <a:t>расчеты в процессе ремонта комнаты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00298" y="3571876"/>
            <a:ext cx="6400800" cy="1509712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Выполнил: </a:t>
            </a:r>
          </a:p>
          <a:p>
            <a:pPr algn="r">
              <a:lnSpc>
                <a:spcPct val="120000"/>
              </a:lnSpc>
            </a:pPr>
            <a:r>
              <a:rPr lang="ru-RU" sz="1600" b="1" dirty="0" err="1" smtClean="0">
                <a:latin typeface="+mj-lt"/>
                <a:cs typeface="Times New Roman" pitchFamily="18" charset="0"/>
              </a:rPr>
              <a:t>Мингалёв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Андрей Павлович, </a:t>
            </a:r>
          </a:p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7 класс, ТМКОУ «Дудинская школа №3»</a:t>
            </a:r>
          </a:p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Руководитель: </a:t>
            </a:r>
          </a:p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Гончарова Марина Николаевна, </a:t>
            </a:r>
          </a:p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учитель математики</a:t>
            </a:r>
          </a:p>
          <a:p>
            <a:pPr algn="r">
              <a:lnSpc>
                <a:spcPct val="120000"/>
              </a:lnSpc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ТМКОУ «Дудинская школа №3»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№1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397339"/>
              </p:ext>
            </p:extLst>
          </p:nvPr>
        </p:nvGraphicFramePr>
        <p:xfrm>
          <a:off x="1285852" y="714356"/>
          <a:ext cx="7499351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9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6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61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842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Стены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стен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s1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10м \1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рулонов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рулона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Обои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26,34 м²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 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456422"/>
              </p:ext>
            </p:extLst>
          </p:nvPr>
        </p:nvGraphicFramePr>
        <p:xfrm>
          <a:off x="1357290" y="2643182"/>
          <a:ext cx="735123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0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6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4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(заказ в фирме)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 материала + работа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Натяжной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6199845"/>
              </p:ext>
            </p:extLst>
          </p:nvPr>
        </p:nvGraphicFramePr>
        <p:xfrm>
          <a:off x="1357290" y="3786190"/>
          <a:ext cx="749935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8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2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Ширина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Ковровое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покрытие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4, 5 м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11,25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900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10125р.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85852" y="2214554"/>
            <a:ext cx="746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обойный = 2 · 350 р. =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 р.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6156184"/>
            <a:ext cx="5129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 ремонта = 28535 р.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1852098"/>
              </p:ext>
            </p:extLst>
          </p:nvPr>
        </p:nvGraphicFramePr>
        <p:xfrm>
          <a:off x="1331640" y="5013176"/>
          <a:ext cx="749935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8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2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1 шт.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Половой плинтус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11,61 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2, 5 м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 шт.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42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75416"/>
              </p:ext>
            </p:extLst>
          </p:nvPr>
        </p:nvGraphicFramePr>
        <p:xfrm>
          <a:off x="1181802" y="5517232"/>
          <a:ext cx="749935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8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2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1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Половой плинтус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11,61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 5 м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210р.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8080" cy="297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№2</a:t>
            </a:r>
            <a:endParaRPr lang="ru-RU" dirty="0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139740"/>
              </p:ext>
            </p:extLst>
          </p:nvPr>
        </p:nvGraphicFramePr>
        <p:xfrm>
          <a:off x="1186352" y="548680"/>
          <a:ext cx="7499352" cy="1779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14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842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банок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банки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4837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Водоэмульсион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краска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б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5 кг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кг = 6 м</a:t>
                      </a:r>
                      <a:r>
                        <a:rPr lang="ru-RU" sz="1600" baseline="0" dirty="0" smtClean="0">
                          <a:latin typeface="Times New Roman"/>
                          <a:cs typeface="Times New Roman"/>
                        </a:rPr>
                        <a:t>²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26,34 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4,4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300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900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870968"/>
              </p:ext>
            </p:extLst>
          </p:nvPr>
        </p:nvGraphicFramePr>
        <p:xfrm>
          <a:off x="1184714" y="2348880"/>
          <a:ext cx="7500990" cy="95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9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9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9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22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плитки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плиток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1 плитки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Плитка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0,25 м</a:t>
                      </a: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152630"/>
              </p:ext>
            </p:extLst>
          </p:nvPr>
        </p:nvGraphicFramePr>
        <p:xfrm>
          <a:off x="1186352" y="4293096"/>
          <a:ext cx="7499352" cy="1228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7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49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21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банок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банки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Краска(1 б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кг</a:t>
                      </a:r>
                      <a:r>
                        <a:rPr lang="ru-RU" sz="1600" baseline="0" dirty="0" smtClean="0">
                          <a:latin typeface="Times New Roman"/>
                          <a:cs typeface="Times New Roman"/>
                        </a:rPr>
                        <a:t>≈ 5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600" baseline="0" dirty="0" smtClean="0">
                          <a:latin typeface="Times New Roman"/>
                          <a:cs typeface="Times New Roman"/>
                        </a:rPr>
                        <a:t>²)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200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 р.</a:t>
                      </a:r>
                    </a:p>
                    <a:p>
                      <a:pPr algn="ctr"/>
                      <a:endParaRPr lang="ru-RU" sz="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6016" y="6453336"/>
            <a:ext cx="4269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 ремонта =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678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089088"/>
              </p:ext>
            </p:extLst>
          </p:nvPr>
        </p:nvGraphicFramePr>
        <p:xfrm>
          <a:off x="1184714" y="3356992"/>
          <a:ext cx="7500990" cy="95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6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9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9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9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22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1 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1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Плинтус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13,34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 р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7683316"/>
              </p:ext>
            </p:extLst>
          </p:nvPr>
        </p:nvGraphicFramePr>
        <p:xfrm>
          <a:off x="1186354" y="5445224"/>
          <a:ext cx="7418094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9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8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2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40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1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Половой плинтус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11,61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 5 м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210р.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498080" cy="4400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№3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382693"/>
              </p:ext>
            </p:extLst>
          </p:nvPr>
        </p:nvGraphicFramePr>
        <p:xfrm>
          <a:off x="1187624" y="692696"/>
          <a:ext cx="7390033" cy="1347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7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5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29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181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s1,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м²\кг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кг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524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Жидкие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обои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кг=3-4 м²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26,34 м²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6300 р.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5048"/>
              </p:ext>
            </p:extLst>
          </p:nvPr>
        </p:nvGraphicFramePr>
        <p:xfrm>
          <a:off x="1187624" y="2060848"/>
          <a:ext cx="7416824" cy="162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3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589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кг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банок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1 банки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828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Побелка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водоэмульсионная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б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кг = 6 м</a:t>
                      </a:r>
                      <a:r>
                        <a:rPr lang="ru-RU" sz="1600" baseline="0" dirty="0" smtClean="0">
                          <a:latin typeface="Times New Roman"/>
                          <a:cs typeface="Times New Roman"/>
                        </a:rPr>
                        <a:t>²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1,63 кг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400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316463"/>
              </p:ext>
            </p:extLst>
          </p:nvPr>
        </p:nvGraphicFramePr>
        <p:xfrm>
          <a:off x="1187624" y="4725144"/>
          <a:ext cx="7416825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6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53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974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Ширина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пог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105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Линолеум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 5 м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1900 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8550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55976" y="6396335"/>
            <a:ext cx="4423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 ремонта =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15628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089088"/>
              </p:ext>
            </p:extLst>
          </p:nvPr>
        </p:nvGraphicFramePr>
        <p:xfrm>
          <a:off x="1214414" y="3786190"/>
          <a:ext cx="7429551" cy="95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52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52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08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 1 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1 шт.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Плинтус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13,34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 р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00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 №4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66971"/>
              </p:ext>
            </p:extLst>
          </p:nvPr>
        </p:nvGraphicFramePr>
        <p:xfrm>
          <a:off x="1214414" y="785795"/>
          <a:ext cx="7462041" cy="1571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3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8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31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882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Стены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кг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80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Жидкие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обои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 м² = 300 г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26,34 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350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2800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6825716"/>
              </p:ext>
            </p:extLst>
          </p:nvPr>
        </p:nvGraphicFramePr>
        <p:xfrm>
          <a:off x="1214414" y="3714752"/>
          <a:ext cx="746204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8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0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9743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уп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уп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105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Ламинат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1300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6500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10233" y="6237312"/>
            <a:ext cx="4423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 ремонта =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22510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059593"/>
              </p:ext>
            </p:extLst>
          </p:nvPr>
        </p:nvGraphicFramePr>
        <p:xfrm>
          <a:off x="1214414" y="2571744"/>
          <a:ext cx="746204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3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2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Потолок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(заказ в фирме)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 материала + работа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Натяжной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13000 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026763"/>
              </p:ext>
            </p:extLst>
          </p:nvPr>
        </p:nvGraphicFramePr>
        <p:xfrm>
          <a:off x="1214414" y="4929198"/>
          <a:ext cx="746204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1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4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96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839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80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1 шт.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уп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Половой плинтус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11,61 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2, 5 м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42 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210р.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446146"/>
              </p:ext>
            </p:extLst>
          </p:nvPr>
        </p:nvGraphicFramePr>
        <p:xfrm>
          <a:off x="1435607" y="2132856"/>
          <a:ext cx="7287206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5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4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28535 р.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3678 р.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15628 р.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22510 р.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8135"/>
          <a:stretch>
            <a:fillRect/>
          </a:stretch>
        </p:blipFill>
        <p:spPr bwMode="auto">
          <a:xfrm>
            <a:off x="785786" y="428604"/>
            <a:ext cx="3786214" cy="6183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43438" y="642918"/>
            <a:ext cx="4500562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/>
              <a:t>Вариант №</a:t>
            </a:r>
            <a:r>
              <a:rPr lang="ru-RU" sz="3600" b="1" dirty="0" smtClean="0">
                <a:latin typeface="+mj-lt"/>
              </a:rPr>
              <a:t>1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Стены – обои (</a:t>
            </a:r>
            <a:r>
              <a:rPr lang="ru-RU" sz="2400" b="1" dirty="0" err="1" smtClean="0">
                <a:latin typeface="+mj-lt"/>
                <a:cs typeface="Times New Roman" panose="02020603050405020304" pitchFamily="18" charset="0"/>
              </a:rPr>
              <a:t>флизелиновые</a:t>
            </a: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Потолок - натяжной,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+mj-lt"/>
                <a:cs typeface="Times New Roman" panose="02020603050405020304" pitchFamily="18" charset="0"/>
              </a:rPr>
              <a:t>Пол - ковровое покрытие</a:t>
            </a:r>
            <a:endParaRPr lang="ru-RU" sz="2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3143248"/>
            <a:ext cx="4500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Стоимость ремонта =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28535 р.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294331"/>
              </p:ext>
            </p:extLst>
          </p:nvPr>
        </p:nvGraphicFramePr>
        <p:xfrm>
          <a:off x="1445061" y="1268760"/>
          <a:ext cx="7488627" cy="5112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1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0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набора стройматериалов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Результат</a:t>
                      </a:r>
                      <a:endParaRPr lang="ru-RU" sz="16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(из 100 опрошенных)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5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Стены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обои (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флизелиновые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Потолок - натяжной,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 - ковровое покрытие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27%</a:t>
                      </a: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5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Стены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водоэмульсионная краска,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Потолок - плитка,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 – краска половая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0%</a:t>
                      </a: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5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Стены – жидкие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обои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Потолок – побелка(водоэмульсионная),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 - линолеум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21%</a:t>
                      </a: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5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Стены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жидкие обои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Потолок – натяжной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 - ламинат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52%</a:t>
                      </a: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22405" y="1447800"/>
            <a:ext cx="5361963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88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0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 внимание!</a:t>
            </a:r>
            <a:endParaRPr lang="ru-RU" sz="88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449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422214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Актуальность:  </a:t>
            </a:r>
            <a:r>
              <a:rPr lang="ru-RU" sz="3200" dirty="0" smtClean="0"/>
              <a:t>предстоящий ремонт комнаты</a:t>
            </a:r>
            <a:endParaRPr lang="ru-RU" sz="3200" b="1" dirty="0" smtClean="0"/>
          </a:p>
          <a:p>
            <a:r>
              <a:rPr lang="ru-RU" sz="3200" b="1" dirty="0" smtClean="0"/>
              <a:t>Гипотеза: </a:t>
            </a:r>
            <a:r>
              <a:rPr lang="ru-RU" sz="3200" dirty="0" smtClean="0"/>
              <a:t>если просчитать несколько вариантов стоимости ремонта комнаты, то можно неплохо сэкономить.</a:t>
            </a:r>
          </a:p>
          <a:p>
            <a:r>
              <a:rPr lang="ru-RU" sz="3200" b="1" dirty="0" smtClean="0"/>
              <a:t>Предмет: </a:t>
            </a:r>
            <a:r>
              <a:rPr lang="ru-RU" sz="3200" dirty="0" smtClean="0"/>
              <a:t>математические расчеты</a:t>
            </a:r>
          </a:p>
          <a:p>
            <a:r>
              <a:rPr lang="ru-RU" sz="3200" b="1" dirty="0" smtClean="0"/>
              <a:t>Объект: </a:t>
            </a:r>
            <a:r>
              <a:rPr lang="ru-RU" sz="3200" dirty="0" smtClean="0"/>
              <a:t>ремонт комнаты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рассчитать наиболее экономичный вариант ремонта комнаты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28868"/>
            <a:ext cx="7422672" cy="38195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/>
              <a:t>в</a:t>
            </a:r>
            <a:r>
              <a:rPr lang="ru-RU" dirty="0" smtClean="0"/>
              <a:t>ыяснить, какие математические расчеты необходимы при ремонте;</a:t>
            </a:r>
          </a:p>
          <a:p>
            <a:r>
              <a:rPr lang="ru-RU" dirty="0"/>
              <a:t>р</a:t>
            </a:r>
            <a:r>
              <a:rPr lang="ru-RU" dirty="0" smtClean="0"/>
              <a:t>ассчитать стоимость нескольких вариантов ремонта комнаты;</a:t>
            </a:r>
          </a:p>
          <a:p>
            <a:r>
              <a:rPr lang="ru-RU" dirty="0"/>
              <a:t>с</a:t>
            </a:r>
            <a:r>
              <a:rPr lang="ru-RU" dirty="0" smtClean="0"/>
              <a:t>равнить результаты расчетов и сделать вывод.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Опрос</a:t>
            </a:r>
            <a:endParaRPr lang="ru-RU" dirty="0" smtClean="0"/>
          </a:p>
          <a:p>
            <a:r>
              <a:rPr lang="ru-RU" dirty="0" smtClean="0"/>
              <a:t>Изучение математической </a:t>
            </a:r>
            <a:r>
              <a:rPr lang="ru-RU" dirty="0" smtClean="0"/>
              <a:t>литературы</a:t>
            </a:r>
            <a:endParaRPr lang="ru-RU" dirty="0" smtClean="0"/>
          </a:p>
          <a:p>
            <a:r>
              <a:rPr lang="ru-RU" dirty="0" smtClean="0"/>
              <a:t>Измерения</a:t>
            </a:r>
            <a:endParaRPr lang="ru-RU" dirty="0" smtClean="0"/>
          </a:p>
          <a:p>
            <a:r>
              <a:rPr lang="ru-RU" dirty="0" smtClean="0"/>
              <a:t>Математический метод (счёт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Сравнение</a:t>
            </a:r>
            <a:endParaRPr lang="ru-RU" dirty="0" smtClean="0"/>
          </a:p>
          <a:p>
            <a:r>
              <a:rPr lang="ru-RU" dirty="0" smtClean="0"/>
              <a:t>Анализ и </a:t>
            </a:r>
            <a:r>
              <a:rPr lang="ru-RU" dirty="0" smtClean="0"/>
              <a:t>систематизация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895203"/>
              </p:ext>
            </p:extLst>
          </p:nvPr>
        </p:nvGraphicFramePr>
        <p:xfrm>
          <a:off x="1435100" y="1447800"/>
          <a:ext cx="749934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9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9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2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3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Обсудил с родителями вопросы по предстоящему ремонту комнаты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Уточнил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учителя математические формулы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Нашел информацию о видах и стоимости стройматериалов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Измерил размеры величин, необходимых для расчетов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-Составил план комнаты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Рассчитал количество стройматериалов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Рассчитал несколько вариантов стоимости ремонта комнаты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-Сравнил результаты вычислений</a:t>
                      </a: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-Сделал вывод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50" y="1679461"/>
            <a:ext cx="2911271" cy="38816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89"/>
          <a:stretch/>
        </p:blipFill>
        <p:spPr>
          <a:xfrm>
            <a:off x="1055142" y="415080"/>
            <a:ext cx="2476336" cy="3517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58" y="2780927"/>
            <a:ext cx="2159630" cy="383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0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Математические формулы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00187" y="1417320"/>
            <a:ext cx="775609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= a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· b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 прямоугольника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= (а + 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ill Sans MT" panose="020B0502020104020203" pitchFamily="34" charset="0"/>
              </a:rPr>
              <a:t>b)</a:t>
            </a: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ill Sans MT" panose="020B0502020104020203" pitchFamily="34" charset="0"/>
                <a:cs typeface="Times New Roman"/>
              </a:rPr>
              <a:t>· 2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–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периметр прямоугольника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00187" y="3534013"/>
            <a:ext cx="5952655" cy="33239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 =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· c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– формула стоимости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К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 –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количество, с – цена за ед.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941168"/>
            <a:ext cx="7072362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 = S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: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 s</a:t>
            </a:r>
            <a:r>
              <a:rPr lang="en-US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1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расчет количества на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ед. площади ( длины)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94828"/>
            <a:ext cx="7498080" cy="1143000"/>
          </a:xfrm>
        </p:spPr>
        <p:txBody>
          <a:bodyPr/>
          <a:lstStyle/>
          <a:p>
            <a:r>
              <a:rPr lang="ru-RU" dirty="0" smtClean="0"/>
              <a:t>Результаты измерений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196100"/>
              </p:ext>
            </p:extLst>
          </p:nvPr>
        </p:nvGraphicFramePr>
        <p:xfrm>
          <a:off x="1071815" y="795536"/>
          <a:ext cx="511256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625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Ширина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Высота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0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Комната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4,5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2,17 м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2,4 м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47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Окно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1,36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1,5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0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Дверь1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0,97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2,1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Дверь2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0,76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2,1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Стена1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4,5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2,4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Стена2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2,17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2,4 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02"/>
          <a:stretch/>
        </p:blipFill>
        <p:spPr>
          <a:xfrm>
            <a:off x="6656202" y="500724"/>
            <a:ext cx="1698349" cy="2681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3207" b="10707"/>
          <a:stretch/>
        </p:blipFill>
        <p:spPr>
          <a:xfrm>
            <a:off x="6656202" y="3861048"/>
            <a:ext cx="1768936" cy="27208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3" r="-17" b="28917"/>
          <a:stretch/>
        </p:blipFill>
        <p:spPr>
          <a:xfrm>
            <a:off x="2872836" y="5024830"/>
            <a:ext cx="1847804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комнаты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комнаты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= 9,77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 ² ≈ 9,8 м ², 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2,4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65667" y="2421040"/>
            <a:ext cx="5857916" cy="2571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28860" y="4071942"/>
            <a:ext cx="42862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428860" y="3071810"/>
            <a:ext cx="42862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86776" y="4000504"/>
            <a:ext cx="42862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286776" y="4643446"/>
            <a:ext cx="42862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3643306" y="4929198"/>
            <a:ext cx="57150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4502150" y="4927610"/>
            <a:ext cx="56991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929058" y="507207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2004994" y="3567114"/>
            <a:ext cx="1000132" cy="95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8322495" y="4321975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14876" y="200024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4,5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2074548" y="24974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0,36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657839" y="3219063"/>
            <a:ext cx="1037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1,36 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 = 1,5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2103402" y="432596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0,45м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8361091" y="413505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0,76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29058" y="5072074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0,97 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 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2,1 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239378" y="333273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=2,04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dirty="0" smtClean="0">
                <a:latin typeface="Times New Roman"/>
                <a:cs typeface="Times New Roman"/>
              </a:rPr>
              <a:t>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57620" y="450057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2,04м</a:t>
            </a:r>
            <a:r>
              <a:rPr lang="ru-RU" dirty="0" smtClean="0">
                <a:latin typeface="Times New Roman"/>
                <a:cs typeface="Times New Roman"/>
              </a:rPr>
              <a:t>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469457" y="409000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 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2,1м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57686" y="2500306"/>
            <a:ext cx="1741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S1 = 10,8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2400" dirty="0" smtClean="0">
                <a:latin typeface="Times New Roman"/>
                <a:cs typeface="Times New Roman"/>
              </a:rPr>
              <a:t>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29124" y="4000504"/>
            <a:ext cx="1741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S2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8,76 м</a:t>
            </a:r>
            <a:r>
              <a:rPr lang="ru-RU" sz="2400" dirty="0" smtClean="0">
                <a:latin typeface="Times New Roman"/>
                <a:cs typeface="Times New Roman"/>
              </a:rPr>
              <a:t>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340163" y="3311395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S4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3,17 м</a:t>
            </a:r>
            <a:r>
              <a:rPr lang="ru-RU" sz="2400" dirty="0" smtClean="0">
                <a:latin typeface="Times New Roman"/>
                <a:cs typeface="Times New Roman"/>
              </a:rPr>
              <a:t>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6718324" y="3513702"/>
            <a:ext cx="1741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S3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3,61 м</a:t>
            </a:r>
            <a:r>
              <a:rPr lang="ru-RU" sz="2400" dirty="0" smtClean="0">
                <a:latin typeface="Times New Roman"/>
                <a:cs typeface="Times New Roman"/>
              </a:rPr>
              <a:t>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7690586" y="4054830"/>
            <a:ext cx="118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 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1,6 м</a:t>
            </a:r>
            <a:r>
              <a:rPr lang="ru-RU" dirty="0" smtClean="0">
                <a:latin typeface="Times New Roman"/>
                <a:cs typeface="Times New Roman"/>
              </a:rPr>
              <a:t>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97360" y="5628902"/>
            <a:ext cx="577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стен =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S1 + S2 +S3 + S4 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26,34 м²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 flipV="1">
            <a:off x="4139952" y="4833969"/>
            <a:ext cx="646362" cy="23810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8469725" y="4060960"/>
            <a:ext cx="173447" cy="43961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611810" y="3212976"/>
            <a:ext cx="77084" cy="710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10118" y="6114449"/>
            <a:ext cx="5348452" cy="6695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комнаты</a:t>
            </a:r>
            <a:r>
              <a:rPr lang="ru-RU" sz="2800" b="1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(4,5 +2,17) · 2 = 13,34 м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1892</TotalTime>
  <Words>958</Words>
  <Application>Microsoft Office PowerPoint</Application>
  <PresentationFormat>Экран (4:3)</PresentationFormat>
  <Paragraphs>358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Математические расчеты в процессе ремонта комнаты</vt:lpstr>
      <vt:lpstr>Презентация PowerPoint</vt:lpstr>
      <vt:lpstr>Цель: рассчитать наиболее экономичный вариант ремонта комнаты</vt:lpstr>
      <vt:lpstr>Методы</vt:lpstr>
      <vt:lpstr>Этапы</vt:lpstr>
      <vt:lpstr>Презентация PowerPoint</vt:lpstr>
      <vt:lpstr>Математические формулы</vt:lpstr>
      <vt:lpstr>Результаты измерений</vt:lpstr>
      <vt:lpstr>План комнаты</vt:lpstr>
      <vt:lpstr>Вариант №1</vt:lpstr>
      <vt:lpstr>Вариант №2</vt:lpstr>
      <vt:lpstr>Вариант №3</vt:lpstr>
      <vt:lpstr>Вариант №4</vt:lpstr>
      <vt:lpstr>Выводы</vt:lpstr>
      <vt:lpstr>Презентация PowerPoint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Математические расчеты в процессе ремонта комнаты</dc:title>
  <dc:creator>HOME</dc:creator>
  <cp:lastModifiedBy>User</cp:lastModifiedBy>
  <cp:revision>103</cp:revision>
  <dcterms:created xsi:type="dcterms:W3CDTF">2008-12-31T17:10:33Z</dcterms:created>
  <dcterms:modified xsi:type="dcterms:W3CDTF">2021-03-18T05:11:40Z</dcterms:modified>
</cp:coreProperties>
</file>