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68009" autoAdjust="0"/>
  </p:normalViewPr>
  <p:slideViewPr>
    <p:cSldViewPr snapToGrid="0">
      <p:cViewPr varScale="1">
        <p:scale>
          <a:sx n="79" d="100"/>
          <a:sy n="79" d="100"/>
        </p:scale>
        <p:origin x="179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2F1CD-12EB-4735-B3C3-F1B6B26BC40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EA499-D093-4E79-93A1-1B513F4A8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28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EA499-D093-4E79-93A1-1B513F4A8C7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821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815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01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191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2889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5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085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155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260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940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132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657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033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773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46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638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367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69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E0B1710-936C-4D93-A20D-37599B8DBDC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7799662-8415-4BE7-81D0-6C92CBC01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381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Междометие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94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Разряды междометий по значению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796571"/>
              </p:ext>
            </p:extLst>
          </p:nvPr>
        </p:nvGraphicFramePr>
        <p:xfrm>
          <a:off x="1373777" y="2400709"/>
          <a:ext cx="9601200" cy="3371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3200400"/>
                <a:gridCol w="3200400"/>
              </a:tblGrid>
              <a:tr h="1217249">
                <a:tc>
                  <a:txBody>
                    <a:bodyPr/>
                    <a:lstStyle/>
                    <a:p>
                      <a:pPr algn="ctr"/>
                      <a:r>
                        <a:rPr lang="ru-RU" b="1" i="0" u="none" dirty="0" smtClean="0"/>
                        <a:t>Эмоциональные</a:t>
                      </a:r>
                      <a:r>
                        <a:rPr lang="ru-RU" b="1" i="0" u="none" baseline="0" dirty="0" smtClean="0"/>
                        <a:t> </a:t>
                      </a:r>
                      <a:endParaRPr lang="ru-RU" b="1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u="none" dirty="0" smtClean="0"/>
                        <a:t>Побудительный </a:t>
                      </a:r>
                      <a:endParaRPr lang="ru-RU" b="1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u="none" dirty="0" smtClean="0"/>
                        <a:t>Этикетные </a:t>
                      </a:r>
                      <a:endParaRPr lang="ru-RU" b="1" i="0" u="none" dirty="0"/>
                    </a:p>
                  </a:txBody>
                  <a:tcPr/>
                </a:tc>
              </a:tr>
              <a:tr h="936625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ах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ба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ай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да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ура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ужо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тьфу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уф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ох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увы…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Вон</a:t>
                      </a:r>
                      <a:r>
                        <a:rPr lang="en-US" dirty="0" smtClean="0"/>
                        <a:t>, </a:t>
                      </a:r>
                      <a:r>
                        <a:rPr lang="ru-RU" dirty="0" smtClean="0"/>
                        <a:t>прочь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цыц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тс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марш</a:t>
                      </a:r>
                    </a:p>
                    <a:p>
                      <a:r>
                        <a:rPr lang="ru-RU" baseline="0" dirty="0" smtClean="0"/>
                        <a:t>Кис-кис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эй…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Пожалуйста</a:t>
                      </a:r>
                    </a:p>
                    <a:p>
                      <a:r>
                        <a:rPr lang="ru-RU" dirty="0" smtClean="0"/>
                        <a:t>Добрый вечер</a:t>
                      </a:r>
                    </a:p>
                    <a:p>
                      <a:r>
                        <a:rPr lang="ru-RU" dirty="0" smtClean="0"/>
                        <a:t>Спасибо…</a:t>
                      </a:r>
                      <a:endParaRPr lang="ru-RU" dirty="0"/>
                    </a:p>
                  </a:txBody>
                  <a:tcPr/>
                </a:tc>
              </a:tr>
              <a:tr h="12172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16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Правописание междометий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4731905"/>
              </p:ext>
            </p:extLst>
          </p:nvPr>
        </p:nvGraphicFramePr>
        <p:xfrm>
          <a:off x="1295400" y="2557463"/>
          <a:ext cx="9601200" cy="3608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4800600"/>
              </a:tblGrid>
              <a:tr h="12027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Через дефис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Раздельно </a:t>
                      </a:r>
                      <a:endParaRPr lang="ru-RU" dirty="0"/>
                    </a:p>
                  </a:txBody>
                  <a:tcPr/>
                </a:tc>
              </a:tr>
              <a:tr h="1202735">
                <a:tc>
                  <a:txBody>
                    <a:bodyPr/>
                    <a:lstStyle/>
                    <a:p>
                      <a:r>
                        <a:rPr lang="ru-RU" dirty="0" smtClean="0"/>
                        <a:t>Междометия</a:t>
                      </a:r>
                      <a:r>
                        <a:rPr lang="ru-RU" baseline="0" dirty="0" smtClean="0"/>
                        <a:t> с повторением основ</a:t>
                      </a:r>
                    </a:p>
                    <a:p>
                      <a:r>
                        <a:rPr lang="ru-RU" baseline="0" dirty="0" smtClean="0"/>
                        <a:t>Ой-ой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ну-ну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Пишутся междометные</a:t>
                      </a:r>
                      <a:r>
                        <a:rPr lang="ru-RU" baseline="0" dirty="0" smtClean="0"/>
                        <a:t> сочетания </a:t>
                      </a:r>
                    </a:p>
                    <a:p>
                      <a:r>
                        <a:rPr lang="ru-RU" baseline="0" dirty="0" smtClean="0"/>
                        <a:t>Бог мой!</a:t>
                      </a:r>
                    </a:p>
                    <a:p>
                      <a:r>
                        <a:rPr lang="ru-RU" baseline="0" dirty="0" smtClean="0"/>
                        <a:t>Черта с два!  </a:t>
                      </a:r>
                      <a:endParaRPr lang="ru-RU" dirty="0"/>
                    </a:p>
                  </a:txBody>
                  <a:tcPr/>
                </a:tc>
              </a:tr>
              <a:tr h="1202735">
                <a:tc>
                  <a:txBody>
                    <a:bodyPr/>
                    <a:lstStyle/>
                    <a:p>
                      <a:r>
                        <a:rPr lang="ru-RU" dirty="0" smtClean="0"/>
                        <a:t>Сложные междометия </a:t>
                      </a:r>
                    </a:p>
                    <a:p>
                      <a:r>
                        <a:rPr lang="ru-RU" dirty="0" smtClean="0"/>
                        <a:t>Батюшки –</a:t>
                      </a:r>
                      <a:r>
                        <a:rPr lang="ru-RU" baseline="0" dirty="0" smtClean="0"/>
                        <a:t> светы</a:t>
                      </a:r>
                    </a:p>
                    <a:p>
                      <a:r>
                        <a:rPr lang="ru-RU" baseline="0" dirty="0" smtClean="0"/>
                        <a:t>Ей-же-богу </a:t>
                      </a:r>
                    </a:p>
                    <a:p>
                      <a:r>
                        <a:rPr lang="ru-RU" baseline="0" dirty="0" smtClean="0"/>
                        <a:t>Ей-же-ей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36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398658"/>
            <a:ext cx="9601196" cy="916337"/>
          </a:xfrm>
        </p:spPr>
        <p:txBody>
          <a:bodyPr/>
          <a:lstStyle/>
          <a:p>
            <a:r>
              <a:rPr lang="ru-RU" dirty="0" smtClean="0"/>
              <a:t>Обособление междометий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2236317"/>
              </p:ext>
            </p:extLst>
          </p:nvPr>
        </p:nvGraphicFramePr>
        <p:xfrm>
          <a:off x="1295404" y="1144084"/>
          <a:ext cx="9601196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598"/>
                <a:gridCol w="4800598"/>
              </a:tblGrid>
              <a:tr h="525203">
                <a:tc>
                  <a:txBody>
                    <a:bodyPr/>
                    <a:lstStyle/>
                    <a:p>
                      <a:r>
                        <a:rPr lang="ru-RU" dirty="0" smtClean="0"/>
                        <a:t>Выделяются запятыми или восклицательным знаком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выделяются запятыми</a:t>
                      </a:r>
                      <a:r>
                        <a:rPr lang="ru-RU" baseline="0" dirty="0" smtClean="0"/>
                        <a:t> (частицы)</a:t>
                      </a:r>
                      <a:endParaRPr lang="ru-RU" dirty="0"/>
                    </a:p>
                  </a:txBody>
                  <a:tcPr/>
                </a:tc>
              </a:tr>
              <a:tr h="412659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u="none" dirty="0" smtClean="0"/>
                        <a:t>В тексте междометия выделяются запятыми</a:t>
                      </a:r>
                      <a:r>
                        <a:rPr lang="ru-RU" u="none" baseline="0" dirty="0" smtClean="0"/>
                        <a:t> или восклицательным знаком.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sng" baseline="0" dirty="0" smtClean="0"/>
                        <a:t>Например:</a:t>
                      </a:r>
                      <a:r>
                        <a:rPr lang="ru-RU" u="none" baseline="0" dirty="0" smtClean="0"/>
                        <a:t> Ой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как больно! Я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ей-богу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этого не делал! Ура! Папа приехал!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none" baseline="0" dirty="0" smtClean="0"/>
                        <a:t>2. Иногда после восклицательного знака предложение продолжается со строчной буквы.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sng" baseline="0" dirty="0" smtClean="0"/>
                        <a:t>Например:</a:t>
                      </a:r>
                      <a:r>
                        <a:rPr lang="ru-RU" u="none" baseline="0" dirty="0" smtClean="0"/>
                        <a:t> А мы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увы и ах! Не попали на спектакль.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none" baseline="0" dirty="0" smtClean="0"/>
                        <a:t>3. Выделяются запятыми междометные выражения. 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sng" baseline="0" dirty="0" smtClean="0"/>
                        <a:t>Например: </a:t>
                      </a:r>
                      <a:r>
                        <a:rPr lang="ru-RU" u="none" baseline="0" dirty="0" smtClean="0"/>
                        <a:t>Ты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слава богу*</a:t>
                      </a:r>
                      <a:r>
                        <a:rPr lang="en-US" u="none" baseline="0" dirty="0" smtClean="0"/>
                        <a:t> , </a:t>
                      </a:r>
                      <a:r>
                        <a:rPr lang="ru-RU" u="none" baseline="0" dirty="0" smtClean="0"/>
                        <a:t>жив и здоров!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u="none" dirty="0" smtClean="0"/>
                        <a:t>Запятая не ставится</a:t>
                      </a:r>
                      <a:r>
                        <a:rPr lang="ru-RU" u="none" baseline="0" dirty="0" smtClean="0"/>
                        <a:t> внутри междометных сочетаний.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sng" baseline="0" dirty="0" smtClean="0"/>
                        <a:t>Например:</a:t>
                      </a:r>
                      <a:r>
                        <a:rPr lang="ru-RU" u="none" baseline="0" dirty="0" smtClean="0"/>
                        <a:t> вот те на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none" baseline="0" dirty="0" smtClean="0"/>
                        <a:t>2. Не отделяются запятой междометия эк</a:t>
                      </a:r>
                      <a:r>
                        <a:rPr lang="en-US" u="none" baseline="0" dirty="0" smtClean="0"/>
                        <a:t>,</a:t>
                      </a:r>
                      <a:r>
                        <a:rPr lang="ru-RU" u="none" baseline="0" dirty="0" smtClean="0"/>
                        <a:t> эка.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sng" baseline="0" dirty="0" smtClean="0"/>
                        <a:t>Например:</a:t>
                      </a:r>
                      <a:r>
                        <a:rPr lang="en-US" u="sng" baseline="0" dirty="0" smtClean="0"/>
                        <a:t> </a:t>
                      </a:r>
                      <a:r>
                        <a:rPr lang="ru-RU" u="none" baseline="0" dirty="0" smtClean="0"/>
                        <a:t>Эк ты бегаешь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не догнать.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none" baseline="0" dirty="0" smtClean="0"/>
                        <a:t>3. Не отделяются запятой междометия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стоящие перед словами как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какой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если эти выражения имеют значение «весьма»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«замечательно»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«очень»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«ужасно»</a:t>
                      </a:r>
                      <a:r>
                        <a:rPr lang="en-US" u="none" baseline="0" dirty="0" smtClean="0"/>
                        <a:t>.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sng" baseline="0" dirty="0" smtClean="0"/>
                        <a:t>Например: </a:t>
                      </a:r>
                      <a:r>
                        <a:rPr lang="ru-RU" u="none" baseline="0" dirty="0" smtClean="0"/>
                        <a:t>ух какой ты вредный.</a:t>
                      </a:r>
                      <a:endParaRPr lang="en-US" u="none" baseline="0" dirty="0" smtClean="0"/>
                    </a:p>
                    <a:p>
                      <a:pPr marL="0" indent="0">
                        <a:buNone/>
                      </a:pPr>
                      <a:r>
                        <a:rPr lang="en-US" u="none" baseline="0" dirty="0" smtClean="0"/>
                        <a:t>  4. </a:t>
                      </a:r>
                      <a:r>
                        <a:rPr lang="ru-RU" u="none" baseline="0" dirty="0" smtClean="0"/>
                        <a:t>Не отделяются запятой сочетания черт знает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черт дернул.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sng" baseline="0" dirty="0" smtClean="0">
                          <a:effectLst/>
                        </a:rPr>
                        <a:t>Например: </a:t>
                      </a:r>
                      <a:r>
                        <a:rPr lang="ru-RU" u="none" baseline="0" dirty="0" smtClean="0">
                          <a:effectLst/>
                        </a:rPr>
                        <a:t>Черт дернул тебя позвонить!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none" baseline="0" dirty="0" smtClean="0">
                          <a:effectLst/>
                        </a:rPr>
                        <a:t>5. Не отделяется запятой сочетание слава богу*</a:t>
                      </a:r>
                      <a:r>
                        <a:rPr lang="en-US" u="none" baseline="0" dirty="0" smtClean="0">
                          <a:effectLst/>
                        </a:rPr>
                        <a:t>, </a:t>
                      </a:r>
                      <a:r>
                        <a:rPr lang="ru-RU" u="none" baseline="0" dirty="0" smtClean="0">
                          <a:effectLst/>
                        </a:rPr>
                        <a:t>если оно в предложении выполняет роль сказуемого и имеет значение хорошо</a:t>
                      </a:r>
                      <a:r>
                        <a:rPr lang="en-US" u="none" baseline="0" dirty="0" smtClean="0">
                          <a:effectLst/>
                        </a:rPr>
                        <a:t>, </a:t>
                      </a:r>
                      <a:r>
                        <a:rPr lang="ru-RU" u="none" baseline="0" dirty="0" smtClean="0">
                          <a:effectLst/>
                        </a:rPr>
                        <a:t>благополучно.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sng" baseline="0" dirty="0" smtClean="0">
                          <a:effectLst/>
                        </a:rPr>
                        <a:t>Например: </a:t>
                      </a:r>
                      <a:r>
                        <a:rPr lang="ru-RU" u="none" baseline="0" dirty="0" smtClean="0">
                          <a:effectLst/>
                        </a:rPr>
                        <a:t> Дома все слава богу</a:t>
                      </a:r>
                      <a:endParaRPr lang="ru-RU" u="sng" dirty="0">
                        <a:effectLst/>
                      </a:endParaRPr>
                    </a:p>
                  </a:txBody>
                  <a:tcPr/>
                </a:tc>
              </a:tr>
              <a:tr h="30011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ru-RU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ru-RU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67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252446"/>
              </p:ext>
            </p:extLst>
          </p:nvPr>
        </p:nvGraphicFramePr>
        <p:xfrm>
          <a:off x="512064" y="499872"/>
          <a:ext cx="11167872" cy="5925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1194"/>
                <a:gridCol w="6106678"/>
              </a:tblGrid>
              <a:tr h="54238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Междометие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Частица</a:t>
                      </a:r>
                      <a:r>
                        <a:rPr lang="ru-RU" sz="3200" baseline="0" dirty="0" smtClean="0"/>
                        <a:t> или союз</a:t>
                      </a:r>
                      <a:endParaRPr lang="ru-RU" sz="3200" dirty="0"/>
                    </a:p>
                  </a:txBody>
                  <a:tcPr/>
                </a:tc>
              </a:tr>
              <a:tr h="534635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Междометия</a:t>
                      </a:r>
                      <a:r>
                        <a:rPr lang="ru-RU" sz="3200" baseline="0" dirty="0" smtClean="0"/>
                        <a:t> всегда </a:t>
                      </a:r>
                      <a:r>
                        <a:rPr lang="ru-RU" sz="3200" baseline="0" dirty="0" err="1" smtClean="0"/>
                        <a:t>ударны</a:t>
                      </a:r>
                      <a:r>
                        <a:rPr lang="ru-RU" sz="3200" baseline="0" dirty="0" smtClean="0"/>
                        <a:t>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Частицы не</a:t>
                      </a:r>
                      <a:r>
                        <a:rPr lang="ru-RU" sz="3200" baseline="0" dirty="0" smtClean="0"/>
                        <a:t> имеют ударения при произношении сливаются со следующими словами. </a:t>
                      </a:r>
                      <a:r>
                        <a:rPr lang="en-US" sz="3200" baseline="0" dirty="0" smtClean="0"/>
                        <a:t>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509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765168"/>
              </p:ext>
            </p:extLst>
          </p:nvPr>
        </p:nvGraphicFramePr>
        <p:xfrm>
          <a:off x="475488" y="512064"/>
          <a:ext cx="11192256" cy="5888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6128"/>
                <a:gridCol w="5596128"/>
              </a:tblGrid>
              <a:tr h="877046">
                <a:tc>
                  <a:txBody>
                    <a:bodyPr/>
                    <a:lstStyle/>
                    <a:p>
                      <a:pPr algn="ctr"/>
                      <a:r>
                        <a:rPr lang="ru-RU" i="0" u="none" dirty="0" smtClean="0"/>
                        <a:t>Междометие</a:t>
                      </a:r>
                      <a:r>
                        <a:rPr lang="ru-RU" i="0" u="none" baseline="0" dirty="0" smtClean="0"/>
                        <a:t> </a:t>
                      </a:r>
                      <a:endParaRPr lang="ru-RU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Частица или союз</a:t>
                      </a:r>
                      <a:endParaRPr lang="ru-RU" dirty="0"/>
                    </a:p>
                  </a:txBody>
                  <a:tcPr/>
                </a:tc>
              </a:tr>
              <a:tr h="5011690">
                <a:tc>
                  <a:txBody>
                    <a:bodyPr/>
                    <a:lstStyle/>
                    <a:p>
                      <a:r>
                        <a:rPr lang="ru-RU" dirty="0" smtClean="0"/>
                        <a:t>Междометие АХ.</a:t>
                      </a:r>
                    </a:p>
                    <a:p>
                      <a:r>
                        <a:rPr lang="ru-RU" u="sng" dirty="0" smtClean="0"/>
                        <a:t>Например:</a:t>
                      </a:r>
                      <a:r>
                        <a:rPr lang="ru-RU" u="sng" baseline="0" dirty="0" smtClean="0"/>
                        <a:t> </a:t>
                      </a:r>
                      <a:r>
                        <a:rPr lang="ru-RU" u="none" baseline="0" dirty="0" smtClean="0"/>
                        <a:t>Ах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как было весело!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Частица АХ.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dirty="0" smtClean="0"/>
                        <a:t>Стоит перед личными местоимениями</a:t>
                      </a:r>
                      <a:r>
                        <a:rPr lang="en-US" dirty="0" smtClean="0"/>
                        <a:t>, </a:t>
                      </a:r>
                      <a:r>
                        <a:rPr lang="ru-RU" dirty="0" smtClean="0"/>
                        <a:t>за</a:t>
                      </a:r>
                      <a:r>
                        <a:rPr lang="ru-RU" baseline="0" dirty="0" smtClean="0"/>
                        <a:t> которыми следует </a:t>
                      </a:r>
                      <a:r>
                        <a:rPr lang="ru-RU" baseline="0" dirty="0" err="1" smtClean="0"/>
                        <a:t>обращениеми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за которыми следует обращение.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sng" baseline="0" dirty="0" smtClean="0"/>
                        <a:t>Например: </a:t>
                      </a:r>
                      <a:r>
                        <a:rPr lang="ru-RU" u="none" baseline="0" dirty="0" smtClean="0"/>
                        <a:t>Ах ты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мерзкое стекло!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none" baseline="0" dirty="0" smtClean="0"/>
                        <a:t>2) Входит в сочетание АХ ДА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которое говорят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когда внезапно что-то вспоминают.</a:t>
                      </a:r>
                    </a:p>
                    <a:p>
                      <a:pPr marL="0" indent="0">
                        <a:buNone/>
                      </a:pPr>
                      <a:r>
                        <a:rPr lang="ru-RU" u="sng" baseline="0" dirty="0" smtClean="0"/>
                        <a:t>Например: </a:t>
                      </a:r>
                      <a:r>
                        <a:rPr lang="ru-RU" u="none" baseline="0" dirty="0" smtClean="0"/>
                        <a:t>Ах да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мы не взяли билеты!</a:t>
                      </a:r>
                      <a:endParaRPr lang="ru-RU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571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0784656"/>
              </p:ext>
            </p:extLst>
          </p:nvPr>
        </p:nvGraphicFramePr>
        <p:xfrm>
          <a:off x="487680" y="499868"/>
          <a:ext cx="11228832" cy="5888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4416"/>
                <a:gridCol w="5614416"/>
              </a:tblGrid>
              <a:tr h="1439883">
                <a:tc>
                  <a:txBody>
                    <a:bodyPr/>
                    <a:lstStyle/>
                    <a:p>
                      <a:r>
                        <a:rPr lang="ru-RU" dirty="0" smtClean="0"/>
                        <a:t>Междометие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Частица или</a:t>
                      </a:r>
                      <a:r>
                        <a:rPr lang="ru-RU" baseline="0" dirty="0" smtClean="0"/>
                        <a:t> союз</a:t>
                      </a:r>
                      <a:endParaRPr lang="ru-RU" dirty="0"/>
                    </a:p>
                  </a:txBody>
                  <a:tcPr/>
                </a:tc>
              </a:tr>
              <a:tr h="4448856">
                <a:tc>
                  <a:txBody>
                    <a:bodyPr/>
                    <a:lstStyle/>
                    <a:p>
                      <a:r>
                        <a:rPr lang="ru-RU" dirty="0" smtClean="0"/>
                        <a:t>Междометие ДА.</a:t>
                      </a:r>
                    </a:p>
                    <a:p>
                      <a:r>
                        <a:rPr lang="ru-RU" u="sng" dirty="0" smtClean="0"/>
                        <a:t>Например: </a:t>
                      </a:r>
                      <a:r>
                        <a:rPr lang="ru-RU" u="none" dirty="0" smtClean="0"/>
                        <a:t>Да</a:t>
                      </a:r>
                      <a:r>
                        <a:rPr lang="en-US" u="none" dirty="0" smtClean="0"/>
                        <a:t>, </a:t>
                      </a:r>
                      <a:r>
                        <a:rPr lang="ru-RU" u="none" dirty="0" smtClean="0"/>
                        <a:t>были люди в наше время!</a:t>
                      </a:r>
                      <a:endParaRPr lang="ru-RU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Частица ДА.</a:t>
                      </a:r>
                    </a:p>
                    <a:p>
                      <a:r>
                        <a:rPr lang="ru-RU" u="sng" dirty="0" smtClean="0"/>
                        <a:t>Например: </a:t>
                      </a:r>
                      <a:r>
                        <a:rPr lang="ru-RU" u="none" dirty="0" smtClean="0"/>
                        <a:t>Да здравствует солнце!</a:t>
                      </a:r>
                    </a:p>
                    <a:p>
                      <a:r>
                        <a:rPr lang="ru-RU" u="none" dirty="0" smtClean="0"/>
                        <a:t>Союз ДА (в значении И).</a:t>
                      </a:r>
                    </a:p>
                    <a:p>
                      <a:r>
                        <a:rPr lang="ru-RU" u="sng" dirty="0" smtClean="0"/>
                        <a:t>Например</a:t>
                      </a:r>
                      <a:r>
                        <a:rPr lang="ru-RU" u="sng" baseline="0" dirty="0" smtClean="0"/>
                        <a:t>: </a:t>
                      </a:r>
                      <a:r>
                        <a:rPr lang="ru-RU" u="none" baseline="0" dirty="0" smtClean="0"/>
                        <a:t>Ты да я теперь друзья!</a:t>
                      </a:r>
                    </a:p>
                    <a:p>
                      <a:r>
                        <a:rPr lang="ru-RU" u="none" baseline="0" dirty="0" smtClean="0"/>
                        <a:t>Союз ДА (в значение НО).</a:t>
                      </a:r>
                    </a:p>
                    <a:p>
                      <a:r>
                        <a:rPr lang="ru-RU" u="sng" baseline="0" dirty="0" smtClean="0"/>
                        <a:t>Например: </a:t>
                      </a:r>
                      <a:r>
                        <a:rPr lang="ru-RU" u="none" baseline="0" dirty="0" smtClean="0"/>
                        <a:t>Мал золотник</a:t>
                      </a:r>
                      <a:r>
                        <a:rPr lang="en-US" u="none" baseline="0" dirty="0" smtClean="0"/>
                        <a:t>, </a:t>
                      </a:r>
                      <a:r>
                        <a:rPr lang="ru-RU" u="none" baseline="0" dirty="0" smtClean="0"/>
                        <a:t>да дорог!</a:t>
                      </a:r>
                      <a:endParaRPr lang="ru-RU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798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5881012"/>
              </p:ext>
            </p:extLst>
          </p:nvPr>
        </p:nvGraphicFramePr>
        <p:xfrm>
          <a:off x="499872" y="487676"/>
          <a:ext cx="11180064" cy="5888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0032"/>
                <a:gridCol w="5590032"/>
              </a:tblGrid>
              <a:tr h="1871810">
                <a:tc>
                  <a:txBody>
                    <a:bodyPr/>
                    <a:lstStyle/>
                    <a:p>
                      <a:r>
                        <a:rPr lang="ru-RU" dirty="0" smtClean="0"/>
                        <a:t>Междометие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Частица или союз</a:t>
                      </a:r>
                      <a:endParaRPr lang="ru-RU" dirty="0"/>
                    </a:p>
                  </a:txBody>
                  <a:tcPr/>
                </a:tc>
              </a:tr>
              <a:tr h="4016929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Межометие</a:t>
                      </a:r>
                      <a:r>
                        <a:rPr lang="ru-RU" baseline="0" dirty="0" smtClean="0"/>
                        <a:t> НУ.</a:t>
                      </a:r>
                    </a:p>
                    <a:p>
                      <a:r>
                        <a:rPr lang="ru-RU" baseline="0" dirty="0" smtClean="0"/>
                        <a:t>Например: Ну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подходите поближе!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Частица</a:t>
                      </a:r>
                      <a:r>
                        <a:rPr lang="ru-RU" baseline="0" dirty="0" smtClean="0"/>
                        <a:t> НУ.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Употребляется в усилительном значении.</a:t>
                      </a:r>
                    </a:p>
                    <a:p>
                      <a:pPr marL="0" indent="0">
                        <a:buNone/>
                      </a:pPr>
                      <a:r>
                        <a:rPr lang="ru-RU" baseline="0" dirty="0" smtClean="0"/>
                        <a:t>Например: Ну что за шейка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что за глазки!</a:t>
                      </a:r>
                    </a:p>
                    <a:p>
                      <a:pPr marL="0" indent="0">
                        <a:buNone/>
                      </a:pPr>
                      <a:r>
                        <a:rPr lang="ru-RU" baseline="0" dirty="0" smtClean="0"/>
                        <a:t>2) Входит в сочетание НУ ДА. </a:t>
                      </a:r>
                    </a:p>
                    <a:p>
                      <a:pPr marL="0" indent="0">
                        <a:buNone/>
                      </a:pPr>
                      <a:r>
                        <a:rPr lang="ru-RU" baseline="0" dirty="0" smtClean="0"/>
                        <a:t>Например: ну да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позвонишь ты!</a:t>
                      </a:r>
                      <a:endParaRPr lang="en-US" baseline="0" dirty="0" smtClean="0"/>
                    </a:p>
                    <a:p>
                      <a:pPr marL="0" indent="0">
                        <a:buNone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04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2976810"/>
              </p:ext>
            </p:extLst>
          </p:nvPr>
        </p:nvGraphicFramePr>
        <p:xfrm>
          <a:off x="487680" y="487676"/>
          <a:ext cx="11216640" cy="5876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8320"/>
                <a:gridCol w="5608320"/>
              </a:tblGrid>
              <a:tr h="1571845">
                <a:tc>
                  <a:txBody>
                    <a:bodyPr/>
                    <a:lstStyle/>
                    <a:p>
                      <a:r>
                        <a:rPr lang="ru-RU" dirty="0" smtClean="0"/>
                        <a:t>Междометие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Частица или союз</a:t>
                      </a:r>
                      <a:endParaRPr lang="ru-RU" dirty="0"/>
                    </a:p>
                  </a:txBody>
                  <a:tcPr/>
                </a:tc>
              </a:tr>
              <a:tr h="4304702">
                <a:tc>
                  <a:txBody>
                    <a:bodyPr/>
                    <a:lstStyle/>
                    <a:p>
                      <a:r>
                        <a:rPr lang="ru-RU" dirty="0" smtClean="0"/>
                        <a:t>Междометие</a:t>
                      </a:r>
                      <a:r>
                        <a:rPr lang="ru-RU" baseline="0" dirty="0" smtClean="0"/>
                        <a:t> О. </a:t>
                      </a:r>
                    </a:p>
                    <a:p>
                      <a:r>
                        <a:rPr lang="ru-RU" baseline="0" dirty="0" smtClean="0"/>
                        <a:t>Например: О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как я устала!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Частица</a:t>
                      </a:r>
                      <a:r>
                        <a:rPr lang="ru-RU" baseline="0" dirty="0" smtClean="0"/>
                        <a:t> О.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Стоит перед личными местоимениями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за которыми следует обращение.</a:t>
                      </a:r>
                    </a:p>
                    <a:p>
                      <a:pPr marL="0" indent="0">
                        <a:buNone/>
                      </a:pPr>
                      <a:r>
                        <a:rPr lang="ru-RU" baseline="0" dirty="0" smtClean="0"/>
                        <a:t>Например: О ты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темное море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не шуми!</a:t>
                      </a:r>
                    </a:p>
                    <a:p>
                      <a:pPr marL="0" indent="0">
                        <a:buNone/>
                      </a:pPr>
                      <a:r>
                        <a:rPr lang="ru-RU" baseline="0" dirty="0" smtClean="0"/>
                        <a:t>2) Входит в сочетание О ДА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О НЕТ.</a:t>
                      </a:r>
                    </a:p>
                    <a:p>
                      <a:pPr marL="0" indent="0">
                        <a:buNone/>
                      </a:pPr>
                      <a:r>
                        <a:rPr lang="ru-RU" baseline="0" dirty="0" smtClean="0"/>
                        <a:t>Например: Ой вы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друзья мои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не грустите!</a:t>
                      </a:r>
                    </a:p>
                    <a:p>
                      <a:pPr marL="0" indent="0">
                        <a:buNone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494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2152577"/>
              </p:ext>
            </p:extLst>
          </p:nvPr>
        </p:nvGraphicFramePr>
        <p:xfrm>
          <a:off x="499872" y="487676"/>
          <a:ext cx="11192256" cy="5876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6128"/>
                <a:gridCol w="5596128"/>
              </a:tblGrid>
              <a:tr h="1155724">
                <a:tc>
                  <a:txBody>
                    <a:bodyPr/>
                    <a:lstStyle/>
                    <a:p>
                      <a:r>
                        <a:rPr lang="ru-RU" dirty="0" smtClean="0"/>
                        <a:t>Междометие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Частица или союз</a:t>
                      </a:r>
                      <a:endParaRPr lang="ru-RU" dirty="0"/>
                    </a:p>
                  </a:txBody>
                  <a:tcPr/>
                </a:tc>
              </a:tr>
              <a:tr h="4720823">
                <a:tc>
                  <a:txBody>
                    <a:bodyPr/>
                    <a:lstStyle/>
                    <a:p>
                      <a:r>
                        <a:rPr lang="ru-RU" smtClean="0"/>
                        <a:t>Междометие</a:t>
                      </a:r>
                      <a:r>
                        <a:rPr lang="ru-RU" baseline="0" smtClean="0"/>
                        <a:t> ОЙ.</a:t>
                      </a:r>
                    </a:p>
                    <a:p>
                      <a:r>
                        <a:rPr lang="ru-RU" baseline="0" smtClean="0"/>
                        <a:t>Например: Ой</a:t>
                      </a:r>
                      <a:r>
                        <a:rPr lang="en-US" baseline="0" smtClean="0"/>
                        <a:t>, </a:t>
                      </a:r>
                      <a:r>
                        <a:rPr lang="ru-RU" baseline="0" smtClean="0"/>
                        <a:t>как страшно!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Частица</a:t>
                      </a:r>
                      <a:r>
                        <a:rPr lang="ru-RU" baseline="0" smtClean="0"/>
                        <a:t> ОЙ. </a:t>
                      </a:r>
                    </a:p>
                    <a:p>
                      <a:r>
                        <a:rPr lang="ru-RU" baseline="0" smtClean="0"/>
                        <a:t>Стоит перед личными местоимениями</a:t>
                      </a:r>
                      <a:r>
                        <a:rPr lang="en-US" baseline="0" smtClean="0"/>
                        <a:t>, </a:t>
                      </a:r>
                      <a:r>
                        <a:rPr lang="ru-RU" baseline="0" smtClean="0"/>
                        <a:t>за которыми следует обращение </a:t>
                      </a:r>
                    </a:p>
                    <a:p>
                      <a:r>
                        <a:rPr lang="ru-RU" baseline="0" smtClean="0"/>
                        <a:t>Например: Ой вы</a:t>
                      </a:r>
                      <a:r>
                        <a:rPr lang="en-US" baseline="0" smtClean="0"/>
                        <a:t>, </a:t>
                      </a:r>
                      <a:r>
                        <a:rPr lang="ru-RU" baseline="0" smtClean="0"/>
                        <a:t>друзья мои</a:t>
                      </a:r>
                      <a:r>
                        <a:rPr lang="en-US" baseline="0" smtClean="0"/>
                        <a:t>, </a:t>
                      </a:r>
                      <a:r>
                        <a:rPr lang="ru-RU" baseline="0" smtClean="0"/>
                        <a:t>не грустите.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113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201844"/>
            <a:ext cx="9601196" cy="1303867"/>
          </a:xfrm>
        </p:spPr>
        <p:txBody>
          <a:bodyPr/>
          <a:lstStyle/>
          <a:p>
            <a:r>
              <a:rPr lang="ru-RU" dirty="0" smtClean="0"/>
              <a:t>Звукоподражательные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Мяу-мяу</a:t>
            </a:r>
            <a:r>
              <a:rPr lang="en-US" dirty="0" smtClean="0"/>
              <a:t>, </a:t>
            </a:r>
            <a:r>
              <a:rPr lang="ru-RU" dirty="0" smtClean="0"/>
              <a:t>топ-топ</a:t>
            </a:r>
            <a:r>
              <a:rPr lang="en-US" dirty="0" smtClean="0"/>
              <a:t>, </a:t>
            </a:r>
            <a:r>
              <a:rPr lang="ru-RU" dirty="0" smtClean="0"/>
              <a:t>ку-ку</a:t>
            </a:r>
            <a:r>
              <a:rPr lang="en-US" dirty="0" smtClean="0"/>
              <a:t>, </a:t>
            </a:r>
            <a:r>
              <a:rPr lang="ru-RU" dirty="0" smtClean="0"/>
              <a:t>ку-ка-ре-ку.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50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2556931"/>
            <a:ext cx="11898085" cy="5315617"/>
          </a:xfrm>
        </p:spPr>
        <p:txBody>
          <a:bodyPr>
            <a:normAutofit/>
          </a:bodyPr>
          <a:lstStyle/>
          <a:p>
            <a:r>
              <a:rPr lang="ru-RU" sz="4800" dirty="0"/>
              <a:t>Ужас</a:t>
            </a:r>
            <a:r>
              <a:rPr lang="ru-RU" sz="4800" dirty="0" smtClean="0"/>
              <a:t>! Клянусь! Караул! Как бы не так!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7110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 шёл быстро</a:t>
            </a:r>
            <a:r>
              <a:rPr lang="en-US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но </a:t>
            </a:r>
            <a:r>
              <a:rPr lang="ru-RU" dirty="0" smtClean="0"/>
              <a:t>прихрамывал.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Но</a:t>
            </a:r>
            <a:r>
              <a:rPr lang="ru-RU" dirty="0" smtClean="0"/>
              <a:t>! Пошла!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083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055343"/>
              </p:ext>
            </p:extLst>
          </p:nvPr>
        </p:nvGraphicFramePr>
        <p:xfrm>
          <a:off x="487678" y="496389"/>
          <a:ext cx="11225350" cy="5860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2675"/>
                <a:gridCol w="5612675"/>
              </a:tblGrid>
              <a:tr h="1465217">
                <a:tc>
                  <a:txBody>
                    <a:bodyPr/>
                    <a:lstStyle/>
                    <a:p>
                      <a:pPr algn="ctr"/>
                      <a:r>
                        <a:rPr lang="ru-RU" sz="3600" u="sng" dirty="0" smtClean="0"/>
                        <a:t>Исконно русские </a:t>
                      </a:r>
                      <a:endParaRPr lang="ru-RU" sz="3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u="sng" dirty="0" smtClean="0"/>
                        <a:t>Заимствованные </a:t>
                      </a:r>
                      <a:endParaRPr lang="ru-RU" sz="3600" b="1" u="sng" dirty="0"/>
                    </a:p>
                  </a:txBody>
                  <a:tcPr/>
                </a:tc>
              </a:tr>
              <a:tr h="1465217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Ах!</a:t>
                      </a:r>
                      <a:r>
                        <a:rPr lang="ru-RU" sz="3600" baseline="0" dirty="0" smtClean="0"/>
                        <a:t> Ох! Но!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/>
                        <a:t>Мерси</a:t>
                      </a:r>
                      <a:r>
                        <a:rPr lang="ru-RU" sz="3600" baseline="0" dirty="0" smtClean="0"/>
                        <a:t>! Ату! </a:t>
                      </a:r>
                    </a:p>
                    <a:p>
                      <a:r>
                        <a:rPr lang="ru-RU" baseline="0" dirty="0" smtClean="0"/>
                        <a:t>Заимствованы из французского языка</a:t>
                      </a:r>
                      <a:endParaRPr lang="ru-RU" dirty="0"/>
                    </a:p>
                  </a:txBody>
                  <a:tcPr/>
                </a:tc>
              </a:tr>
              <a:tr h="14652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/>
                        <a:t>Алло!</a:t>
                      </a:r>
                      <a:r>
                        <a:rPr lang="ru-RU" sz="3600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Заимствованы из английского языка </a:t>
                      </a:r>
                      <a:endParaRPr lang="ru-RU" dirty="0"/>
                    </a:p>
                  </a:txBody>
                  <a:tcPr/>
                </a:tc>
              </a:tr>
              <a:tr h="14652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64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74349"/>
            <a:ext cx="9601196" cy="3318936"/>
          </a:xfrm>
        </p:spPr>
        <p:txBody>
          <a:bodyPr/>
          <a:lstStyle/>
          <a:p>
            <a:r>
              <a:rPr lang="ru-RU" dirty="0" smtClean="0"/>
              <a:t>Далече грянуло </a:t>
            </a:r>
            <a:r>
              <a:rPr lang="ru-RU" u="sng" dirty="0" smtClean="0"/>
              <a:t>ура!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Междометие ура! Выступает в роле имени существительного и в предложении является подлежащим. 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638697" y="2960914"/>
            <a:ext cx="914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38697" y="3065417"/>
            <a:ext cx="914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64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Ох – междометие                                            Ну – междометие </a:t>
            </a:r>
          </a:p>
          <a:p>
            <a:r>
              <a:rPr lang="ru-RU" dirty="0" smtClean="0"/>
              <a:t>Охи – существительные                                 Нукать – глагол </a:t>
            </a:r>
          </a:p>
          <a:p>
            <a:r>
              <a:rPr lang="ru-RU" dirty="0" smtClean="0"/>
              <a:t>Охать – глагол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5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Ай да молодец!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27544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0092" y="355112"/>
            <a:ext cx="7941124" cy="9685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Разряды междометий по структуре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8624587"/>
              </p:ext>
            </p:extLst>
          </p:nvPr>
        </p:nvGraphicFramePr>
        <p:xfrm>
          <a:off x="1304108" y="1210491"/>
          <a:ext cx="9601200" cy="4850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3200400"/>
                <a:gridCol w="3200400"/>
              </a:tblGrid>
              <a:tr h="15072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Простые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Сложные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Составные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343440">
                <a:tc>
                  <a:txBody>
                    <a:bodyPr/>
                    <a:lstStyle/>
                    <a:p>
                      <a:r>
                        <a:rPr lang="ru-RU" dirty="0" smtClean="0"/>
                        <a:t>Ай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ну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ох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ах…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Ай-ай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ой-ой</a:t>
                      </a:r>
                      <a:r>
                        <a:rPr lang="en-US" baseline="0" dirty="0" smtClean="0"/>
                        <a:t>, </a:t>
                      </a:r>
                      <a:r>
                        <a:rPr lang="ru-RU" baseline="0" dirty="0" smtClean="0"/>
                        <a:t>ну-ну…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Боже</a:t>
                      </a:r>
                      <a:r>
                        <a:rPr lang="ru-RU" baseline="0" dirty="0" smtClean="0"/>
                        <a:t> праведный </a:t>
                      </a:r>
                    </a:p>
                    <a:p>
                      <a:r>
                        <a:rPr lang="ru-RU" baseline="0" dirty="0" smtClean="0"/>
                        <a:t>Боже мой </a:t>
                      </a:r>
                    </a:p>
                    <a:p>
                      <a:r>
                        <a:rPr lang="ru-RU" baseline="0" dirty="0" smtClean="0"/>
                        <a:t>Черте что </a:t>
                      </a:r>
                    </a:p>
                    <a:p>
                      <a:r>
                        <a:rPr lang="ru-RU" baseline="0" dirty="0" smtClean="0"/>
                        <a:t>Вот тебе раз </a:t>
                      </a:r>
                    </a:p>
                    <a:p>
                      <a:r>
                        <a:rPr lang="ru-RU" baseline="0" dirty="0" smtClean="0"/>
                        <a:t>Как бы не так </a:t>
                      </a:r>
                    </a:p>
                    <a:p>
                      <a:r>
                        <a:rPr lang="ru-RU" baseline="0" dirty="0" smtClean="0"/>
                        <a:t>Чтоб тебя </a:t>
                      </a:r>
                    </a:p>
                    <a:p>
                      <a:r>
                        <a:rPr lang="ru-RU" baseline="0" dirty="0" smtClean="0"/>
                        <a:t>Скажи на милость </a:t>
                      </a:r>
                    </a:p>
                    <a:p>
                      <a:r>
                        <a:rPr lang="ru-RU" baseline="0" dirty="0" smtClean="0"/>
                        <a:t>Вот так штука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789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Разряды междометий по происхождению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4977874"/>
              </p:ext>
            </p:extLst>
          </p:nvPr>
        </p:nvGraphicFramePr>
        <p:xfrm>
          <a:off x="1295400" y="2557462"/>
          <a:ext cx="9601200" cy="3636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4800600"/>
              </a:tblGrid>
              <a:tr h="10866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Первообразные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Производные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1086621">
                <a:tc>
                  <a:txBody>
                    <a:bodyPr/>
                    <a:lstStyle/>
                    <a:p>
                      <a:r>
                        <a:rPr lang="ru-RU" dirty="0" smtClean="0"/>
                        <a:t>Ой-ой</a:t>
                      </a:r>
                      <a:r>
                        <a:rPr lang="ru-RU" baseline="0" dirty="0" smtClean="0"/>
                        <a:t>-ой</a:t>
                      </a:r>
                      <a:endParaRPr lang="en-US" baseline="0" dirty="0" smtClean="0"/>
                    </a:p>
                    <a:p>
                      <a:r>
                        <a:rPr lang="ru-RU" dirty="0" smtClean="0"/>
                        <a:t>Ай-ай-ай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Беда</a:t>
                      </a:r>
                    </a:p>
                    <a:p>
                      <a:r>
                        <a:rPr lang="ru-RU" dirty="0" smtClean="0"/>
                        <a:t>Права</a:t>
                      </a:r>
                    </a:p>
                    <a:p>
                      <a:r>
                        <a:rPr lang="ru-RU" dirty="0" smtClean="0"/>
                        <a:t>Здравствуй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Извините </a:t>
                      </a:r>
                    </a:p>
                    <a:p>
                      <a:r>
                        <a:rPr lang="ru-RU" baseline="0" dirty="0" smtClean="0"/>
                        <a:t>Бац </a:t>
                      </a:r>
                      <a:endParaRPr lang="ru-RU" dirty="0"/>
                    </a:p>
                  </a:txBody>
                  <a:tcPr/>
                </a:tc>
              </a:tr>
              <a:tr h="10866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12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123</TotalTime>
  <Words>724</Words>
  <Application>Microsoft Office PowerPoint</Application>
  <PresentationFormat>Широкоэкранный</PresentationFormat>
  <Paragraphs>133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Garamond</vt:lpstr>
      <vt:lpstr>Натуральные материалы</vt:lpstr>
      <vt:lpstr>Междометие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Разряды междометий по структуре</vt:lpstr>
      <vt:lpstr>Разряды междометий по происхождению </vt:lpstr>
      <vt:lpstr>Разряды междометий по значению  </vt:lpstr>
      <vt:lpstr>Правописание междометий </vt:lpstr>
      <vt:lpstr>Обособление междометий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Звукоподражательные слова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Междометие</dc:title>
  <dc:creator>Chaba</dc:creator>
  <cp:lastModifiedBy>Chaba</cp:lastModifiedBy>
  <cp:revision>11</cp:revision>
  <dcterms:created xsi:type="dcterms:W3CDTF">2020-04-12T10:38:56Z</dcterms:created>
  <dcterms:modified xsi:type="dcterms:W3CDTF">2020-04-12T12:42:41Z</dcterms:modified>
</cp:coreProperties>
</file>