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notesMasterIdLst>
    <p:notesMasterId r:id="rId18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перемещения страницы щёлкните мышью</a:t>
            </a:r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20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21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21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21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389C7632-B747-4F53-B58E-6D926AFE0F22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389C7632-B747-4F53-B58E-6D926AFE0F22}" type="slidenum">
              <a:rPr lang="ru-RU" sz="1400" b="0" strike="noStrike" spc="-1" smtClean="0">
                <a:latin typeface="Times New Roman"/>
              </a:rPr>
              <a:t>7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73081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252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7BF9E81C-8FD2-4FA5-8425-AFE24F2F732D}" type="slidenum">
              <a:rPr lang="ru-RU" sz="1200" b="0" strike="noStrike" spc="-1">
                <a:latin typeface="Times New Roman"/>
              </a:rPr>
              <a:t>12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49000">
              <a:srgbClr val="F7FAFD"/>
            </a:gs>
            <a:gs pos="100000">
              <a:srgbClr val="B5D2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9F1E914A-06A9-4F57-8250-7820C0C3E4CC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12.11.2022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5316CA0-49CB-42B0-9E0E-40A44819E050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49000">
              <a:srgbClr val="F7FAFD"/>
            </a:gs>
            <a:gs pos="100000">
              <a:srgbClr val="B5D2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</a:pPr>
            <a:r>
              <a:rPr lang="ru-RU" sz="32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96D5A60-A89F-4382-A50C-7BF1557FD154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12.11.2022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9EC792C-C393-4A60-959E-1E0F2EDA4AF4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49000">
              <a:srgbClr val="F7FAFD"/>
            </a:gs>
            <a:gs pos="100000">
              <a:srgbClr val="B5D2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85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A1C5F00-4654-4DFB-BA3D-951C0FD50EE9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12.11.2022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BC36E70-9C54-4616-90FB-692C34822D39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49000">
              <a:srgbClr val="F7FAFD"/>
            </a:gs>
            <a:gs pos="100000">
              <a:srgbClr val="B5D2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9051DAE6-FCB6-4240-A2CF-5BFAF746E192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12.11.2022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9F9AACB-A6C3-4651-B174-29E4F84BFD0D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49000">
              <a:srgbClr val="F7FAFD"/>
            </a:gs>
            <a:gs pos="100000">
              <a:srgbClr val="B5D2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168" name="PlaceHolder 4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FE201CA9-2FBA-4777-8489-E92F60E6438A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12.11.2022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EA3F926-0624-4C88-881E-D6F123E787D3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3088640" y="1122480"/>
            <a:ext cx="8046720" cy="31752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strike="noStrike" spc="-1" dirty="0">
                <a:solidFill>
                  <a:srgbClr val="000000"/>
                </a:solidFill>
                <a:latin typeface="Times New Roman"/>
              </a:rPr>
              <a:t>Коррекционно-развивающий курс «Речевая практика»  и его значение в системе логопедической работы со школьниками с нарушениями опорно-двигательного аппарата.</a:t>
            </a:r>
            <a:br>
              <a:rPr dirty="0"/>
            </a:br>
            <a:endParaRPr lang="ru-RU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4" name="TextShape 2"/>
          <p:cNvSpPr txBox="1"/>
          <p:nvPr/>
        </p:nvSpPr>
        <p:spPr>
          <a:xfrm>
            <a:off x="5272560" y="4663440"/>
            <a:ext cx="5490000" cy="13106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</a:rPr>
              <a:t>Учитель-логопед  Дудникова Оксана Анатольевна</a:t>
            </a:r>
            <a:endParaRPr lang="ru-RU" sz="2000" b="0" strike="noStrike" spc="-1" dirty="0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12B5CB-424B-44BA-8BAE-B97374212E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" y="0"/>
            <a:ext cx="2555240" cy="2722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7194600" y="0"/>
            <a:ext cx="4159080" cy="1656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7000"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286200" y="365040"/>
            <a:ext cx="11255560" cy="211400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dirty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Правильное расположение сюжетных картинок, неотъемлемая часть  составления пересказа, цепного текста – предварительная работа перед изложением.</a:t>
            </a:r>
            <a:endParaRPr lang="ru-RU" sz="2800" b="0" strike="noStrike" spc="-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3" name="Объект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9000" y="3220720"/>
            <a:ext cx="5068520" cy="3272240"/>
          </a:xfrm>
          <a:prstGeom prst="rect">
            <a:avLst/>
          </a:prstGeom>
          <a:ln w="0">
            <a:noFill/>
          </a:ln>
        </p:spPr>
      </p:pic>
      <p:pic>
        <p:nvPicPr>
          <p:cNvPr id="244" name="Рисунок 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5400000">
            <a:off x="7809320" y="3397160"/>
            <a:ext cx="3373840" cy="2817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264160" y="-1828800"/>
            <a:ext cx="7203440" cy="8005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8000"/>
          </a:bodyPr>
          <a:lstStyle/>
          <a:p>
            <a:pPr>
              <a:lnSpc>
                <a:spcPct val="90000"/>
              </a:lnSpc>
            </a:pPr>
            <a:r>
              <a:rPr lang="ru-RU" dirty="0"/>
              <a:t>          </a:t>
            </a:r>
            <a:r>
              <a:rPr lang="ru-RU" sz="2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Центральной задачей работы над изложением является ознакомление с правилами построения текста. На подготовительном этапе ученики знакомятся с готовыми текстами, анализируют их всем классом по определенному параметру</a:t>
            </a:r>
            <a:r>
              <a:rPr lang="ru-RU" dirty="0"/>
              <a:t>. </a:t>
            </a:r>
            <a:endParaRPr lang="ru-RU" sz="27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46" name="Объект 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384320" y="681120"/>
            <a:ext cx="4399200" cy="52534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1891440" y="-751840"/>
            <a:ext cx="9143640" cy="2265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90000"/>
              </a:lnSpc>
            </a:pPr>
            <a:br>
              <a:rPr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Речевые упражнения не дают заметного эффекта за короткий срок. В развитии речи нужна долгая, кропотливая работа учащихся и учителей.</a:t>
            </a:r>
            <a:endParaRPr lang="ru-RU" sz="2800" b="0" strike="noStrike" spc="-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" name="TextShape 2"/>
          <p:cNvSpPr txBox="1"/>
          <p:nvPr/>
        </p:nvSpPr>
        <p:spPr>
          <a:xfrm>
            <a:off x="1523880" y="5212080"/>
            <a:ext cx="9143640" cy="1339602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каждого ребенка- результат свой, но маленькая победа -это тоже победа!</a:t>
            </a:r>
            <a:b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0" strike="noStrike" spc="-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49" name="CustomShape 3"/>
          <p:cNvSpPr/>
          <p:nvPr/>
        </p:nvSpPr>
        <p:spPr>
          <a:xfrm>
            <a:off x="830160" y="4921920"/>
            <a:ext cx="11265840" cy="16297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       </a:t>
            </a:r>
            <a:endParaRPr lang="ru-RU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                            </a:t>
            </a:r>
            <a:endParaRPr lang="ru-RU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                              </a:t>
            </a:r>
            <a:endParaRPr lang="ru-RU" sz="3200" b="0" strike="noStrike" spc="-1" dirty="0"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690D70-14E1-4119-AB24-2FBB8346DD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1440" y="1798319"/>
            <a:ext cx="9081360" cy="34137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360000" y="360000"/>
            <a:ext cx="6065280" cy="47509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</a:rPr>
              <a:t>          </a:t>
            </a:r>
            <a:r>
              <a:rPr lang="ru-RU" sz="2800" b="0" strike="noStrike" spc="-1" dirty="0">
                <a:solidFill>
                  <a:srgbClr val="0070C0"/>
                </a:solidFill>
                <a:latin typeface="Times New Roman"/>
              </a:rPr>
              <a:t>Речь-основа всякой  умственной деятельности, средство коммуникации.</a:t>
            </a: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 dirty="0">
              <a:solidFill>
                <a:srgbClr val="0070C0"/>
              </a:solidFill>
              <a:latin typeface="Times New Roman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spc="-1" dirty="0">
                <a:solidFill>
                  <a:srgbClr val="0070C0"/>
                </a:solidFill>
                <a:latin typeface="Times New Roman"/>
              </a:rPr>
              <a:t>      Речь имеет разные виды:</a:t>
            </a: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spc="-1" dirty="0">
                <a:solidFill>
                  <a:srgbClr val="0070C0"/>
                </a:solidFill>
                <a:latin typeface="Times New Roman"/>
              </a:rPr>
              <a:t>   -слушание</a:t>
            </a: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spc="-1" dirty="0">
                <a:solidFill>
                  <a:srgbClr val="0070C0"/>
                </a:solidFill>
                <a:latin typeface="Times New Roman"/>
              </a:rPr>
              <a:t>   -говорение</a:t>
            </a: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spc="-1" dirty="0">
                <a:solidFill>
                  <a:srgbClr val="0070C0"/>
                </a:solidFill>
                <a:latin typeface="Times New Roman"/>
              </a:rPr>
              <a:t>   -речь про себя(внутренняя речь)</a:t>
            </a: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spc="-1" dirty="0">
                <a:solidFill>
                  <a:srgbClr val="0070C0"/>
                </a:solidFill>
                <a:latin typeface="Times New Roman"/>
              </a:rPr>
              <a:t>   -чтение</a:t>
            </a: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spc="-1" dirty="0">
                <a:solidFill>
                  <a:srgbClr val="0070C0"/>
                </a:solidFill>
                <a:latin typeface="Times New Roman"/>
              </a:rPr>
              <a:t>   -письмо    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3200" b="0" strike="noStrike" spc="-1" dirty="0">
              <a:solidFill>
                <a:srgbClr val="0070C0"/>
              </a:solidFill>
              <a:latin typeface="Times New Roman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3200" b="0" strike="noStrike" spc="-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217" name="TextShape 2"/>
          <p:cNvSpPr txBox="1"/>
          <p:nvPr/>
        </p:nvSpPr>
        <p:spPr>
          <a:xfrm>
            <a:off x="6685200" y="987480"/>
            <a:ext cx="4669920" cy="48733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8" name="Рисунок 217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660000" y="720000"/>
            <a:ext cx="5040000" cy="5220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182880" y="835560"/>
            <a:ext cx="6187440" cy="41714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>
              <a:lnSpc>
                <a:spcPct val="106000"/>
              </a:lnSpc>
              <a:spcAft>
                <a:spcPts val="799"/>
              </a:spcAft>
              <a:tabLst>
                <a:tab pos="0" algn="l"/>
              </a:tabLst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</a:t>
            </a:r>
            <a:r>
              <a:rPr lang="ru-RU" sz="2800" b="1" strike="noStrike" spc="-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 </a:t>
            </a:r>
            <a:r>
              <a:rPr lang="ru-RU" sz="2800" spc="-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курса «Речевая практика»</a:t>
            </a:r>
            <a:r>
              <a:rPr lang="ru-RU" sz="2800" b="0" strike="noStrike" spc="-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- выбор для детей с различными нарушениями опорно-двигательного аппарата доступных коммуникативных средств, повышение уровня речевой активности и развитие речевых навыков для максимальной адаптации и дальнейшей социализации в обществе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endParaRPr lang="ru-RU" sz="2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FD9EE2B-54F1-4760-8217-AD6584F1A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5440" y="294640"/>
            <a:ext cx="5222240" cy="4927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152400" y="782280"/>
            <a:ext cx="5588000" cy="561816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spc="-1" dirty="0">
                <a:solidFill>
                  <a:srgbClr val="000000"/>
                </a:solidFill>
                <a:latin typeface="Times New Roman"/>
              </a:rPr>
              <a:t>     </a:t>
            </a:r>
            <a:r>
              <a:rPr lang="ru-RU" sz="2800" b="0" strike="noStrike" spc="-1" dirty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Обучение идет  с постепенным  возрастанием  сложности материала и оказывает комплексное воздействие на формирование и развитие:</a:t>
            </a: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0" strike="noStrike" spc="-1" dirty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 -фонетики</a:t>
            </a: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spc="-1" dirty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 -</a:t>
            </a:r>
            <a:r>
              <a:rPr lang="ru-RU" sz="2800" spc="-1" dirty="0" err="1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ф</a:t>
            </a:r>
            <a:r>
              <a:rPr lang="ru-RU" sz="2800" b="0" strike="noStrike" spc="-1" dirty="0" err="1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онематики</a:t>
            </a:r>
            <a:endParaRPr lang="ru-RU" sz="2800" spc="-1" dirty="0">
              <a:solidFill>
                <a:schemeClr val="accent1">
                  <a:lumMod val="75000"/>
                </a:schemeClr>
              </a:solidFill>
              <a:latin typeface="Times New Roman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spc="-1" dirty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 -</a:t>
            </a:r>
            <a:r>
              <a:rPr lang="ru-RU" sz="2800" b="0" strike="noStrike" spc="-1" dirty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лексики </a:t>
            </a: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spc="-1" dirty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 -</a:t>
            </a:r>
            <a:r>
              <a:rPr lang="ru-RU" sz="2800" b="0" strike="noStrike" spc="-1" dirty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грамматики </a:t>
            </a:r>
            <a:endParaRPr lang="ru-RU" sz="2800" spc="-1" dirty="0">
              <a:solidFill>
                <a:schemeClr val="accent1">
                  <a:lumMod val="75000"/>
                </a:schemeClr>
              </a:solidFill>
              <a:latin typeface="Times New Roman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spc="-1" dirty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 -</a:t>
            </a:r>
            <a:r>
              <a:rPr lang="ru-RU" sz="2800" b="0" strike="noStrike" spc="-1" dirty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связной речи</a:t>
            </a:r>
            <a:endParaRPr lang="ru-RU" sz="2800" b="0" strike="noStrike" spc="-1" dirty="0">
              <a:solidFill>
                <a:schemeClr val="accent1">
                  <a:lumMod val="75000"/>
                </a:schemeClr>
              </a:solidFill>
              <a:latin typeface="Calibri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3E841E-097E-458B-A234-EC5B534EF2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400" y="782280"/>
            <a:ext cx="6187440" cy="5610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621000" y="396720"/>
            <a:ext cx="5474520" cy="487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spcAft>
                <a:spcPts val="799"/>
              </a:spcAft>
            </a:pPr>
            <a:r>
              <a:rPr lang="ru-RU" sz="1800" b="0" strike="noStrike" spc="-1">
                <a:solidFill>
                  <a:srgbClr val="FF0000"/>
                </a:solidFill>
                <a:latin typeface="Times New Roman"/>
                <a:ea typeface="Calibri"/>
              </a:rPr>
              <a:t>          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lang="ru-RU" sz="1800" b="0" strike="noStrike" spc="-1">
              <a:latin typeface="Arial"/>
            </a:endParaRPr>
          </a:p>
        </p:txBody>
      </p:sp>
      <p:pic>
        <p:nvPicPr>
          <p:cNvPr id="223" name="Объект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14720" y="2956560"/>
            <a:ext cx="4980240" cy="3768240"/>
          </a:xfrm>
          <a:prstGeom prst="rect">
            <a:avLst/>
          </a:prstGeom>
          <a:ln w="0">
            <a:noFill/>
          </a:ln>
        </p:spPr>
      </p:pic>
      <p:pic>
        <p:nvPicPr>
          <p:cNvPr id="224" name="Рисунок 9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7560" y="2956560"/>
            <a:ext cx="4854960" cy="3768240"/>
          </a:xfrm>
          <a:prstGeom prst="rect">
            <a:avLst/>
          </a:prstGeom>
          <a:ln w="0">
            <a:noFill/>
          </a:ln>
        </p:spPr>
      </p:pic>
      <p:sp>
        <p:nvSpPr>
          <p:cNvPr id="225" name="CustomShape 2"/>
          <p:cNvSpPr/>
          <p:nvPr/>
        </p:nvSpPr>
        <p:spPr>
          <a:xfrm>
            <a:off x="228960" y="74160"/>
            <a:ext cx="11962800" cy="19899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6000"/>
              </a:lnSpc>
              <a:spcAft>
                <a:spcPts val="799"/>
              </a:spcAft>
            </a:pPr>
            <a:r>
              <a:rPr lang="ru-RU" sz="2800" b="0" strike="noStrike" spc="-1" dirty="0">
                <a:solidFill>
                  <a:srgbClr val="0070C0"/>
                </a:solidFill>
                <a:latin typeface="Times New Roman"/>
                <a:ea typeface="Calibri"/>
              </a:rPr>
              <a:t>            На первых этапах обучения  наиболее привлекательными являются  моменты, связанные с использованием игр, сказочных персонажей, введением их в урок в качестве героев и речевых партнёров.</a:t>
            </a:r>
          </a:p>
          <a:p>
            <a:pPr>
              <a:lnSpc>
                <a:spcPct val="106000"/>
              </a:lnSpc>
              <a:spcAft>
                <a:spcPts val="799"/>
              </a:spcAft>
            </a:pPr>
            <a:r>
              <a:rPr lang="ru-RU" sz="2800" spc="-1" dirty="0">
                <a:solidFill>
                  <a:srgbClr val="0070C0"/>
                </a:solidFill>
                <a:latin typeface="Times New Roman"/>
                <a:ea typeface="Calibri"/>
              </a:rPr>
              <a:t>           </a:t>
            </a:r>
            <a:r>
              <a:rPr lang="ru-RU" sz="2800" b="0" strike="noStrike" spc="-1" dirty="0">
                <a:solidFill>
                  <a:srgbClr val="0070C0"/>
                </a:solidFill>
                <a:latin typeface="Times New Roman"/>
                <a:ea typeface="Calibri"/>
              </a:rPr>
              <a:t> Речевой материал отрабатывается на лексических темах.  </a:t>
            </a:r>
            <a:endParaRPr lang="ru-RU" sz="2800" b="0" strike="noStrike" spc="-1" dirty="0">
              <a:solidFill>
                <a:srgbClr val="0070C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838080" y="-690881"/>
            <a:ext cx="9931520" cy="4554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Позже дети учатся мысленно составлять предложение, проговаривать его, а затем произносить и записывать</a:t>
            </a:r>
            <a:r>
              <a:rPr lang="ru-RU" dirty="0"/>
              <a:t>. </a:t>
            </a:r>
          </a:p>
          <a:p>
            <a:pPr>
              <a:lnSpc>
                <a:spcPct val="90000"/>
              </a:lnSpc>
            </a:pPr>
            <a:r>
              <a:rPr lang="ru-RU" dirty="0"/>
              <a:t> </a:t>
            </a:r>
          </a:p>
          <a:p>
            <a:pPr>
              <a:lnSpc>
                <a:spcPct val="90000"/>
              </a:lnSpc>
            </a:pPr>
            <a:r>
              <a:rPr lang="ru-RU" dirty="0"/>
              <a:t>               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Внутренняя работа повышает качество речи детей, совершенствует речевые умения и навыки.</a:t>
            </a:r>
          </a:p>
          <a:p>
            <a:pPr>
              <a:lnSpc>
                <a:spcPct val="90000"/>
              </a:lnSpc>
            </a:pPr>
            <a:endParaRPr lang="ru-RU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TextShape 2"/>
          <p:cNvSpPr txBox="1"/>
          <p:nvPr/>
        </p:nvSpPr>
        <p:spPr>
          <a:xfrm>
            <a:off x="7980480" y="1311120"/>
            <a:ext cx="4211280" cy="455400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28" name="Рисунок 1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217920" y="3515359"/>
            <a:ext cx="4937760" cy="2882655"/>
          </a:xfrm>
          <a:prstGeom prst="rect">
            <a:avLst/>
          </a:prstGeom>
          <a:ln w="0"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57D77DE-DD96-4F6C-B86F-91BF566FD60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921" y="3515359"/>
            <a:ext cx="4649400" cy="2882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233680" y="243840"/>
            <a:ext cx="11958320" cy="2600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Речевые  задания на занятиях включают в себя упражнения поискового и творческого характера, что активизирует речевую и мыслительную деятельность детей.</a:t>
            </a:r>
            <a:endParaRPr lang="ru-RU" sz="2800" b="0" strike="noStrike" spc="-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1" name="Объект 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59960" y="3429000"/>
            <a:ext cx="4233600" cy="3024040"/>
          </a:xfrm>
          <a:prstGeom prst="rect">
            <a:avLst/>
          </a:prstGeom>
          <a:ln w="0">
            <a:noFill/>
          </a:ln>
        </p:spPr>
      </p:pic>
      <p:pic>
        <p:nvPicPr>
          <p:cNvPr id="232" name="Объект 9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5400000">
            <a:off x="7008060" y="3272140"/>
            <a:ext cx="2990200" cy="3371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Shape 1"/>
          <p:cNvSpPr txBox="1"/>
          <p:nvPr/>
        </p:nvSpPr>
        <p:spPr>
          <a:xfrm>
            <a:off x="838080" y="365040"/>
            <a:ext cx="4785840" cy="6345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 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TextShape 2"/>
          <p:cNvSpPr txBox="1"/>
          <p:nvPr/>
        </p:nvSpPr>
        <p:spPr>
          <a:xfrm>
            <a:off x="515880" y="3074040"/>
            <a:ext cx="5503320" cy="31024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CustomShape 3"/>
          <p:cNvSpPr/>
          <p:nvPr/>
        </p:nvSpPr>
        <p:spPr>
          <a:xfrm>
            <a:off x="120600" y="681120"/>
            <a:ext cx="11075720" cy="13835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         </a:t>
            </a:r>
            <a:r>
              <a:rPr lang="ru-RU" sz="2800" b="0" strike="noStrike" spc="-1" dirty="0">
                <a:solidFill>
                  <a:srgbClr val="0070C0"/>
                </a:solidFill>
                <a:latin typeface="Times New Roman"/>
                <a:ea typeface="Times New Roman"/>
              </a:rPr>
              <a:t> В ходе </a:t>
            </a:r>
            <a:r>
              <a:rPr lang="ru-RU" sz="2800" spc="-1" dirty="0">
                <a:solidFill>
                  <a:srgbClr val="0070C0"/>
                </a:solidFill>
                <a:latin typeface="Times New Roman"/>
                <a:ea typeface="Times New Roman"/>
              </a:rPr>
              <a:t>занятий дети </a:t>
            </a:r>
            <a:r>
              <a:rPr lang="ru-RU" sz="2800" b="0" strike="noStrike" spc="-1" dirty="0">
                <a:solidFill>
                  <a:srgbClr val="0070C0"/>
                </a:solidFill>
                <a:latin typeface="Times New Roman"/>
                <a:ea typeface="Times New Roman"/>
              </a:rPr>
              <a:t> усваивают особенности </a:t>
            </a:r>
            <a:r>
              <a:rPr lang="ru-RU" sz="2800" spc="-1" dirty="0">
                <a:solidFill>
                  <a:srgbClr val="0070C0"/>
                </a:solidFill>
                <a:latin typeface="Times New Roman"/>
                <a:ea typeface="Times New Roman"/>
              </a:rPr>
              <a:t>текстов</a:t>
            </a:r>
            <a:r>
              <a:rPr lang="ru-RU" sz="2800" b="0" strike="noStrike" spc="-1" dirty="0">
                <a:solidFill>
                  <a:srgbClr val="0070C0"/>
                </a:solidFill>
                <a:latin typeface="Times New Roman"/>
                <a:ea typeface="Times New Roman"/>
              </a:rPr>
              <a:t> – описания, повествования, рассуждения, </a:t>
            </a:r>
            <a:r>
              <a:rPr lang="ru-RU" sz="2800" spc="-1" dirty="0">
                <a:solidFill>
                  <a:srgbClr val="0070C0"/>
                </a:solidFill>
                <a:latin typeface="Times New Roman"/>
                <a:ea typeface="Times New Roman"/>
              </a:rPr>
              <a:t>знакомятся с их стилистическими различиями.</a:t>
            </a:r>
            <a:r>
              <a:rPr lang="ru-RU" sz="2800" b="0" strike="noStrike" spc="-1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endParaRPr lang="ru-RU" sz="2800" b="0" strike="noStrike" spc="-1" dirty="0">
              <a:solidFill>
                <a:srgbClr val="0070C0"/>
              </a:solidFill>
              <a:latin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BE6485-54AD-4EFA-86DA-952A6B4E70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480" y="3230880"/>
            <a:ext cx="4619899" cy="337098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EF2C11A-9497-4A82-9111-9A9E741FB7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800" y="3271520"/>
            <a:ext cx="5868435" cy="3330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Shape 1"/>
          <p:cNvSpPr txBox="1"/>
          <p:nvPr/>
        </p:nvSpPr>
        <p:spPr>
          <a:xfrm>
            <a:off x="838080" y="467360"/>
            <a:ext cx="10703680" cy="57091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dirty="0"/>
              <a:t> </a:t>
            </a: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Воспроизведение прочитанного является одной из основных форм работы обучающихся над учебным материалом, эффективным приемом развития не только речи, но и мышления. </a:t>
            </a:r>
            <a:endParaRPr lang="ru-RU" sz="2800" b="0" strike="noStrike" spc="-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9" name="Объект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78480" y="3545840"/>
            <a:ext cx="5630760" cy="3119680"/>
          </a:xfrm>
          <a:prstGeom prst="rect">
            <a:avLst/>
          </a:prstGeom>
          <a:ln w="0">
            <a:noFill/>
          </a:ln>
        </p:spPr>
      </p:pic>
      <p:pic>
        <p:nvPicPr>
          <p:cNvPr id="240" name="Рисунок 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65"/>
          <a:stretch/>
        </p:blipFill>
        <p:spPr>
          <a:xfrm rot="5400000">
            <a:off x="7513040" y="2921280"/>
            <a:ext cx="3119680" cy="4368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1888</TotalTime>
  <Words>304</Words>
  <Application>Microsoft Office PowerPoint</Application>
  <PresentationFormat>Широкоэкранный</PresentationFormat>
  <Paragraphs>53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123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звуков  С - Ш</dc:title>
  <dc:subject/>
  <dc:creator>Логопед</dc:creator>
  <dc:description/>
  <cp:lastModifiedBy>haier</cp:lastModifiedBy>
  <cp:revision>134</cp:revision>
  <dcterms:created xsi:type="dcterms:W3CDTF">2019-02-19T06:11:06Z</dcterms:created>
  <dcterms:modified xsi:type="dcterms:W3CDTF">2022-11-12T19:59:38Z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123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Широкоэкранный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12</vt:i4>
  </property>
</Properties>
</file>