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61" r:id="rId4"/>
    <p:sldId id="259" r:id="rId5"/>
    <p:sldId id="260"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15" autoAdjust="0"/>
    <p:restoredTop sz="94660"/>
  </p:normalViewPr>
  <p:slideViewPr>
    <p:cSldViewPr snapToGrid="0">
      <p:cViewPr varScale="1">
        <p:scale>
          <a:sx n="88" d="100"/>
          <a:sy n="88" d="100"/>
        </p:scale>
        <p:origin x="32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11/12/2022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dmrevda.ru/prokuratura-raz-yasnyaet/1488-otvetstvennost-roditeley-za-neispolnenie-ili-nenadlejaschee-ispolnenie-roditelskih-obyazannostey.htm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89213" y="806824"/>
            <a:ext cx="8915399" cy="4074458"/>
          </a:xfrm>
        </p:spPr>
        <p:txBody>
          <a:bodyPr>
            <a:noAutofit/>
          </a:bodyPr>
          <a:lstStyle/>
          <a:p>
            <a:pPr algn="ctr"/>
            <a:r>
              <a:rPr lang="ru-RU" sz="4000" b="1" dirty="0">
                <a:latin typeface="Times New Roman" panose="02020603050405020304" pitchFamily="18" charset="0"/>
                <a:cs typeface="Times New Roman" panose="02020603050405020304" pitchFamily="18" charset="0"/>
                <a:hlinkClick r:id="rId2"/>
              </a:rPr>
              <a:t>Ответственность родителей за неисполнение или ненадлежащее исполнение родительских обязанностей</a:t>
            </a:r>
            <a:r>
              <a:rPr lang="ru-RU" sz="4000" b="1" dirty="0">
                <a:latin typeface="Times New Roman" panose="02020603050405020304" pitchFamily="18" charset="0"/>
                <a:cs typeface="Times New Roman" panose="02020603050405020304" pitchFamily="18" charset="0"/>
              </a:rPr>
              <a:t/>
            </a:r>
            <a:br>
              <a:rPr lang="ru-RU" sz="4000" b="1" dirty="0">
                <a:latin typeface="Times New Roman" panose="02020603050405020304" pitchFamily="18" charset="0"/>
                <a:cs typeface="Times New Roman" panose="02020603050405020304" pitchFamily="18" charset="0"/>
              </a:rPr>
            </a:br>
            <a:endParaRPr lang="ru-RU" sz="40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589213" y="5298141"/>
            <a:ext cx="8915399" cy="605521"/>
          </a:xfrm>
        </p:spPr>
        <p:txBody>
          <a:bodyPr>
            <a:normAutofit/>
          </a:bodyPr>
          <a:lstStyle/>
          <a:p>
            <a:pPr algn="r"/>
            <a:r>
              <a:rPr lang="ru-RU" sz="3200" dirty="0" smtClean="0">
                <a:solidFill>
                  <a:schemeClr val="bg2">
                    <a:lumMod val="25000"/>
                  </a:schemeClr>
                </a:solidFill>
              </a:rPr>
              <a:t>Совет школы</a:t>
            </a:r>
            <a:endParaRPr lang="ru-RU" sz="3200" dirty="0">
              <a:solidFill>
                <a:schemeClr val="bg2">
                  <a:lumMod val="25000"/>
                </a:schemeClr>
              </a:solidFill>
            </a:endParaRPr>
          </a:p>
        </p:txBody>
      </p:sp>
    </p:spTree>
    <p:extLst>
      <p:ext uri="{BB962C8B-B14F-4D97-AF65-F5344CB8AC3E}">
        <p14:creationId xmlns:p14="http://schemas.microsoft.com/office/powerpoint/2010/main" val="2902834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47341"/>
          </a:xfrm>
        </p:spPr>
        <p:txBody>
          <a:bodyPr>
            <a:normAutofit fontScale="90000"/>
          </a:bodyPr>
          <a:lstStyle/>
          <a:p>
            <a:pPr algn="ctr"/>
            <a:r>
              <a:rPr lang="ru-RU" sz="2800" b="1" dirty="0">
                <a:solidFill>
                  <a:schemeClr val="accent1"/>
                </a:solidFill>
                <a:latin typeface="Times New Roman" panose="02020603050405020304" pitchFamily="18" charset="0"/>
                <a:cs typeface="Times New Roman" panose="02020603050405020304" pitchFamily="18" charset="0"/>
              </a:rPr>
              <a:t>Административно-правовая ответственность</a:t>
            </a:r>
            <a:r>
              <a:rPr lang="ru-RU" sz="2800" dirty="0">
                <a:solidFill>
                  <a:schemeClr val="accent1"/>
                </a:solidFill>
                <a:latin typeface="Times New Roman" panose="02020603050405020304" pitchFamily="18" charset="0"/>
                <a:cs typeface="Times New Roman" panose="02020603050405020304" pitchFamily="18" charset="0"/>
              </a:rPr>
              <a:t/>
            </a:r>
            <a:br>
              <a:rPr lang="ru-RU" sz="2800" dirty="0">
                <a:solidFill>
                  <a:schemeClr val="accent1"/>
                </a:solidFill>
                <a:latin typeface="Times New Roman" panose="02020603050405020304" pitchFamily="18" charset="0"/>
                <a:cs typeface="Times New Roman" panose="02020603050405020304" pitchFamily="18" charset="0"/>
              </a:rPr>
            </a:br>
            <a:endParaRPr lang="ru-RU" sz="2800"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1358537"/>
            <a:ext cx="8915400" cy="4955177"/>
          </a:xfrm>
        </p:spPr>
        <p:txBody>
          <a:bodyPr>
            <a:normAutofit/>
          </a:bodyPr>
          <a:lstStyle/>
          <a:p>
            <a:r>
              <a:rPr lang="ru-RU" sz="2200" dirty="0">
                <a:latin typeface="Times New Roman" panose="02020603050405020304" pitchFamily="18" charset="0"/>
                <a:cs typeface="Times New Roman" panose="02020603050405020304" pitchFamily="18" charset="0"/>
              </a:rPr>
              <a:t>Под неисполнением родителями обязанностей по воспитанию и обучению несовершеннолетних детей понимается систематичность противоправных действий (бездействия), осуществляемых в течение продолжительного времени; данный проступок относится к длящемуся административному правонарушению.</a:t>
            </a:r>
          </a:p>
          <a:p>
            <a:pPr algn="just"/>
            <a:r>
              <a:rPr lang="ru-RU" sz="2200" dirty="0">
                <a:latin typeface="Times New Roman" panose="02020603050405020304" pitchFamily="18" charset="0"/>
                <a:cs typeface="Times New Roman" panose="02020603050405020304" pitchFamily="18" charset="0"/>
              </a:rPr>
              <a:t>Отсутствие родительской заботы, нормального микроклимата в семье, </a:t>
            </a:r>
            <a:r>
              <a:rPr lang="ru-RU" sz="2200" dirty="0" err="1">
                <a:latin typeface="Times New Roman" panose="02020603050405020304" pitchFamily="18" charset="0"/>
                <a:cs typeface="Times New Roman" panose="02020603050405020304" pitchFamily="18" charset="0"/>
              </a:rPr>
              <a:t>непредоставление</a:t>
            </a:r>
            <a:r>
              <a:rPr lang="ru-RU" sz="2200" dirty="0">
                <a:latin typeface="Times New Roman" panose="02020603050405020304" pitchFamily="18" charset="0"/>
                <a:cs typeface="Times New Roman" panose="02020603050405020304" pitchFamily="18" charset="0"/>
              </a:rPr>
              <a:t> родителями надлежащего материального обеспечения детям, отсутствие контроля за их поведением может служить основанием совершения подростком антиобщественного поступка. Административная ответственность родителей и лиц, их заменяющих, по данной статье имеет самостоятельное основание и наступает не за совершение подростками правонарушений, а в связи с ними.</a:t>
            </a:r>
          </a:p>
          <a:p>
            <a:pPr algn="just"/>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0042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60553"/>
          </a:xfrm>
        </p:spPr>
        <p:txBody>
          <a:bodyPr>
            <a:noAutofit/>
          </a:bodyPr>
          <a:lstStyle/>
          <a:p>
            <a:pPr algn="ctr"/>
            <a:r>
              <a:rPr lang="ru-RU" sz="2800" b="1" dirty="0">
                <a:solidFill>
                  <a:schemeClr val="accent1"/>
                </a:solidFill>
                <a:latin typeface="Times New Roman" panose="02020603050405020304" pitchFamily="18" charset="0"/>
                <a:cs typeface="Times New Roman" panose="02020603050405020304" pitchFamily="18" charset="0"/>
              </a:rPr>
              <a:t>Административно-правовая ответственность</a:t>
            </a:r>
            <a:r>
              <a:rPr lang="ru-RU" sz="2800" dirty="0">
                <a:solidFill>
                  <a:schemeClr val="accent1"/>
                </a:solidFill>
                <a:latin typeface="Times New Roman" panose="02020603050405020304" pitchFamily="18" charset="0"/>
                <a:cs typeface="Times New Roman" panose="02020603050405020304" pitchFamily="18" charset="0"/>
              </a:rPr>
              <a:t/>
            </a:r>
            <a:br>
              <a:rPr lang="ru-RU" sz="2800" dirty="0">
                <a:solidFill>
                  <a:schemeClr val="accent1"/>
                </a:solidFill>
                <a:latin typeface="Times New Roman" panose="02020603050405020304" pitchFamily="18" charset="0"/>
                <a:cs typeface="Times New Roman" panose="02020603050405020304" pitchFamily="18" charset="0"/>
              </a:rPr>
            </a:br>
            <a:endParaRPr lang="ru-RU" sz="2800"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1576251"/>
            <a:ext cx="8915400" cy="4334971"/>
          </a:xfrm>
        </p:spPr>
        <p:txBody>
          <a:bodyPr/>
          <a:lstStyle/>
          <a:p>
            <a:r>
              <a:rPr lang="ru-RU" dirty="0"/>
              <a:t>Отсутствие родительской заботы, нормального микроклимата в семье, </a:t>
            </a:r>
            <a:r>
              <a:rPr lang="ru-RU" dirty="0" err="1"/>
              <a:t>непредоставление</a:t>
            </a:r>
            <a:r>
              <a:rPr lang="ru-RU" dirty="0"/>
              <a:t> родителями надлежащего материального обеспечения детям, отсутствие контроля за их поведением может служить основанием совершения подростком антиобщественного поступка. Административная ответственность родителей и лиц, их заменяющих, по данной статье имеет самостоятельное основание и наступает не за совершение подростками правонарушений, а в связи с ними.</a:t>
            </a:r>
          </a:p>
          <a:p>
            <a:endParaRPr lang="ru-RU" dirty="0"/>
          </a:p>
        </p:txBody>
      </p:sp>
    </p:spTree>
    <p:extLst>
      <p:ext uri="{BB962C8B-B14F-4D97-AF65-F5344CB8AC3E}">
        <p14:creationId xmlns:p14="http://schemas.microsoft.com/office/powerpoint/2010/main" val="1739011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71302" y="554441"/>
            <a:ext cx="8911687" cy="795388"/>
          </a:xfrm>
        </p:spPr>
        <p:txBody>
          <a:bodyPr>
            <a:normAutofit fontScale="90000"/>
          </a:bodyPr>
          <a:lstStyle/>
          <a:p>
            <a:pPr algn="ctr"/>
            <a:r>
              <a:rPr lang="ru-RU" sz="2800" b="1" dirty="0">
                <a:solidFill>
                  <a:schemeClr val="accent1"/>
                </a:solidFill>
                <a:latin typeface="Times New Roman" panose="02020603050405020304" pitchFamily="18" charset="0"/>
                <a:cs typeface="Times New Roman" panose="02020603050405020304" pitchFamily="18" charset="0"/>
              </a:rPr>
              <a:t>Административно-правовая ответственность</a:t>
            </a:r>
            <a:r>
              <a:rPr lang="ru-RU" sz="2800" dirty="0">
                <a:solidFill>
                  <a:schemeClr val="accent1"/>
                </a:solidFill>
                <a:latin typeface="Times New Roman" panose="02020603050405020304" pitchFamily="18" charset="0"/>
                <a:cs typeface="Times New Roman" panose="02020603050405020304" pitchFamily="18" charset="0"/>
              </a:rPr>
              <a:t/>
            </a:r>
            <a:br>
              <a:rPr lang="ru-RU" sz="2800" dirty="0">
                <a:solidFill>
                  <a:schemeClr val="accent1"/>
                </a:solidFill>
                <a:latin typeface="Times New Roman" panose="02020603050405020304" pitchFamily="18" charset="0"/>
                <a:cs typeface="Times New Roman" panose="02020603050405020304" pitchFamily="18" charset="0"/>
              </a:rPr>
            </a:br>
            <a:endParaRPr lang="ru-RU" sz="2800"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1410789"/>
            <a:ext cx="8915400" cy="4981302"/>
          </a:xfrm>
        </p:spPr>
        <p:txBody>
          <a:bodyPr>
            <a:normAutofit/>
          </a:bodyPr>
          <a:lstStyle/>
          <a:p>
            <a:pPr algn="just"/>
            <a:r>
              <a:rPr lang="ru-RU" sz="2200" b="1" dirty="0">
                <a:latin typeface="Times New Roman" panose="02020603050405020304" pitchFamily="18" charset="0"/>
                <a:cs typeface="Times New Roman" panose="02020603050405020304" pitchFamily="18" charset="0"/>
              </a:rPr>
              <a:t>Федеральный закон от 29.12.2010 г. № 436-03 </a:t>
            </a:r>
            <a:r>
              <a:rPr lang="ru-RU" sz="2200" dirty="0">
                <a:latin typeface="Times New Roman" panose="02020603050405020304" pitchFamily="18" charset="0"/>
                <a:cs typeface="Times New Roman" panose="02020603050405020304" pitchFamily="18" charset="0"/>
              </a:rPr>
              <a:t>«О защите детей от информации, причиняющей вред их здоровью и развитию»</a:t>
            </a:r>
          </a:p>
          <a:p>
            <a:pPr marL="0" indent="0" algn="just">
              <a:buNone/>
            </a:pPr>
            <a:r>
              <a:rPr lang="ru-RU" sz="2200" dirty="0" smtClean="0">
                <a:latin typeface="Times New Roman" panose="02020603050405020304" pitchFamily="18" charset="0"/>
                <a:cs typeface="Times New Roman" panose="02020603050405020304" pitchFamily="18" charset="0"/>
              </a:rPr>
              <a:t>     В </a:t>
            </a:r>
            <a:r>
              <a:rPr lang="ru-RU" sz="2200" dirty="0">
                <a:latin typeface="Times New Roman" panose="02020603050405020304" pitchFamily="18" charset="0"/>
                <a:cs typeface="Times New Roman" panose="02020603050405020304" pitchFamily="18" charset="0"/>
              </a:rPr>
              <a:t>присутствии родителей или иных законных представителей детей, достигших возраста шести лет, допускается оборот следующей информационной продукции, содержащей оправданные её жанром и (или) сюжетом:</a:t>
            </a:r>
          </a:p>
          <a:p>
            <a:pPr marL="0" indent="0" algn="just">
              <a:buNone/>
            </a:pPr>
            <a:r>
              <a:rPr lang="ru-RU" sz="2200" dirty="0">
                <a:latin typeface="Times New Roman" panose="02020603050405020304" pitchFamily="18" charset="0"/>
                <a:cs typeface="Times New Roman" panose="02020603050405020304" pitchFamily="18" charset="0"/>
              </a:rPr>
              <a:t>- эпизодические изображение или описание жестокости и (или) насилия (за исключением сексуального насилия) без натуралистического показа процесса лишения жизни или нанесения увечий при условии, что выражается сострадание к жертве и (или) отрицательное, осуждающее отношение к жестокости, насилию (за исключением насилия, применяемого в случаях защиты прав граждан и охраняемых законом интересов общества или государства);</a:t>
            </a:r>
          </a:p>
          <a:p>
            <a:endParaRPr lang="ru-RU" dirty="0"/>
          </a:p>
        </p:txBody>
      </p:sp>
    </p:spTree>
    <p:extLst>
      <p:ext uri="{BB962C8B-B14F-4D97-AF65-F5344CB8AC3E}">
        <p14:creationId xmlns:p14="http://schemas.microsoft.com/office/powerpoint/2010/main" val="2413911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51844"/>
          </a:xfrm>
        </p:spPr>
        <p:txBody>
          <a:bodyPr>
            <a:normAutofit fontScale="90000"/>
          </a:bodyPr>
          <a:lstStyle/>
          <a:p>
            <a:pPr algn="ctr"/>
            <a:r>
              <a:rPr lang="ru-RU" sz="2800" b="1" dirty="0">
                <a:solidFill>
                  <a:schemeClr val="accent1"/>
                </a:solidFill>
                <a:latin typeface="Times New Roman" panose="02020603050405020304" pitchFamily="18" charset="0"/>
                <a:cs typeface="Times New Roman" panose="02020603050405020304" pitchFamily="18" charset="0"/>
              </a:rPr>
              <a:t>Административно-правовая ответственность</a:t>
            </a:r>
            <a:r>
              <a:rPr lang="ru-RU" sz="2800" dirty="0">
                <a:solidFill>
                  <a:schemeClr val="accent1"/>
                </a:solidFill>
                <a:latin typeface="Times New Roman" panose="02020603050405020304" pitchFamily="18" charset="0"/>
                <a:cs typeface="Times New Roman" panose="02020603050405020304" pitchFamily="18" charset="0"/>
              </a:rPr>
              <a:t/>
            </a:r>
            <a:br>
              <a:rPr lang="ru-RU" sz="2800" dirty="0">
                <a:solidFill>
                  <a:schemeClr val="accent1"/>
                </a:solidFill>
                <a:latin typeface="Times New Roman" panose="02020603050405020304" pitchFamily="18" charset="0"/>
                <a:cs typeface="Times New Roman" panose="02020603050405020304" pitchFamily="18" charset="0"/>
              </a:rPr>
            </a:br>
            <a:endParaRPr lang="ru-RU" sz="2800"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9543" y="1288869"/>
            <a:ext cx="8915400" cy="5138057"/>
          </a:xfrm>
        </p:spPr>
        <p:txBody>
          <a:bodyPr>
            <a:normAutofit fontScale="92500"/>
          </a:bodyPr>
          <a:lstStyle/>
          <a:p>
            <a:pPr algn="just"/>
            <a:r>
              <a:rPr lang="ru-RU" sz="2200" dirty="0">
                <a:latin typeface="Times New Roman" panose="02020603050405020304" pitchFamily="18" charset="0"/>
                <a:cs typeface="Times New Roman" panose="02020603050405020304" pitchFamily="18" charset="0"/>
              </a:rPr>
              <a:t>- изображение или описание, не побуждающие к совершению антиобщественных действий (в том числе к потреблению алкогольной и спиртосодержащей продукции, пива и напитков, изготавливаемых на его основе, участию в азартных играх, занятию бродяжничеством или попрошайничеством), эпизодическое упоминание (без демонстрации) наркотических средств, психотропных и (или) одурманивающих веществ, табачных изделий при условии, что не обосновывается и не оправдывается допустимость антиобщественных действий, выражается отрицательное, осуждающее отношение к ним и содержится указание на опасность потребления указанных продукции, средств, веществ, изделий;</a:t>
            </a:r>
          </a:p>
          <a:p>
            <a:pPr algn="just"/>
            <a:r>
              <a:rPr lang="ru-RU" sz="2200" dirty="0" smtClean="0">
                <a:latin typeface="Times New Roman" panose="02020603050405020304" pitchFamily="18" charset="0"/>
                <a:cs typeface="Times New Roman" panose="02020603050405020304" pitchFamily="18" charset="0"/>
              </a:rPr>
              <a:t>- не </a:t>
            </a:r>
            <a:r>
              <a:rPr lang="ru-RU" sz="2200" dirty="0">
                <a:latin typeface="Times New Roman" panose="02020603050405020304" pitchFamily="18" charset="0"/>
                <a:cs typeface="Times New Roman" panose="02020603050405020304" pitchFamily="18" charset="0"/>
              </a:rPr>
              <a:t>эксплуатирующие интереса к сексу и не носящие возбуждающего или оскорбительного характера эпизодические ненатуралистические изображение или описание половых отношений между мужчиной и женщиной, за исключением изображения или описания действий сексуального характера (</a:t>
            </a:r>
            <a:r>
              <a:rPr lang="ru-RU" sz="2200" b="1" dirty="0">
                <a:latin typeface="Times New Roman" panose="02020603050405020304" pitchFamily="18" charset="0"/>
                <a:cs typeface="Times New Roman" panose="02020603050405020304" pitchFamily="18" charset="0"/>
              </a:rPr>
              <a:t>часть 5 статьи 11, статья 9</a:t>
            </a:r>
            <a:r>
              <a:rPr lang="ru-RU" sz="2200" dirty="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val="104097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1"/>
            <a:ext cx="8911687" cy="629924"/>
          </a:xfrm>
        </p:spPr>
        <p:txBody>
          <a:bodyPr>
            <a:normAutofit fontScale="90000"/>
          </a:bodyPr>
          <a:lstStyle/>
          <a:p>
            <a:endParaRPr lang="ru-RU" dirty="0"/>
          </a:p>
        </p:txBody>
      </p:sp>
      <p:sp>
        <p:nvSpPr>
          <p:cNvPr id="3" name="Объект 2"/>
          <p:cNvSpPr>
            <a:spLocks noGrp="1"/>
          </p:cNvSpPr>
          <p:nvPr>
            <p:ph idx="1"/>
          </p:nvPr>
        </p:nvSpPr>
        <p:spPr>
          <a:xfrm>
            <a:off x="2589212" y="1619794"/>
            <a:ext cx="8915400" cy="4291428"/>
          </a:xfrm>
        </p:spPr>
        <p:txBody>
          <a:bodyPr>
            <a:normAutofit/>
          </a:bodyPr>
          <a:lstStyle/>
          <a:p>
            <a:pPr algn="just"/>
            <a:r>
              <a:rPr lang="ru-RU" sz="2800" dirty="0">
                <a:latin typeface="Times New Roman" panose="02020603050405020304" pitchFamily="18" charset="0"/>
                <a:cs typeface="Times New Roman" panose="02020603050405020304" pitchFamily="18" charset="0"/>
              </a:rPr>
              <a:t>За невыполнение или ненадлежащее выполнение родительских обязанностей, а также за совершение правонарушений в отношении своих детей родители несут административную, уголовную и иную ответственность</a:t>
            </a:r>
            <a:r>
              <a:rPr lang="ru-RU" sz="2800" dirty="0" smtClean="0">
                <a:latin typeface="Times New Roman" panose="02020603050405020304" pitchFamily="18" charset="0"/>
                <a:cs typeface="Times New Roman" panose="02020603050405020304" pitchFamily="18" charset="0"/>
              </a:rPr>
              <a:t>.</a:t>
            </a:r>
          </a:p>
          <a:p>
            <a:pPr marL="0" indent="0" algn="just">
              <a:buNone/>
            </a:pPr>
            <a:endParaRPr lang="ru-RU" sz="2800" dirty="0">
              <a:latin typeface="Times New Roman" panose="02020603050405020304" pitchFamily="18" charset="0"/>
              <a:cs typeface="Times New Roman" panose="02020603050405020304" pitchFamily="18" charset="0"/>
            </a:endParaRPr>
          </a:p>
          <a:p>
            <a:pPr algn="just"/>
            <a:r>
              <a:rPr lang="ru-RU" sz="2400" b="1" dirty="0">
                <a:solidFill>
                  <a:schemeClr val="accent1"/>
                </a:solidFill>
                <a:latin typeface="Times New Roman" panose="02020603050405020304" pitchFamily="18" charset="0"/>
                <a:cs typeface="Times New Roman" panose="02020603050405020304" pitchFamily="18" charset="0"/>
              </a:rPr>
              <a:t>«Дети никогда не поступают так, как мы велим поступать; они поступают, как поступаем мы сами» (Л. </a:t>
            </a:r>
            <a:r>
              <a:rPr lang="ru-RU" sz="2400" b="1" dirty="0" err="1">
                <a:solidFill>
                  <a:schemeClr val="accent1"/>
                </a:solidFill>
                <a:latin typeface="Times New Roman" panose="02020603050405020304" pitchFamily="18" charset="0"/>
                <a:cs typeface="Times New Roman" panose="02020603050405020304" pitchFamily="18" charset="0"/>
              </a:rPr>
              <a:t>Хей</a:t>
            </a:r>
            <a:r>
              <a:rPr lang="ru-RU" sz="2400" b="1" dirty="0">
                <a:solidFill>
                  <a:schemeClr val="accent1"/>
                </a:solidFill>
                <a:latin typeface="Times New Roman" panose="02020603050405020304" pitchFamily="18" charset="0"/>
                <a:cs typeface="Times New Roman" panose="02020603050405020304" pitchFamily="18" charset="0"/>
              </a:rPr>
              <a:t>)</a:t>
            </a:r>
            <a:endParaRPr lang="ru-RU" sz="2400" b="1"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3436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411314"/>
          </a:xfrm>
        </p:spPr>
        <p:txBody>
          <a:bodyPr>
            <a:normAutofit fontScale="90000"/>
          </a:bodyPr>
          <a:lstStyle/>
          <a:p>
            <a:endParaRPr lang="ru-RU" dirty="0"/>
          </a:p>
        </p:txBody>
      </p:sp>
      <p:sp>
        <p:nvSpPr>
          <p:cNvPr id="3" name="Объект 2"/>
          <p:cNvSpPr>
            <a:spLocks noGrp="1"/>
          </p:cNvSpPr>
          <p:nvPr>
            <p:ph idx="1"/>
          </p:nvPr>
        </p:nvSpPr>
        <p:spPr>
          <a:xfrm>
            <a:off x="2589212" y="1169894"/>
            <a:ext cx="8915400" cy="4741328"/>
          </a:xfrm>
        </p:spPr>
        <p:txBody>
          <a:bodyPr>
            <a:normAutofit/>
          </a:bodyPr>
          <a:lstStyle/>
          <a:p>
            <a:pPr algn="just"/>
            <a:r>
              <a:rPr lang="ru-RU" sz="2800" dirty="0">
                <a:solidFill>
                  <a:schemeClr val="tx1"/>
                </a:solidFill>
                <a:latin typeface="Times New Roman" panose="02020603050405020304" pitchFamily="18" charset="0"/>
                <a:cs typeface="Times New Roman" panose="02020603050405020304" pitchFamily="18" charset="0"/>
              </a:rPr>
              <a:t>Ответственность за воспитание и развитие детей является общей и обязательной для обоих родителей, где бы они не находились. Временная передача родителями своих детей на воспитание родственникам, посторонним лицам либо в одно из детских учреждений не освобождает родителей от ответственности за воспитание и развитие детей. Обязанности по воспитанию детей родители и лица, их заменяющие, несут до совершеннолетия ребенка.</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6902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i="1" dirty="0">
                <a:solidFill>
                  <a:schemeClr val="accent1"/>
                </a:solidFill>
                <a:latin typeface="Times New Roman" panose="02020603050405020304" pitchFamily="18" charset="0"/>
                <a:cs typeface="Times New Roman" panose="02020603050405020304" pitchFamily="18" charset="0"/>
              </a:rPr>
              <a:t>Основные Законы,</a:t>
            </a:r>
            <a:r>
              <a:rPr lang="ru-RU" sz="2800" b="1" dirty="0">
                <a:solidFill>
                  <a:schemeClr val="accent1"/>
                </a:solidFill>
                <a:latin typeface="Times New Roman" panose="02020603050405020304" pitchFamily="18" charset="0"/>
                <a:cs typeface="Times New Roman" panose="02020603050405020304" pitchFamily="18" charset="0"/>
              </a:rPr>
              <a:t> </a:t>
            </a:r>
            <a:r>
              <a:rPr lang="ru-RU" sz="2800" b="1" i="1" dirty="0">
                <a:solidFill>
                  <a:schemeClr val="accent1"/>
                </a:solidFill>
                <a:latin typeface="Times New Roman" panose="02020603050405020304" pitchFamily="18" charset="0"/>
                <a:cs typeface="Times New Roman" panose="02020603050405020304" pitchFamily="18" charset="0"/>
              </a:rPr>
              <a:t>нормативно-правовые акты</a:t>
            </a:r>
            <a:endParaRPr lang="ru-RU" sz="2800" b="1"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sz="2800" dirty="0">
                <a:latin typeface="Times New Roman" panose="02020603050405020304" pitchFamily="18" charset="0"/>
                <a:cs typeface="Times New Roman" panose="02020603050405020304" pitchFamily="18" charset="0"/>
              </a:rPr>
              <a:t>Конвенция ООН о правах </a:t>
            </a:r>
            <a:r>
              <a:rPr lang="ru-RU" sz="2800" dirty="0" smtClean="0">
                <a:latin typeface="Times New Roman" panose="02020603050405020304" pitchFamily="18" charset="0"/>
                <a:cs typeface="Times New Roman" panose="02020603050405020304" pitchFamily="18" charset="0"/>
              </a:rPr>
              <a:t>ребенка;</a:t>
            </a:r>
          </a:p>
          <a:p>
            <a:r>
              <a:rPr lang="ru-RU" sz="2800" dirty="0">
                <a:latin typeface="Times New Roman" panose="02020603050405020304" pitchFamily="18" charset="0"/>
                <a:cs typeface="Times New Roman" panose="02020603050405020304" pitchFamily="18" charset="0"/>
              </a:rPr>
              <a:t>Конституция </a:t>
            </a:r>
            <a:r>
              <a:rPr lang="ru-RU" sz="2800" dirty="0" smtClean="0">
                <a:latin typeface="Times New Roman" panose="02020603050405020304" pitchFamily="18" charset="0"/>
                <a:cs typeface="Times New Roman" panose="02020603050405020304" pitchFamily="18" charset="0"/>
              </a:rPr>
              <a:t>РФ;</a:t>
            </a:r>
          </a:p>
          <a:p>
            <a:r>
              <a:rPr lang="ru-RU" sz="2800" dirty="0">
                <a:latin typeface="Times New Roman" panose="02020603050405020304" pitchFamily="18" charset="0"/>
                <a:cs typeface="Times New Roman" panose="02020603050405020304" pitchFamily="18" charset="0"/>
              </a:rPr>
              <a:t>Семейный Кодекс </a:t>
            </a:r>
            <a:r>
              <a:rPr lang="ru-RU" sz="2800" dirty="0" smtClean="0">
                <a:latin typeface="Times New Roman" panose="02020603050405020304" pitchFamily="18" charset="0"/>
                <a:cs typeface="Times New Roman" panose="02020603050405020304" pitchFamily="18" charset="0"/>
              </a:rPr>
              <a:t>РФ;</a:t>
            </a:r>
          </a:p>
          <a:p>
            <a:r>
              <a:rPr lang="ru-RU" sz="2800" dirty="0">
                <a:latin typeface="Times New Roman" panose="02020603050405020304" pitchFamily="18" charset="0"/>
                <a:cs typeface="Times New Roman" panose="02020603050405020304" pitchFamily="18" charset="0"/>
              </a:rPr>
              <a:t>Уголовный Кодекс РФ</a:t>
            </a:r>
            <a:r>
              <a:rPr lang="ru-RU" sz="2800" dirty="0" smtClean="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ФЗ «Об образовании в РФ</a:t>
            </a:r>
            <a:r>
              <a:rPr lang="ru-RU" sz="2800" dirty="0" smtClean="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Административный Кодекс РФ</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0061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2576290"/>
          </a:xfrm>
        </p:spPr>
        <p:txBody>
          <a:bodyPr>
            <a:normAutofit/>
          </a:bodyPr>
          <a:lstStyle/>
          <a:p>
            <a:pPr algn="just"/>
            <a:r>
              <a:rPr lang="ru-RU" sz="2800" dirty="0" smtClean="0"/>
              <a:t>         </a:t>
            </a:r>
            <a:r>
              <a:rPr lang="ru-RU" sz="2800" dirty="0" smtClean="0">
                <a:latin typeface="Times New Roman" panose="02020603050405020304" pitchFamily="18" charset="0"/>
                <a:cs typeface="Times New Roman" panose="02020603050405020304" pitchFamily="18" charset="0"/>
              </a:rPr>
              <a:t>Действующее </a:t>
            </a:r>
            <a:r>
              <a:rPr lang="ru-RU" sz="2800" dirty="0">
                <a:latin typeface="Times New Roman" panose="02020603050405020304" pitchFamily="18" charset="0"/>
                <a:cs typeface="Times New Roman" panose="02020603050405020304" pitchFamily="18" charset="0"/>
              </a:rPr>
              <a:t>законодательство Российской Федерации предусматривает различные виды ответственности за неисполнение или ненадлежащее исполнение своих обязанностей по воспитанию детей.</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3857624"/>
            <a:ext cx="8915400" cy="2053597"/>
          </a:xfrm>
        </p:spPr>
        <p:txBody>
          <a:bodyPr/>
          <a:lstStyle/>
          <a:p>
            <a:pPr algn="r"/>
            <a:endParaRPr lang="ru-RU" dirty="0"/>
          </a:p>
        </p:txBody>
      </p:sp>
      <p:pic>
        <p:nvPicPr>
          <p:cNvPr id="4" name="Рисунок 3"/>
          <p:cNvPicPr>
            <a:picLocks noChangeAspect="1"/>
          </p:cNvPicPr>
          <p:nvPr/>
        </p:nvPicPr>
        <p:blipFill>
          <a:blip r:embed="rId2"/>
          <a:stretch>
            <a:fillRect/>
          </a:stretch>
        </p:blipFill>
        <p:spPr>
          <a:xfrm>
            <a:off x="5800725" y="2763133"/>
            <a:ext cx="5327915" cy="3551942"/>
          </a:xfrm>
          <a:prstGeom prst="rect">
            <a:avLst/>
          </a:prstGeom>
        </p:spPr>
      </p:pic>
    </p:spTree>
    <p:extLst>
      <p:ext uri="{BB962C8B-B14F-4D97-AF65-F5344CB8AC3E}">
        <p14:creationId xmlns:p14="http://schemas.microsoft.com/office/powerpoint/2010/main" val="640218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69261"/>
          </a:xfrm>
        </p:spPr>
        <p:txBody>
          <a:bodyPr>
            <a:normAutofit fontScale="90000"/>
          </a:bodyPr>
          <a:lstStyle/>
          <a:p>
            <a:pPr algn="ctr"/>
            <a:r>
              <a:rPr lang="ru-RU" b="1" dirty="0">
                <a:solidFill>
                  <a:schemeClr val="accent1"/>
                </a:solidFill>
                <a:latin typeface="Times New Roman" panose="02020603050405020304" pitchFamily="18" charset="0"/>
                <a:cs typeface="Times New Roman" panose="02020603050405020304" pitchFamily="18" charset="0"/>
              </a:rPr>
              <a:t>Уголовно-правовая ответственность</a:t>
            </a:r>
            <a:r>
              <a:rPr lang="ru-RU" dirty="0"/>
              <a:t/>
            </a:r>
            <a:br>
              <a:rPr lang="ru-RU" dirty="0"/>
            </a:br>
            <a:endParaRPr lang="ru-RU" sz="2800" dirty="0"/>
          </a:p>
        </p:txBody>
      </p:sp>
      <p:sp>
        <p:nvSpPr>
          <p:cNvPr id="3" name="Объект 2"/>
          <p:cNvSpPr>
            <a:spLocks noGrp="1"/>
          </p:cNvSpPr>
          <p:nvPr>
            <p:ph idx="1"/>
          </p:nvPr>
        </p:nvSpPr>
        <p:spPr>
          <a:xfrm>
            <a:off x="2589212" y="1393371"/>
            <a:ext cx="8915400" cy="4517851"/>
          </a:xfrm>
        </p:spPr>
        <p:txBody>
          <a:bodyPr/>
          <a:lstStyle/>
          <a:p>
            <a:pPr algn="just"/>
            <a:r>
              <a:rPr lang="ru-RU" sz="2800" b="1" dirty="0">
                <a:latin typeface="Times New Roman" panose="02020603050405020304" pitchFamily="18" charset="0"/>
                <a:cs typeface="Times New Roman" panose="02020603050405020304" pitchFamily="18" charset="0"/>
              </a:rPr>
              <a:t>Статья 156 УК РФ </a:t>
            </a:r>
            <a:r>
              <a:rPr lang="ru-RU" sz="2800" dirty="0">
                <a:latin typeface="Times New Roman" panose="02020603050405020304" pitchFamily="18" charset="0"/>
                <a:cs typeface="Times New Roman" panose="02020603050405020304" pitchFamily="18" charset="0"/>
              </a:rPr>
              <a:t>предусматривает уголовную ответственность за неисполнение или ненадлежащее исполнение обязанностей по воспитанию несовершеннолетнего родителем или иным лицом, на которое возложены эти обязанности, а равно педагогом или другим работником образовательного, воспитательного, лечебного либо иного учреждения, обязанного осуществлять надзор за несовершеннолетним, если это деяние соединено с жестоким обращением с несовершеннолетним.</a:t>
            </a:r>
          </a:p>
          <a:p>
            <a:endParaRPr lang="ru-RU" dirty="0"/>
          </a:p>
        </p:txBody>
      </p:sp>
    </p:spTree>
    <p:extLst>
      <p:ext uri="{BB962C8B-B14F-4D97-AF65-F5344CB8AC3E}">
        <p14:creationId xmlns:p14="http://schemas.microsoft.com/office/powerpoint/2010/main" val="3675311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09"/>
            <a:ext cx="8911687" cy="969559"/>
          </a:xfrm>
        </p:spPr>
        <p:txBody>
          <a:bodyPr>
            <a:normAutofit fontScale="90000"/>
          </a:bodyPr>
          <a:lstStyle/>
          <a:p>
            <a:pPr algn="ctr"/>
            <a:r>
              <a:rPr lang="ru-RU" b="1" dirty="0">
                <a:solidFill>
                  <a:schemeClr val="accent1"/>
                </a:solidFill>
                <a:latin typeface="Times New Roman" panose="02020603050405020304" pitchFamily="18" charset="0"/>
                <a:cs typeface="Times New Roman" panose="02020603050405020304" pitchFamily="18" charset="0"/>
              </a:rPr>
              <a:t>Уголовно-правовая ответственность</a:t>
            </a:r>
            <a:r>
              <a:rPr lang="ru-RU" dirty="0"/>
              <a:t/>
            </a:r>
            <a:br>
              <a:rPr lang="ru-RU" dirty="0"/>
            </a:br>
            <a:endParaRPr lang="ru-RU" dirty="0"/>
          </a:p>
        </p:txBody>
      </p:sp>
      <p:sp>
        <p:nvSpPr>
          <p:cNvPr id="3" name="Объект 2"/>
          <p:cNvSpPr>
            <a:spLocks noGrp="1"/>
          </p:cNvSpPr>
          <p:nvPr>
            <p:ph idx="1"/>
          </p:nvPr>
        </p:nvSpPr>
        <p:spPr>
          <a:xfrm>
            <a:off x="2589212" y="1715589"/>
            <a:ext cx="8915400" cy="4195633"/>
          </a:xfrm>
        </p:spPr>
        <p:txBody>
          <a:bodyPr>
            <a:normAutofit fontScale="92500"/>
          </a:bodyPr>
          <a:lstStyle/>
          <a:p>
            <a:pPr algn="just"/>
            <a:r>
              <a:rPr lang="ru-RU" sz="2800" b="1" dirty="0">
                <a:latin typeface="Times New Roman" panose="02020603050405020304" pitchFamily="18" charset="0"/>
                <a:cs typeface="Times New Roman" panose="02020603050405020304" pitchFamily="18" charset="0"/>
              </a:rPr>
              <a:t>Статья 157 УК РФ </a:t>
            </a:r>
            <a:r>
              <a:rPr lang="ru-RU" sz="2800" dirty="0">
                <a:latin typeface="Times New Roman" panose="02020603050405020304" pitchFamily="18" charset="0"/>
                <a:cs typeface="Times New Roman" panose="02020603050405020304" pitchFamily="18" charset="0"/>
              </a:rPr>
              <a:t>предусматривает уголовную ответственность за злостное уклонение родителя от уплаты алиментов: «Злостное уклонение родителя от уплаты по решению суда средств на содержание несовершеннолетних детей, а равно нетрудоспособных детей, достигших восемнадцатилетнего возраста» наказывается исправительными работами на срок до одного года, либо принудительными работами на тот же срок, либо арестом на срок до трёх месяцев, либо лишением свободы на срок до одного года.</a:t>
            </a:r>
          </a:p>
          <a:p>
            <a:endParaRPr lang="ru-RU" dirty="0"/>
          </a:p>
        </p:txBody>
      </p:sp>
    </p:spTree>
    <p:extLst>
      <p:ext uri="{BB962C8B-B14F-4D97-AF65-F5344CB8AC3E}">
        <p14:creationId xmlns:p14="http://schemas.microsoft.com/office/powerpoint/2010/main" val="168182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73467"/>
          </a:xfrm>
        </p:spPr>
        <p:txBody>
          <a:bodyPr>
            <a:normAutofit fontScale="90000"/>
          </a:bodyPr>
          <a:lstStyle/>
          <a:p>
            <a:pPr algn="ctr"/>
            <a:r>
              <a:rPr lang="ru-RU" sz="3100" b="1" dirty="0">
                <a:solidFill>
                  <a:schemeClr val="accent1"/>
                </a:solidFill>
              </a:rPr>
              <a:t>Гражданско-правовая ответственность</a:t>
            </a:r>
            <a:r>
              <a:rPr lang="ru-RU" dirty="0"/>
              <a:t/>
            </a:r>
            <a:br>
              <a:rPr lang="ru-RU" dirty="0"/>
            </a:br>
            <a:endParaRPr lang="ru-RU" dirty="0"/>
          </a:p>
        </p:txBody>
      </p:sp>
      <p:sp>
        <p:nvSpPr>
          <p:cNvPr id="3" name="Объект 2"/>
          <p:cNvSpPr>
            <a:spLocks noGrp="1"/>
          </p:cNvSpPr>
          <p:nvPr>
            <p:ph idx="1"/>
          </p:nvPr>
        </p:nvSpPr>
        <p:spPr>
          <a:xfrm>
            <a:off x="2589212" y="1541417"/>
            <a:ext cx="8915400" cy="4606834"/>
          </a:xfrm>
        </p:spPr>
        <p:txBody>
          <a:bodyPr>
            <a:noAutofit/>
          </a:bodyPr>
          <a:lstStyle/>
          <a:p>
            <a:pPr algn="just"/>
            <a:r>
              <a:rPr lang="ru-RU" sz="2600" dirty="0" smtClean="0">
                <a:latin typeface="Times New Roman" panose="02020603050405020304" pitchFamily="18" charset="0"/>
                <a:cs typeface="Times New Roman" panose="02020603050405020304" pitchFamily="18" charset="0"/>
              </a:rPr>
              <a:t>     Возможность </a:t>
            </a:r>
            <a:r>
              <a:rPr lang="ru-RU" sz="2600" dirty="0">
                <a:latin typeface="Times New Roman" panose="02020603050405020304" pitchFamily="18" charset="0"/>
                <a:cs typeface="Times New Roman" panose="02020603050405020304" pitchFamily="18" charset="0"/>
              </a:rPr>
              <a:t>взыскать в пользу ребёнка компенсацию за причинение ему морального или имущественного вреда прямо не предусмотрена семейным законодательством, но вытекает из положений </a:t>
            </a:r>
            <a:r>
              <a:rPr lang="ru-RU" sz="2600" b="1" dirty="0">
                <a:latin typeface="Times New Roman" panose="02020603050405020304" pitchFamily="18" charset="0"/>
                <a:cs typeface="Times New Roman" panose="02020603050405020304" pitchFamily="18" charset="0"/>
              </a:rPr>
              <a:t>ст. 151, 1064, 1099 ГК РФ</a:t>
            </a:r>
            <a:r>
              <a:rPr lang="ru-RU" sz="2600" dirty="0">
                <a:latin typeface="Times New Roman" panose="02020603050405020304" pitchFamily="18" charset="0"/>
                <a:cs typeface="Times New Roman" panose="02020603050405020304" pitchFamily="18" charset="0"/>
              </a:rPr>
              <a:t>. Родитель, который допустил факты нарушения своих обязанностей, не исполнил свои обязанности по предоставлению ребёнку питания и одежды, что повлекло причинение вреда здоровью ребёнка, может быть привлечён к гражданско-правовой ответственности в форме компенсации морального вреда и возмещения убытков.</a:t>
            </a:r>
          </a:p>
          <a:p>
            <a:pPr algn="just"/>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6573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b="1" dirty="0">
                <a:solidFill>
                  <a:schemeClr val="accent1"/>
                </a:solidFill>
                <a:latin typeface="Times New Roman" panose="02020603050405020304" pitchFamily="18" charset="0"/>
                <a:cs typeface="Times New Roman" panose="02020603050405020304" pitchFamily="18" charset="0"/>
              </a:rPr>
              <a:t>Ответственность, предусмотренная Семейным кодексом Российской Федерации</a:t>
            </a:r>
            <a:r>
              <a:rPr lang="ru-RU" sz="2800" dirty="0">
                <a:solidFill>
                  <a:schemeClr val="accent1"/>
                </a:solidFill>
                <a:latin typeface="Times New Roman" panose="02020603050405020304" pitchFamily="18" charset="0"/>
                <a:cs typeface="Times New Roman" panose="02020603050405020304" pitchFamily="18" charset="0"/>
              </a:rPr>
              <a:t/>
            </a:r>
            <a:br>
              <a:rPr lang="ru-RU" sz="2800" dirty="0">
                <a:solidFill>
                  <a:schemeClr val="accent1"/>
                </a:solidFill>
                <a:latin typeface="Times New Roman" panose="02020603050405020304" pitchFamily="18" charset="0"/>
                <a:cs typeface="Times New Roman" panose="02020603050405020304" pitchFamily="18" charset="0"/>
              </a:rPr>
            </a:br>
            <a:endParaRPr lang="ru-RU" sz="2800"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1802674"/>
            <a:ext cx="9332822" cy="4345578"/>
          </a:xfrm>
        </p:spPr>
        <p:txBody>
          <a:bodyPr>
            <a:normAutofit fontScale="85000" lnSpcReduction="20000"/>
          </a:bodyPr>
          <a:lstStyle/>
          <a:p>
            <a:pPr algn="just"/>
            <a:r>
              <a:rPr lang="ru-RU" sz="2400" dirty="0">
                <a:latin typeface="Times New Roman" panose="02020603050405020304" pitchFamily="18" charset="0"/>
                <a:cs typeface="Times New Roman" panose="02020603050405020304" pitchFamily="18" charset="0"/>
              </a:rPr>
              <a:t>В соответствии со </a:t>
            </a:r>
            <a:r>
              <a:rPr lang="ru-RU" sz="2400" b="1" dirty="0">
                <a:latin typeface="Times New Roman" panose="02020603050405020304" pitchFamily="18" charset="0"/>
                <a:cs typeface="Times New Roman" panose="02020603050405020304" pitchFamily="18" charset="0"/>
              </a:rPr>
              <a:t>ст. 69 Семейного кодекса РФ </a:t>
            </a:r>
            <a:r>
              <a:rPr lang="ru-RU" sz="2400" dirty="0">
                <a:latin typeface="Times New Roman" panose="02020603050405020304" pitchFamily="18" charset="0"/>
                <a:cs typeface="Times New Roman" panose="02020603050405020304" pitchFamily="18" charset="0"/>
              </a:rPr>
              <a:t>родители (один из них) могут быть лишены родительских прав, если они:</a:t>
            </a:r>
          </a:p>
          <a:p>
            <a:pPr marL="0" indent="0" algn="just">
              <a:buNone/>
            </a:pPr>
            <a:r>
              <a:rPr lang="ru-RU" sz="2400" dirty="0">
                <a:latin typeface="Times New Roman" panose="02020603050405020304" pitchFamily="18" charset="0"/>
                <a:cs typeface="Times New Roman" panose="02020603050405020304" pitchFamily="18" charset="0"/>
              </a:rPr>
              <a:t>- уклоняются от выполнения обязанностей родителей, в том числе при злостном уклонении от уплаты алиментов;</a:t>
            </a:r>
          </a:p>
          <a:p>
            <a:pPr marL="0" indent="0" algn="just">
              <a:buNone/>
            </a:pPr>
            <a:r>
              <a:rPr lang="ru-RU" sz="2400" dirty="0">
                <a:latin typeface="Times New Roman" panose="02020603050405020304" pitchFamily="18" charset="0"/>
                <a:cs typeface="Times New Roman" panose="02020603050405020304" pitchFamily="18" charset="0"/>
              </a:rPr>
              <a:t>- отказываются без уважительных причин взять своего ребёнка из родильного дома (отделения) либо из иного лечебного учреждения, воспитательного учреждения, учреждения социальной защиты населения или из аналогичных организаций;</a:t>
            </a:r>
          </a:p>
          <a:p>
            <a:pPr marL="0" indent="0" algn="just">
              <a:buNone/>
            </a:pPr>
            <a:r>
              <a:rPr lang="ru-RU" sz="2400" dirty="0">
                <a:latin typeface="Times New Roman" panose="02020603050405020304" pitchFamily="18" charset="0"/>
                <a:cs typeface="Times New Roman" panose="02020603050405020304" pitchFamily="18" charset="0"/>
              </a:rPr>
              <a:t>- злоупотребляют своими родительскими правами;</a:t>
            </a:r>
          </a:p>
          <a:p>
            <a:pPr marL="0" indent="0" algn="just">
              <a:buNone/>
            </a:pPr>
            <a:r>
              <a:rPr lang="ru-RU" sz="2400" dirty="0">
                <a:latin typeface="Times New Roman" panose="02020603050405020304" pitchFamily="18" charset="0"/>
                <a:cs typeface="Times New Roman" panose="02020603050405020304" pitchFamily="18" charset="0"/>
              </a:rPr>
              <a:t>- жестоко обращаются с детьми, в том числе осуществляют физическое или психическое насилие над ними, покушаются на их половую неприкосновенность;</a:t>
            </a:r>
          </a:p>
          <a:p>
            <a:pPr marL="0" indent="0" algn="just">
              <a:buNone/>
            </a:pPr>
            <a:r>
              <a:rPr lang="ru-RU" sz="2400" dirty="0">
                <a:latin typeface="Times New Roman" panose="02020603050405020304" pitchFamily="18" charset="0"/>
                <a:cs typeface="Times New Roman" panose="02020603050405020304" pitchFamily="18" charset="0"/>
              </a:rPr>
              <a:t>- являются больными хроническим алкоголизмом или наркоманией;</a:t>
            </a:r>
          </a:p>
          <a:p>
            <a:pPr marL="0" indent="0" algn="just">
              <a:buNone/>
            </a:pPr>
            <a:r>
              <a:rPr lang="ru-RU" sz="2400" dirty="0">
                <a:latin typeface="Times New Roman" panose="02020603050405020304" pitchFamily="18" charset="0"/>
                <a:cs typeface="Times New Roman" panose="02020603050405020304" pitchFamily="18" charset="0"/>
              </a:rPr>
              <a:t>- совершили умышленное преступление против жизни или здоровья своих детей либо против жизни или здоровья супруга.</a:t>
            </a:r>
          </a:p>
          <a:p>
            <a:endParaRPr lang="ru-RU" dirty="0"/>
          </a:p>
        </p:txBody>
      </p:sp>
    </p:spTree>
    <p:extLst>
      <p:ext uri="{BB962C8B-B14F-4D97-AF65-F5344CB8AC3E}">
        <p14:creationId xmlns:p14="http://schemas.microsoft.com/office/powerpoint/2010/main" val="1704786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51844"/>
          </a:xfrm>
        </p:spPr>
        <p:txBody>
          <a:bodyPr>
            <a:normAutofit fontScale="90000"/>
          </a:bodyPr>
          <a:lstStyle/>
          <a:p>
            <a:pPr algn="ctr"/>
            <a:r>
              <a:rPr lang="ru-RU" b="1" dirty="0">
                <a:solidFill>
                  <a:schemeClr val="accent1"/>
                </a:solidFill>
                <a:latin typeface="Times New Roman" panose="02020603050405020304" pitchFamily="18" charset="0"/>
                <a:cs typeface="Times New Roman" panose="02020603050405020304" pitchFamily="18" charset="0"/>
              </a:rPr>
              <a:t>Административно-правовая ответственность</a:t>
            </a:r>
            <a:r>
              <a:rPr lang="ru-RU" dirty="0">
                <a:solidFill>
                  <a:schemeClr val="accent1"/>
                </a:solidFill>
                <a:latin typeface="Times New Roman" panose="02020603050405020304" pitchFamily="18" charset="0"/>
                <a:cs typeface="Times New Roman" panose="02020603050405020304" pitchFamily="18" charset="0"/>
              </a:rPr>
              <a:t/>
            </a:r>
            <a:br>
              <a:rPr lang="ru-RU" dirty="0">
                <a:solidFill>
                  <a:schemeClr val="accent1"/>
                </a:solidFill>
                <a:latin typeface="Times New Roman" panose="02020603050405020304" pitchFamily="18" charset="0"/>
                <a:cs typeface="Times New Roman" panose="02020603050405020304" pitchFamily="18" charset="0"/>
              </a:rPr>
            </a:br>
            <a:endParaRPr lang="ru-RU" sz="2800" dirty="0">
              <a:solidFill>
                <a:schemeClr val="accent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89212" y="1375954"/>
            <a:ext cx="8915400" cy="4535268"/>
          </a:xfrm>
        </p:spPr>
        <p:txBody>
          <a:bodyPr>
            <a:normAutofit fontScale="92500" lnSpcReduction="10000"/>
          </a:bodyPr>
          <a:lstStyle/>
          <a:p>
            <a:pPr algn="just"/>
            <a:r>
              <a:rPr lang="ru-RU" sz="2800" dirty="0">
                <a:latin typeface="Times New Roman" panose="02020603050405020304" pitchFamily="18" charset="0"/>
                <a:cs typeface="Times New Roman" panose="02020603050405020304" pitchFamily="18" charset="0"/>
              </a:rPr>
              <a:t>Предусмотренное </a:t>
            </a:r>
            <a:r>
              <a:rPr lang="ru-RU" sz="2800" b="1" dirty="0">
                <a:latin typeface="Times New Roman" panose="02020603050405020304" pitchFamily="18" charset="0"/>
                <a:cs typeface="Times New Roman" panose="02020603050405020304" pitchFamily="18" charset="0"/>
              </a:rPr>
              <a:t>ст.5.35 КоАП РПФ </a:t>
            </a:r>
            <a:r>
              <a:rPr lang="ru-RU" sz="2800" dirty="0">
                <a:latin typeface="Times New Roman" panose="02020603050405020304" pitchFamily="18" charset="0"/>
                <a:cs typeface="Times New Roman" panose="02020603050405020304" pitchFamily="18" charset="0"/>
              </a:rPr>
              <a:t>«Неисполнение родителями или иными законными представителями несовершеннолетних обязанностей по содержанию и воспитанию несовершеннолетних» правонарушение состоит в бездействии родителей или иных законных представителей несовершеннолетних, т.е. когда они умышленно не выполняют своих обязанностей по воспитанию и обучению детей: не заботятся о нравственном воспитании, физическом развитии детей и укреплении их здоровья, создании необходимых условий для своевременного получения ими образования, успешного обучения и т.д.</a:t>
            </a:r>
          </a:p>
          <a:p>
            <a:endParaRPr lang="ru-RU" dirty="0"/>
          </a:p>
        </p:txBody>
      </p:sp>
    </p:spTree>
    <p:extLst>
      <p:ext uri="{BB962C8B-B14F-4D97-AF65-F5344CB8AC3E}">
        <p14:creationId xmlns:p14="http://schemas.microsoft.com/office/powerpoint/2010/main" val="2257127732"/>
      </p:ext>
    </p:extLst>
  </p:cSld>
  <p:clrMapOvr>
    <a:masterClrMapping/>
  </p:clrMapOvr>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51</TotalTime>
  <Words>1008</Words>
  <Application>Microsoft Office PowerPoint</Application>
  <PresentationFormat>Широкоэкранный</PresentationFormat>
  <Paragraphs>42</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Century Gothic</vt:lpstr>
      <vt:lpstr>Times New Roman</vt:lpstr>
      <vt:lpstr>Wingdings 3</vt:lpstr>
      <vt:lpstr>Легкий дым</vt:lpstr>
      <vt:lpstr>Ответственность родителей за неисполнение или ненадлежащее исполнение родительских обязанностей </vt:lpstr>
      <vt:lpstr>Презентация PowerPoint</vt:lpstr>
      <vt:lpstr>Основные Законы, нормативно-правовые акты</vt:lpstr>
      <vt:lpstr>         Действующее законодательство Российской Федерации предусматривает различные виды ответственности за неисполнение или ненадлежащее исполнение своих обязанностей по воспитанию детей. </vt:lpstr>
      <vt:lpstr>Уголовно-правовая ответственность </vt:lpstr>
      <vt:lpstr>Уголовно-правовая ответственность </vt:lpstr>
      <vt:lpstr>Гражданско-правовая ответственность </vt:lpstr>
      <vt:lpstr>Ответственность, предусмотренная Семейным кодексом Российской Федерации </vt:lpstr>
      <vt:lpstr>Административно-правовая ответственность </vt:lpstr>
      <vt:lpstr>Административно-правовая ответственность </vt:lpstr>
      <vt:lpstr>Административно-правовая ответственность </vt:lpstr>
      <vt:lpstr>Административно-правовая ответственность </vt:lpstr>
      <vt:lpstr>Административно-правовая ответственность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Ответственность родителей за неисполнение или ненадлежащее исполнение родительских обязанностей</dc:title>
  <dc:creator>Ольга Калиногорская</dc:creator>
  <cp:lastModifiedBy>Ольга Калиногорская</cp:lastModifiedBy>
  <cp:revision>6</cp:revision>
  <dcterms:created xsi:type="dcterms:W3CDTF">2022-11-12T15:34:53Z</dcterms:created>
  <dcterms:modified xsi:type="dcterms:W3CDTF">2022-11-12T16:26:25Z</dcterms:modified>
</cp:coreProperties>
</file>