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56" r:id="rId6"/>
    <p:sldId id="261" r:id="rId7"/>
    <p:sldId id="271" r:id="rId8"/>
    <p:sldId id="262" r:id="rId9"/>
    <p:sldId id="263" r:id="rId10"/>
    <p:sldId id="272" r:id="rId11"/>
    <p:sldId id="273" r:id="rId12"/>
    <p:sldId id="265" r:id="rId13"/>
    <p:sldId id="264" r:id="rId14"/>
    <p:sldId id="267" r:id="rId15"/>
    <p:sldId id="266" r:id="rId16"/>
    <p:sldId id="268" r:id="rId17"/>
    <p:sldId id="275" r:id="rId18"/>
    <p:sldId id="276" r:id="rId19"/>
  </p:sldIdLst>
  <p:sldSz cx="10333038" cy="7200900"/>
  <p:notesSz cx="6858000" cy="9144000"/>
  <p:custDataLst>
    <p:tags r:id="rId21"/>
  </p:custDataLst>
  <p:defaultTextStyle>
    <a:defPPr>
      <a:defRPr lang="ru-RU"/>
    </a:defPPr>
    <a:lvl1pPr marL="0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0954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1908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2862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3816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4770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05724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06678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07632" algn="l" defTabSz="100190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26" y="222"/>
      </p:cViewPr>
      <p:guideLst>
        <p:guide orient="horz" pos="2268"/>
        <p:guide pos="32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E810F-C53B-4DE1-8D4C-53BC96023A9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9963" y="685800"/>
            <a:ext cx="4918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44276-F202-42FD-B690-EEEEC3BD9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6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0954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1908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2862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3816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4770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05724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06678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07632" algn="l" defTabSz="10019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9AE7F1-E16C-4596-8022-5958FBB43C3F}" type="slidenum">
              <a:rPr lang="ru-RU"/>
              <a:pPr/>
              <a:t>10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0E720-2875-4239-8FE2-DD6FF179B429}" type="slidenum">
              <a:rPr lang="ru-RU"/>
              <a:pPr/>
              <a:t>11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494009-1930-46A0-BEC0-AA20388106F4}" type="slidenum">
              <a:rPr lang="ru-RU"/>
              <a:pPr/>
              <a:t>7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44276-F202-42FD-B690-EEEEC3BD9371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4978" y="2236947"/>
            <a:ext cx="8783082" cy="15435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9956" y="4080510"/>
            <a:ext cx="7233127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0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1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2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3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4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05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0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07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467350" y="303372"/>
            <a:ext cx="2626314" cy="645080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3028" y="303372"/>
            <a:ext cx="7712105" cy="645080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652" y="288370"/>
            <a:ext cx="9299734" cy="1200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16652" y="1680211"/>
            <a:ext cx="4563758" cy="47522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252628" y="1680211"/>
            <a:ext cx="4563758" cy="4752261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16652" y="6557486"/>
            <a:ext cx="2411042" cy="5000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30455" y="6557486"/>
            <a:ext cx="3272129" cy="5000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405344" y="6557486"/>
            <a:ext cx="2411042" cy="500063"/>
          </a:xfrm>
        </p:spPr>
        <p:txBody>
          <a:bodyPr/>
          <a:lstStyle>
            <a:lvl1pPr>
              <a:defRPr/>
            </a:lvl1pPr>
          </a:lstStyle>
          <a:p>
            <a:fld id="{11BAD7BE-091D-469D-9263-7FD21F68A2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2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239" y="4627245"/>
            <a:ext cx="8783082" cy="1430179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6239" y="3052049"/>
            <a:ext cx="8783082" cy="157519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09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19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28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38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47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057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066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076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83029" y="1763554"/>
            <a:ext cx="5168312" cy="499062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3558" y="1763554"/>
            <a:ext cx="5170107" cy="499062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652" y="288370"/>
            <a:ext cx="9299734" cy="12001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6652" y="1611869"/>
            <a:ext cx="4565553" cy="6717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954" indent="0">
              <a:buNone/>
              <a:defRPr sz="2200" b="1"/>
            </a:lvl2pPr>
            <a:lvl3pPr marL="1001908" indent="0">
              <a:buNone/>
              <a:defRPr sz="2000" b="1"/>
            </a:lvl3pPr>
            <a:lvl4pPr marL="1502862" indent="0">
              <a:buNone/>
              <a:defRPr sz="1800" b="1"/>
            </a:lvl4pPr>
            <a:lvl5pPr marL="2003816" indent="0">
              <a:buNone/>
              <a:defRPr sz="1800" b="1"/>
            </a:lvl5pPr>
            <a:lvl6pPr marL="2504770" indent="0">
              <a:buNone/>
              <a:defRPr sz="1800" b="1"/>
            </a:lvl6pPr>
            <a:lvl7pPr marL="3005724" indent="0">
              <a:buNone/>
              <a:defRPr sz="1800" b="1"/>
            </a:lvl7pPr>
            <a:lvl8pPr marL="3506678" indent="0">
              <a:buNone/>
              <a:defRPr sz="1800" b="1"/>
            </a:lvl8pPr>
            <a:lvl9pPr marL="400763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652" y="2283619"/>
            <a:ext cx="4565553" cy="414885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49041" y="1611869"/>
            <a:ext cx="4567346" cy="671750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954" indent="0">
              <a:buNone/>
              <a:defRPr sz="2200" b="1"/>
            </a:lvl2pPr>
            <a:lvl3pPr marL="1001908" indent="0">
              <a:buNone/>
              <a:defRPr sz="2000" b="1"/>
            </a:lvl3pPr>
            <a:lvl4pPr marL="1502862" indent="0">
              <a:buNone/>
              <a:defRPr sz="1800" b="1"/>
            </a:lvl4pPr>
            <a:lvl5pPr marL="2003816" indent="0">
              <a:buNone/>
              <a:defRPr sz="1800" b="1"/>
            </a:lvl5pPr>
            <a:lvl6pPr marL="2504770" indent="0">
              <a:buNone/>
              <a:defRPr sz="1800" b="1"/>
            </a:lvl6pPr>
            <a:lvl7pPr marL="3005724" indent="0">
              <a:buNone/>
              <a:defRPr sz="1800" b="1"/>
            </a:lvl7pPr>
            <a:lvl8pPr marL="3506678" indent="0">
              <a:buNone/>
              <a:defRPr sz="1800" b="1"/>
            </a:lvl8pPr>
            <a:lvl9pPr marL="400763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49041" y="2283619"/>
            <a:ext cx="4567346" cy="414885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653" y="286702"/>
            <a:ext cx="3399498" cy="122015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9931" y="286703"/>
            <a:ext cx="5776455" cy="6145769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6653" y="1506856"/>
            <a:ext cx="3399498" cy="4925616"/>
          </a:xfrm>
        </p:spPr>
        <p:txBody>
          <a:bodyPr/>
          <a:lstStyle>
            <a:lvl1pPr marL="0" indent="0">
              <a:buNone/>
              <a:defRPr sz="1500"/>
            </a:lvl1pPr>
            <a:lvl2pPr marL="500954" indent="0">
              <a:buNone/>
              <a:defRPr sz="1300"/>
            </a:lvl2pPr>
            <a:lvl3pPr marL="1001908" indent="0">
              <a:buNone/>
              <a:defRPr sz="1100"/>
            </a:lvl3pPr>
            <a:lvl4pPr marL="1502862" indent="0">
              <a:buNone/>
              <a:defRPr sz="1000"/>
            </a:lvl4pPr>
            <a:lvl5pPr marL="2003816" indent="0">
              <a:buNone/>
              <a:defRPr sz="1000"/>
            </a:lvl5pPr>
            <a:lvl6pPr marL="2504770" indent="0">
              <a:buNone/>
              <a:defRPr sz="1000"/>
            </a:lvl6pPr>
            <a:lvl7pPr marL="3005724" indent="0">
              <a:buNone/>
              <a:defRPr sz="1000"/>
            </a:lvl7pPr>
            <a:lvl8pPr marL="3506678" indent="0">
              <a:buNone/>
              <a:defRPr sz="1000"/>
            </a:lvl8pPr>
            <a:lvl9pPr marL="400763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5348" y="5040630"/>
            <a:ext cx="6199823" cy="59507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25348" y="643414"/>
            <a:ext cx="6199823" cy="4320540"/>
          </a:xfrm>
        </p:spPr>
        <p:txBody>
          <a:bodyPr/>
          <a:lstStyle>
            <a:lvl1pPr marL="0" indent="0">
              <a:buNone/>
              <a:defRPr sz="3500"/>
            </a:lvl1pPr>
            <a:lvl2pPr marL="500954" indent="0">
              <a:buNone/>
              <a:defRPr sz="3100"/>
            </a:lvl2pPr>
            <a:lvl3pPr marL="1001908" indent="0">
              <a:buNone/>
              <a:defRPr sz="2600"/>
            </a:lvl3pPr>
            <a:lvl4pPr marL="1502862" indent="0">
              <a:buNone/>
              <a:defRPr sz="2200"/>
            </a:lvl4pPr>
            <a:lvl5pPr marL="2003816" indent="0">
              <a:buNone/>
              <a:defRPr sz="2200"/>
            </a:lvl5pPr>
            <a:lvl6pPr marL="2504770" indent="0">
              <a:buNone/>
              <a:defRPr sz="2200"/>
            </a:lvl6pPr>
            <a:lvl7pPr marL="3005724" indent="0">
              <a:buNone/>
              <a:defRPr sz="2200"/>
            </a:lvl7pPr>
            <a:lvl8pPr marL="3506678" indent="0">
              <a:buNone/>
              <a:defRPr sz="2200"/>
            </a:lvl8pPr>
            <a:lvl9pPr marL="400763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25348" y="5635705"/>
            <a:ext cx="6199823" cy="845105"/>
          </a:xfrm>
        </p:spPr>
        <p:txBody>
          <a:bodyPr/>
          <a:lstStyle>
            <a:lvl1pPr marL="0" indent="0">
              <a:buNone/>
              <a:defRPr sz="1500"/>
            </a:lvl1pPr>
            <a:lvl2pPr marL="500954" indent="0">
              <a:buNone/>
              <a:defRPr sz="1300"/>
            </a:lvl2pPr>
            <a:lvl3pPr marL="1001908" indent="0">
              <a:buNone/>
              <a:defRPr sz="1100"/>
            </a:lvl3pPr>
            <a:lvl4pPr marL="1502862" indent="0">
              <a:buNone/>
              <a:defRPr sz="1000"/>
            </a:lvl4pPr>
            <a:lvl5pPr marL="2003816" indent="0">
              <a:buNone/>
              <a:defRPr sz="1000"/>
            </a:lvl5pPr>
            <a:lvl6pPr marL="2504770" indent="0">
              <a:buNone/>
              <a:defRPr sz="1000"/>
            </a:lvl6pPr>
            <a:lvl7pPr marL="3005724" indent="0">
              <a:buNone/>
              <a:defRPr sz="1000"/>
            </a:lvl7pPr>
            <a:lvl8pPr marL="3506678" indent="0">
              <a:buNone/>
              <a:defRPr sz="1000"/>
            </a:lvl8pPr>
            <a:lvl9pPr marL="400763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652" y="288370"/>
            <a:ext cx="9299734" cy="1200150"/>
          </a:xfrm>
          <a:prstGeom prst="rect">
            <a:avLst/>
          </a:prstGeom>
        </p:spPr>
        <p:txBody>
          <a:bodyPr vert="horz" lIns="100191" tIns="50095" rIns="100191" bIns="5009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6652" y="1680211"/>
            <a:ext cx="9299734" cy="4752261"/>
          </a:xfrm>
          <a:prstGeom prst="rect">
            <a:avLst/>
          </a:prstGeom>
        </p:spPr>
        <p:txBody>
          <a:bodyPr vert="horz" lIns="100191" tIns="50095" rIns="100191" bIns="5009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6652" y="6674168"/>
            <a:ext cx="2411042" cy="383381"/>
          </a:xfrm>
          <a:prstGeom prst="rect">
            <a:avLst/>
          </a:prstGeom>
        </p:spPr>
        <p:txBody>
          <a:bodyPr vert="horz" lIns="100191" tIns="50095" rIns="100191" bIns="5009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4327E-27C4-4926-BC59-99CC41797187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30455" y="6674168"/>
            <a:ext cx="3272129" cy="383381"/>
          </a:xfrm>
          <a:prstGeom prst="rect">
            <a:avLst/>
          </a:prstGeom>
        </p:spPr>
        <p:txBody>
          <a:bodyPr vert="horz" lIns="100191" tIns="50095" rIns="100191" bIns="5009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05344" y="6674168"/>
            <a:ext cx="2411042" cy="383381"/>
          </a:xfrm>
          <a:prstGeom prst="rect">
            <a:avLst/>
          </a:prstGeom>
        </p:spPr>
        <p:txBody>
          <a:bodyPr vert="horz" lIns="100191" tIns="50095" rIns="100191" bIns="5009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3E9F4-A744-4A91-9378-DFF64947FF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1001908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5716" indent="-375716" algn="l" defTabSz="100190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4050" indent="-313096" algn="l" defTabSz="100190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2385" indent="-250477" algn="l" defTabSz="1001908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3339" indent="-250477" algn="l" defTabSz="100190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4293" indent="-250477" algn="l" defTabSz="100190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55247" indent="-250477" algn="l" defTabSz="100190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56201" indent="-250477" algn="l" defTabSz="100190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57155" indent="-250477" algn="l" defTabSz="100190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58109" indent="-250477" algn="l" defTabSz="100190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0954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1908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2862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3816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770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5724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06678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07632" algn="l" defTabSz="100190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333038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НАЗОВИТЕ НАТУРАЛЬНЫЕ ЧИСЛА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523288" y="1296194"/>
            <a:ext cx="899605" cy="1728192"/>
            <a:chOff x="523288" y="1296194"/>
            <a:chExt cx="899605" cy="172819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12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6353446" y="2736354"/>
            <a:ext cx="720000" cy="1728192"/>
            <a:chOff x="630095" y="1296194"/>
            <a:chExt cx="720000" cy="172819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02022" y="2101056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4590455" y="4752578"/>
            <a:ext cx="899605" cy="1728192"/>
            <a:chOff x="523288" y="1296194"/>
            <a:chExt cx="899605" cy="172819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23288" y="129619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13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19</a:t>
              </a: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2358207" y="2880370"/>
            <a:ext cx="1186847" cy="1728192"/>
            <a:chOff x="1782143" y="2088282"/>
            <a:chExt cx="1186847" cy="1728192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320917" y="2893144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178214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8046839" y="1152178"/>
            <a:ext cx="1656186" cy="1728192"/>
            <a:chOff x="1724888" y="2088282"/>
            <a:chExt cx="1397037" cy="172819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2556933" y="2088282"/>
              <a:ext cx="45730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561464" y="2893144"/>
              <a:ext cx="45730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453852" y="2952378"/>
              <a:ext cx="668073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Прямоугольник 33"/>
            <p:cNvSpPr/>
            <p:nvPr/>
          </p:nvSpPr>
          <p:spPr>
            <a:xfrm>
              <a:off x="1724888" y="2448322"/>
              <a:ext cx="789629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6462663" y="5184626"/>
            <a:ext cx="1259645" cy="1728192"/>
            <a:chOff x="1782143" y="2088282"/>
            <a:chExt cx="1259645" cy="1728192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11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142183" y="289314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13</a:t>
              </a: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178214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3798367" y="151221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758807" y="331241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94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18047" y="439253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142183" y="5544666"/>
            <a:ext cx="1441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5,17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90455" y="2664346"/>
            <a:ext cx="1083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1,6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118847" y="4608562"/>
            <a:ext cx="1798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2,491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7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 rot="-1961077">
            <a:off x="9520389" y="2374616"/>
            <a:ext cx="812650" cy="63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500" b="1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 rot="1641344">
            <a:off x="9235153" y="6308500"/>
            <a:ext cx="651197" cy="70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 rot="2137425">
            <a:off x="9315880" y="1621248"/>
            <a:ext cx="651196" cy="70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 rot="-2120406">
            <a:off x="9601114" y="5551739"/>
            <a:ext cx="731924" cy="70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 rot="-1961077">
            <a:off x="364169" y="1647858"/>
            <a:ext cx="812650" cy="63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500" b="1">
                <a:solidFill>
                  <a:srgbClr val="FF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 rot="1641344">
            <a:off x="609937" y="6513525"/>
            <a:ext cx="651197" cy="70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 rot="-2177000">
            <a:off x="365962" y="5551739"/>
            <a:ext cx="651197" cy="70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 rot="2760674">
            <a:off x="305772" y="2367967"/>
            <a:ext cx="680085" cy="72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9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83442" y="273368"/>
            <a:ext cx="10049597" cy="83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3300"/>
                </a:solidFill>
              </a:rPr>
              <a:t>Смотри! Думай! Делай вывод!</a:t>
            </a:r>
          </a:p>
        </p:txBody>
      </p:sp>
      <p:pic>
        <p:nvPicPr>
          <p:cNvPr id="27661" name="Picture 13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59" y="4792267"/>
            <a:ext cx="8054747" cy="240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662" name="Object 14"/>
          <p:cNvGraphicFramePr>
            <a:graphicFrameLocks noChangeAspect="1"/>
          </p:cNvGraphicFramePr>
          <p:nvPr/>
        </p:nvGraphicFramePr>
        <p:xfrm>
          <a:off x="1332891" y="1116807"/>
          <a:ext cx="7586530" cy="3525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5" imgW="2438280" imgH="1218960" progId="Equation.3">
                  <p:embed/>
                </p:oleObj>
              </mc:Choice>
              <mc:Fallback>
                <p:oleObj name="Формула" r:id="rId5" imgW="243828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2891" y="1116807"/>
                        <a:ext cx="7586530" cy="3525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48705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937" y="0"/>
            <a:ext cx="9113165" cy="665084"/>
          </a:xfrm>
        </p:spPr>
        <p:txBody>
          <a:bodyPr>
            <a:normAutofit fontScale="90000"/>
          </a:bodyPr>
          <a:lstStyle/>
          <a:p>
            <a:r>
              <a:rPr lang="ru-RU" sz="4400" b="1" i="1">
                <a:solidFill>
                  <a:schemeClr val="accent2"/>
                </a:solidFill>
                <a:latin typeface="Bookman Old Style" pitchFamily="18" charset="0"/>
              </a:rPr>
              <a:t>Новая запись чисел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9210" y="576739"/>
            <a:ext cx="9299734" cy="4083844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b="1"/>
              <a:t>Десятичные дроби читают так же, как и обыкновенные, но с обязательным указанием целых единиц.</a:t>
            </a:r>
          </a:p>
          <a:p>
            <a:pPr>
              <a:lnSpc>
                <a:spcPct val="90000"/>
              </a:lnSpc>
            </a:pPr>
            <a:r>
              <a:rPr lang="ru-RU" b="1"/>
              <a:t>Целая часть отделяется от дробной части запятой.</a:t>
            </a:r>
          </a:p>
          <a:p>
            <a:pPr>
              <a:lnSpc>
                <a:spcPct val="90000"/>
              </a:lnSpc>
            </a:pPr>
            <a:r>
              <a:rPr lang="ru-RU" b="1"/>
              <a:t>В десятичной дроби после запятой стоит столько же цифр, сколько нулей в знаменателе соответствующей ей обыкновенной дроби:</a:t>
            </a:r>
          </a:p>
          <a:p>
            <a:pPr>
              <a:lnSpc>
                <a:spcPct val="90000"/>
              </a:lnSpc>
            </a:pPr>
            <a:endParaRPr lang="ru-RU" b="1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-204472"/>
            <a:ext cx="202403" cy="40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0191" tIns="50095" rIns="100191" bIns="50095" anchor="ctr">
            <a:spAutoFit/>
          </a:bodyPr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2967592"/>
            <a:ext cx="202403" cy="40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0191" tIns="50095" rIns="100191" bIns="50095" anchor="ctr">
            <a:spAutoFit/>
          </a:bodyPr>
          <a:lstStyle/>
          <a:p>
            <a:endParaRPr lang="ru-RU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5573742" y="5037296"/>
          <a:ext cx="4018404" cy="2075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4" imgW="977760" imgH="812520" progId="Equation.3">
                  <p:embed/>
                </p:oleObj>
              </mc:Choice>
              <mc:Fallback>
                <p:oleObj name="Формула" r:id="rId4" imgW="9777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3742" y="5037296"/>
                        <a:ext cx="4018404" cy="20752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06645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8162"/>
            <a:ext cx="10333038" cy="60742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1. ЗАПИСАТЬ ЦЕЛУЮ ЧАСТЬ ЧИСЛА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8"/>
          <p:cNvGrpSpPr/>
          <p:nvPr/>
        </p:nvGrpSpPr>
        <p:grpSpPr>
          <a:xfrm>
            <a:off x="2574231" y="5040610"/>
            <a:ext cx="2049164" cy="1728192"/>
            <a:chOff x="1350094" y="2088282"/>
            <a:chExt cx="2049164" cy="172819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1926158" y="2952378"/>
              <a:ext cx="133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350094" y="2448322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7" name="Равно 36"/>
          <p:cNvSpPr/>
          <p:nvPr/>
        </p:nvSpPr>
        <p:spPr>
          <a:xfrm>
            <a:off x="4518447" y="5688682"/>
            <a:ext cx="792088" cy="432048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38527" y="540065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-18057" y="1696884"/>
            <a:ext cx="10333038" cy="60742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ПОСТАВИТЬ ЗАПЯТУЮ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598567" y="5400650"/>
            <a:ext cx="369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54777" y="5400650"/>
            <a:ext cx="1083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. .</a:t>
            </a:r>
            <a:endParaRPr lang="en-US" sz="5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-18057" y="2632988"/>
            <a:ext cx="10333038" cy="60742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ПОСЛЕ ЗАПЯТОЙ ПОСТАВИТЬ СТОЛЬКО ТОЧЕК, СКОЛЬКО НУЛЕЙ В ЗНАМЕНАТЕЛЕ</a:t>
            </a: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-18057" y="3569092"/>
            <a:ext cx="10333038" cy="60742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С ПОСЛЕДНЕЙ ТОЧКИ ЗАПИСЫВАЕМ ЧИСЛИТЕЛЬ</a:t>
            </a: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-18057" y="4217164"/>
            <a:ext cx="10333038" cy="60742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ОСТАВШИЕСЯ ТОЧКИ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ЗАМЕНЯЕМ НУЛЯМИ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46639" y="5400650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886599" y="540065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0215" y="1944266"/>
            <a:ext cx="7182743" cy="607422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FF0000"/>
                </a:solidFill>
              </a:rPr>
              <a:t>ПЯТЬ ЦЕЛЫХ ТРИ ДЕСЯТЫХ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ЧИТАТЬ ДЕСЯТИЧНУЮ ДРОБЬ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8"/>
          <p:cNvGrpSpPr/>
          <p:nvPr/>
        </p:nvGrpSpPr>
        <p:grpSpPr>
          <a:xfrm>
            <a:off x="130537" y="1008162"/>
            <a:ext cx="1939638" cy="2736304"/>
            <a:chOff x="1647523" y="2088282"/>
            <a:chExt cx="1615482" cy="237649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303423" y="2088282"/>
              <a:ext cx="635778" cy="12563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920969" y="3018222"/>
              <a:ext cx="1342036" cy="144655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243535" y="3151449"/>
              <a:ext cx="779574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647523" y="2463517"/>
              <a:ext cx="635778" cy="12563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6" name="Заголовок 1"/>
          <p:cNvSpPr txBox="1">
            <a:spLocks/>
          </p:cNvSpPr>
          <p:nvPr/>
        </p:nvSpPr>
        <p:spPr>
          <a:xfrm>
            <a:off x="3582343" y="5012244"/>
            <a:ext cx="6026037" cy="60742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ДВАЦАТЬ ОДНА ЦЕЛАЯ СЕМЬ СОТЫХ</a:t>
            </a:r>
          </a:p>
        </p:txBody>
      </p:sp>
      <p:grpSp>
        <p:nvGrpSpPr>
          <p:cNvPr id="37" name="Группа 28"/>
          <p:cNvGrpSpPr/>
          <p:nvPr/>
        </p:nvGrpSpPr>
        <p:grpSpPr>
          <a:xfrm>
            <a:off x="119856" y="4035490"/>
            <a:ext cx="3030439" cy="2517288"/>
            <a:chOff x="867862" y="2088282"/>
            <a:chExt cx="2523988" cy="2186274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2303423" y="2088282"/>
              <a:ext cx="635778" cy="12563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792125" y="3018222"/>
              <a:ext cx="1599725" cy="12563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>
              <a:off x="1947393" y="3151449"/>
              <a:ext cx="131928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1" name="Прямоугольник 40"/>
            <p:cNvSpPr/>
            <p:nvPr/>
          </p:nvSpPr>
          <p:spPr>
            <a:xfrm>
              <a:off x="867862" y="2463517"/>
              <a:ext cx="1117751" cy="125633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21</a:t>
              </a:r>
              <a:endPara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8487" y="1224186"/>
            <a:ext cx="5454551" cy="136815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ТРИ ЦЕЛЫХ СЕМЬ ДЕСЯТЫХ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07363"/>
            <a:ext cx="10333038" cy="584775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ПРОЧИТАТЬ И ЗАПИСАТЬ ДРОБЬ В ДЕСЯТИЧНОМ ВИДЕ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8"/>
          <p:cNvGrpSpPr/>
          <p:nvPr/>
        </p:nvGrpSpPr>
        <p:grpSpPr>
          <a:xfrm>
            <a:off x="269975" y="1152178"/>
            <a:ext cx="1259646" cy="1728192"/>
            <a:chOff x="1782142" y="2088282"/>
            <a:chExt cx="1259646" cy="172819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142183" y="289314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782142" y="2448322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5" name="Группа 28"/>
          <p:cNvGrpSpPr/>
          <p:nvPr/>
        </p:nvGrpSpPr>
        <p:grpSpPr>
          <a:xfrm>
            <a:off x="269975" y="3096394"/>
            <a:ext cx="1977155" cy="1728192"/>
            <a:chOff x="1422103" y="2088282"/>
            <a:chExt cx="1977155" cy="172819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963448" y="2088282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156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926159" y="2952378"/>
              <a:ext cx="133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269975" y="5184626"/>
            <a:ext cx="1582396" cy="1728192"/>
            <a:chOff x="1638127" y="2088282"/>
            <a:chExt cx="1582396" cy="172819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070175" y="2952378"/>
              <a:ext cx="1008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1638127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1" name="Заголовок 1"/>
          <p:cNvSpPr txBox="1">
            <a:spLocks/>
          </p:cNvSpPr>
          <p:nvPr/>
        </p:nvSpPr>
        <p:spPr>
          <a:xfrm>
            <a:off x="4878487" y="3240410"/>
            <a:ext cx="5454551" cy="136815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ДВЕ ЦЕЛЫХ СТО ПЯТЬДЕСЯТ ШЕСТЬ ТЫСЯЧНЫХ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878487" y="5328642"/>
            <a:ext cx="5454551" cy="136815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СЕМЬ ЦЕЛЫХ ДВАДЦАТЬ ДЕВЯТЬ СОТЫХ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94111" y="1524992"/>
            <a:ext cx="1598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3,7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32985" y="3456434"/>
            <a:ext cx="2313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2,156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70374" y="5557440"/>
            <a:ext cx="195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7,29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28"/>
          <p:cNvGrpSpPr/>
          <p:nvPr/>
        </p:nvGrpSpPr>
        <p:grpSpPr>
          <a:xfrm>
            <a:off x="197967" y="1152178"/>
            <a:ext cx="1654404" cy="1728192"/>
            <a:chOff x="1566119" y="2088282"/>
            <a:chExt cx="1654404" cy="1728192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106287" y="2952378"/>
              <a:ext cx="97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156611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16" name="Группа 28"/>
          <p:cNvGrpSpPr/>
          <p:nvPr/>
        </p:nvGrpSpPr>
        <p:grpSpPr>
          <a:xfrm>
            <a:off x="197967" y="3168402"/>
            <a:ext cx="1977155" cy="1728192"/>
            <a:chOff x="1422103" y="2088282"/>
            <a:chExt cx="1977155" cy="172819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926303" y="2952378"/>
              <a:ext cx="1296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Прямоугольник 29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8"/>
          <p:cNvGrpSpPr/>
          <p:nvPr/>
        </p:nvGrpSpPr>
        <p:grpSpPr>
          <a:xfrm>
            <a:off x="202317" y="5184626"/>
            <a:ext cx="2371914" cy="1728192"/>
            <a:chOff x="1206079" y="2088282"/>
            <a:chExt cx="2371914" cy="172819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605978" y="2893144"/>
              <a:ext cx="197201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710135" y="2952378"/>
              <a:ext cx="169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Прямоугольник 34"/>
            <p:cNvSpPr/>
            <p:nvPr/>
          </p:nvSpPr>
          <p:spPr>
            <a:xfrm>
              <a:off x="120607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0" y="207363"/>
            <a:ext cx="10333038" cy="584775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ПРОЧИТАТЬ И ЗАПИСАТЬ ДРОБЬ В ДЕСЯТИЧНОМ ВИДЕ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710135" y="1512218"/>
            <a:ext cx="195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6,01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98167" y="3541216"/>
            <a:ext cx="2313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5,004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30215" y="5557440"/>
            <a:ext cx="26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9,0008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Заголовок 1"/>
          <p:cNvSpPr>
            <a:spLocks noGrp="1"/>
          </p:cNvSpPr>
          <p:nvPr>
            <p:ph type="ctrTitle"/>
          </p:nvPr>
        </p:nvSpPr>
        <p:spPr>
          <a:xfrm>
            <a:off x="5238527" y="1224186"/>
            <a:ext cx="4968552" cy="136815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ШЕСТЬ ЦЕЛЫХ ОДНА СОТАЯ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5238527" y="3312418"/>
            <a:ext cx="4968552" cy="136815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ПЯТЬ ЦЕЛЫХ ЧЕТЫРИ ТЫСЯЧНЫХ</a:t>
            </a: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5238527" y="5328642"/>
            <a:ext cx="4968552" cy="1368152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</a:bodyPr>
          <a:lstStyle/>
          <a:p>
            <a:pPr marL="0" marR="0" lvl="0" indent="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ДЕВЯТЬ ЦЕЛЫХ ВОСЕМЬ ДЕСЯТИТЫСЯЧНЫХ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868989" y="1152178"/>
            <a:ext cx="1512168" cy="1728192"/>
            <a:chOff x="1566119" y="2088282"/>
            <a:chExt cx="1512168" cy="1728192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142183" y="289314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106287" y="2952378"/>
              <a:ext cx="97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156611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28"/>
          <p:cNvGrpSpPr/>
          <p:nvPr/>
        </p:nvGrpSpPr>
        <p:grpSpPr>
          <a:xfrm>
            <a:off x="546238" y="3168402"/>
            <a:ext cx="1800200" cy="1728192"/>
            <a:chOff x="1422103" y="2088282"/>
            <a:chExt cx="1800200" cy="172819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14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926303" y="2952378"/>
              <a:ext cx="1296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Прямоугольник 29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4" name="Группа 28"/>
          <p:cNvGrpSpPr/>
          <p:nvPr/>
        </p:nvGrpSpPr>
        <p:grpSpPr>
          <a:xfrm>
            <a:off x="366205" y="5184626"/>
            <a:ext cx="2196056" cy="1728192"/>
            <a:chOff x="1206079" y="2088282"/>
            <a:chExt cx="2196056" cy="172819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963448" y="2088282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236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710135" y="2952378"/>
              <a:ext cx="169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Прямоугольник 34"/>
            <p:cNvSpPr/>
            <p:nvPr/>
          </p:nvSpPr>
          <p:spPr>
            <a:xfrm>
              <a:off x="120607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0" y="207363"/>
            <a:ext cx="10333038" cy="584775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НАЙДИТЕ И ЗАПИШИТЕ НЕДОСТАЮЩИЕ ЧИСЛА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59892" y="1512218"/>
            <a:ext cx="1598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5,7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418446" y="3541216"/>
            <a:ext cx="195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2,14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94103" y="5557440"/>
            <a:ext cx="2313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7,236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0" name="Группа 28"/>
          <p:cNvGrpSpPr/>
          <p:nvPr/>
        </p:nvGrpSpPr>
        <p:grpSpPr>
          <a:xfrm>
            <a:off x="5730814" y="1152178"/>
            <a:ext cx="1654404" cy="1728192"/>
            <a:chOff x="1566119" y="2088282"/>
            <a:chExt cx="1654404" cy="1728192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5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100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106287" y="2952378"/>
              <a:ext cx="972000" cy="0"/>
            </a:xfrm>
            <a:prstGeom prst="line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7" name="Прямоугольник 46"/>
            <p:cNvSpPr/>
            <p:nvPr/>
          </p:nvSpPr>
          <p:spPr>
            <a:xfrm>
              <a:off x="156611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9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</p:grpSp>
      <p:grpSp>
        <p:nvGrpSpPr>
          <p:cNvPr id="48" name="Группа 28"/>
          <p:cNvGrpSpPr/>
          <p:nvPr/>
        </p:nvGrpSpPr>
        <p:grpSpPr>
          <a:xfrm>
            <a:off x="5526559" y="3168402"/>
            <a:ext cx="1977155" cy="1728192"/>
            <a:chOff x="1422103" y="2088282"/>
            <a:chExt cx="1977155" cy="1728192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2148595" y="2088282"/>
              <a:ext cx="8867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18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1000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>
              <a:off x="1926303" y="2952378"/>
              <a:ext cx="1296000" cy="0"/>
            </a:xfrm>
            <a:prstGeom prst="line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2" name="Прямоугольник 51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3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</p:grpSp>
      <p:grpSp>
        <p:nvGrpSpPr>
          <p:cNvPr id="53" name="Группа 28"/>
          <p:cNvGrpSpPr/>
          <p:nvPr/>
        </p:nvGrpSpPr>
        <p:grpSpPr>
          <a:xfrm>
            <a:off x="5598567" y="5184626"/>
            <a:ext cx="1734387" cy="1728192"/>
            <a:chOff x="1476517" y="2088282"/>
            <a:chExt cx="1734387" cy="1728192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2148595" y="2088282"/>
              <a:ext cx="8867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74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973066" y="2893144"/>
              <a:ext cx="123783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100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>
              <a:off x="2072453" y="2952378"/>
              <a:ext cx="1044000" cy="0"/>
            </a:xfrm>
            <a:prstGeom prst="line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57" name="Прямоугольник 56"/>
            <p:cNvSpPr/>
            <p:nvPr/>
          </p:nvSpPr>
          <p:spPr>
            <a:xfrm>
              <a:off x="1476517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</a:effectLst>
                </a:rPr>
                <a:t>4</a:t>
              </a:r>
              <a:endPara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endParaRPr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7242982" y="1512218"/>
            <a:ext cx="1955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= 9,05</a:t>
            </a:r>
            <a:endParaRPr lang="en-US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349201" y="3541216"/>
            <a:ext cx="226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= 3,018</a:t>
            </a:r>
            <a:endParaRPr lang="en-US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274623" y="5557440"/>
            <a:ext cx="1917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= 4,74</a:t>
            </a:r>
            <a:endParaRPr lang="en-US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726359" y="5688682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134071" y="3312418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97967" y="1656234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8478887" y="3672458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174631" y="2088282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102623" y="5328642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58" grpId="0"/>
      <p:bldP spid="59" grpId="0"/>
      <p:bldP spid="60" grpId="0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6652" y="288370"/>
            <a:ext cx="9299734" cy="6120392"/>
          </a:xfrm>
        </p:spPr>
        <p:txBody>
          <a:bodyPr/>
          <a:lstStyle/>
          <a:p>
            <a:r>
              <a:rPr lang="ru-RU" b="1" dirty="0" smtClean="0"/>
              <a:t>№797(1-8)</a:t>
            </a:r>
            <a:br>
              <a:rPr lang="ru-RU" b="1" dirty="0" smtClean="0"/>
            </a:br>
            <a:r>
              <a:rPr lang="ru-RU" b="1" dirty="0" smtClean="0"/>
              <a:t>798</a:t>
            </a:r>
            <a:br>
              <a:rPr lang="ru-RU" b="1" dirty="0" smtClean="0"/>
            </a:br>
            <a:r>
              <a:rPr lang="ru-RU" b="1" dirty="0" smtClean="0"/>
              <a:t>800(1-3)</a:t>
            </a:r>
            <a:br>
              <a:rPr lang="ru-RU" b="1" dirty="0" smtClean="0"/>
            </a:br>
            <a:r>
              <a:rPr lang="ru-RU" b="1" dirty="0" smtClean="0"/>
              <a:t>802(1-6)</a:t>
            </a:r>
            <a:br>
              <a:rPr lang="ru-RU" b="1" dirty="0" smtClean="0"/>
            </a:br>
            <a:r>
              <a:rPr lang="ru-RU" b="1" dirty="0" smtClean="0"/>
              <a:t>814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851301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652" y="288370"/>
            <a:ext cx="9299734" cy="5688344"/>
          </a:xfrm>
        </p:spPr>
        <p:txBody>
          <a:bodyPr/>
          <a:lstStyle/>
          <a:p>
            <a:r>
              <a:rPr lang="ru-RU" b="1" i="1" dirty="0" smtClean="0"/>
              <a:t>Д/з:</a:t>
            </a:r>
            <a:br>
              <a:rPr lang="ru-RU" b="1" i="1" dirty="0" smtClean="0"/>
            </a:br>
            <a:r>
              <a:rPr lang="ru-RU" b="1" i="1" dirty="0" smtClean="0"/>
              <a:t>пар.30, в.1-6, </a:t>
            </a:r>
            <a:br>
              <a:rPr lang="ru-RU" b="1" i="1" dirty="0" smtClean="0"/>
            </a:br>
            <a:r>
              <a:rPr lang="ru-RU" b="1" i="1" dirty="0" smtClean="0"/>
              <a:t>№799(1-8)</a:t>
            </a:r>
            <a:br>
              <a:rPr lang="ru-RU" b="1" i="1" dirty="0" smtClean="0"/>
            </a:br>
            <a:r>
              <a:rPr lang="ru-RU" b="1" i="1" dirty="0" smtClean="0"/>
              <a:t>801(1-3)</a:t>
            </a:r>
            <a:br>
              <a:rPr lang="ru-RU" b="1" i="1" dirty="0" smtClean="0"/>
            </a:br>
            <a:r>
              <a:rPr lang="ru-RU" b="1" i="1" dirty="0" smtClean="0"/>
              <a:t>803(1-6)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39585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3330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НАЗОВИТЕ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смешанные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ЧИСЛА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23288" y="1296194"/>
            <a:ext cx="899605" cy="1728192"/>
            <a:chOff x="523288" y="1296194"/>
            <a:chExt cx="899605" cy="172819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12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" name="Группа 15"/>
          <p:cNvGrpSpPr/>
          <p:nvPr/>
        </p:nvGrpSpPr>
        <p:grpSpPr>
          <a:xfrm>
            <a:off x="6353446" y="2736354"/>
            <a:ext cx="720000" cy="1728192"/>
            <a:chOff x="630095" y="1296194"/>
            <a:chExt cx="720000" cy="172819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02022" y="2101056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" name="Группа 19"/>
          <p:cNvGrpSpPr/>
          <p:nvPr/>
        </p:nvGrpSpPr>
        <p:grpSpPr>
          <a:xfrm>
            <a:off x="4590455" y="4752578"/>
            <a:ext cx="899605" cy="1728192"/>
            <a:chOff x="523288" y="1296194"/>
            <a:chExt cx="899605" cy="172819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23288" y="129619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13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19</a:t>
              </a: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" name="Группа 28"/>
          <p:cNvGrpSpPr/>
          <p:nvPr/>
        </p:nvGrpSpPr>
        <p:grpSpPr>
          <a:xfrm>
            <a:off x="2358207" y="2880370"/>
            <a:ext cx="1186847" cy="1728192"/>
            <a:chOff x="1782143" y="2088282"/>
            <a:chExt cx="1186847" cy="1728192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320917" y="2893144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>
            <a:xfrm>
              <a:off x="178214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7" name="Группа 29"/>
          <p:cNvGrpSpPr/>
          <p:nvPr/>
        </p:nvGrpSpPr>
        <p:grpSpPr>
          <a:xfrm>
            <a:off x="8046839" y="1152178"/>
            <a:ext cx="1656186" cy="1728192"/>
            <a:chOff x="1724888" y="2088282"/>
            <a:chExt cx="1397037" cy="172819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2556933" y="2088282"/>
              <a:ext cx="45730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561464" y="2893144"/>
              <a:ext cx="45730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453852" y="2952378"/>
              <a:ext cx="668073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Прямоугольник 33"/>
            <p:cNvSpPr/>
            <p:nvPr/>
          </p:nvSpPr>
          <p:spPr>
            <a:xfrm>
              <a:off x="1724888" y="2448322"/>
              <a:ext cx="789629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</a:p>
          </p:txBody>
        </p:sp>
      </p:grpSp>
      <p:grpSp>
        <p:nvGrpSpPr>
          <p:cNvPr id="8" name="Группа 34"/>
          <p:cNvGrpSpPr/>
          <p:nvPr/>
        </p:nvGrpSpPr>
        <p:grpSpPr>
          <a:xfrm>
            <a:off x="6462663" y="5184626"/>
            <a:ext cx="1259645" cy="1728192"/>
            <a:chOff x="1782143" y="2088282"/>
            <a:chExt cx="1259645" cy="1728192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11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142183" y="289314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13</a:t>
              </a: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178214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2142183" y="5544666"/>
            <a:ext cx="1441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5,17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90455" y="2664346"/>
            <a:ext cx="1083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1,6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118847" y="4608562"/>
            <a:ext cx="1798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2,491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НАЗОВИТЕ </a:t>
            </a:r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обыкновенные дроби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23288" y="1296194"/>
            <a:ext cx="899605" cy="1728192"/>
            <a:chOff x="523288" y="1296194"/>
            <a:chExt cx="899605" cy="172819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12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" name="Группа 15"/>
          <p:cNvGrpSpPr/>
          <p:nvPr/>
        </p:nvGrpSpPr>
        <p:grpSpPr>
          <a:xfrm>
            <a:off x="6353446" y="2736354"/>
            <a:ext cx="720000" cy="1728192"/>
            <a:chOff x="630095" y="1296194"/>
            <a:chExt cx="720000" cy="172819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02023" y="1296194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02022" y="2101056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" name="Группа 19"/>
          <p:cNvGrpSpPr/>
          <p:nvPr/>
        </p:nvGrpSpPr>
        <p:grpSpPr>
          <a:xfrm>
            <a:off x="4590455" y="4752578"/>
            <a:ext cx="899605" cy="1728192"/>
            <a:chOff x="523288" y="1296194"/>
            <a:chExt cx="899605" cy="172819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23288" y="129619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13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23288" y="2101056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19</a:t>
              </a: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30095" y="2160290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3" name="Прямоугольник 42"/>
          <p:cNvSpPr/>
          <p:nvPr/>
        </p:nvSpPr>
        <p:spPr>
          <a:xfrm>
            <a:off x="2142183" y="5544666"/>
            <a:ext cx="1441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5,17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90455" y="2664346"/>
            <a:ext cx="1083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1,6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118847" y="4608562"/>
            <a:ext cx="1798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2,491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числа остались?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103330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142183" y="5544666"/>
            <a:ext cx="1441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5,17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90455" y="2664346"/>
            <a:ext cx="1083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1,6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118847" y="4608562"/>
            <a:ext cx="1798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2,491</a:t>
            </a:r>
          </a:p>
        </p:txBody>
      </p:sp>
      <p:sp>
        <p:nvSpPr>
          <p:cNvPr id="46" name="Правая фигурная скобка 45"/>
          <p:cNvSpPr/>
          <p:nvPr/>
        </p:nvSpPr>
        <p:spPr>
          <a:xfrm>
            <a:off x="1782143" y="1368202"/>
            <a:ext cx="936104" cy="52565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862263" y="1944266"/>
            <a:ext cx="70818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ДРОБНЫЕ ЧИСЛА В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ДЕСЯТИЧНОЙ ЗАПИСИ.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078287" y="4104506"/>
            <a:ext cx="6738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ДЕСЯТИЧНЫЕ ДРОБИ.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759E-6 5.18192E-7 L -0.16725 -0.56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-28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0688E-6 1.02536E-6 L -0.39026 0.120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00" y="6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61E-6 -3.58324E-6 L -0.77331 0.100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 animBg="1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32988"/>
            <a:ext cx="10333038" cy="154352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Представление о десятичных дробях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1631216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 </a:t>
            </a:r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марта</a:t>
            </a:r>
          </a:p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Классная работа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1" y="3240410"/>
            <a:ext cx="9486999" cy="154352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Ввести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понятие десятичных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дробей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Учить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читать и записывать десятичные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дроби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УРОКА: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936" y="273368"/>
            <a:ext cx="9299734" cy="831771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  <a:latin typeface="Bookman Old Style" pitchFamily="18" charset="0"/>
              </a:rPr>
              <a:t>Немного истории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31834"/>
            <a:ext cx="9803829" cy="5869066"/>
          </a:xfrm>
        </p:spPr>
        <p:txBody>
          <a:bodyPr/>
          <a:lstStyle/>
          <a:p>
            <a:r>
              <a:rPr lang="ru-RU" sz="3100"/>
              <a:t>           Дроби, как известно, возникли в связи с делением предметов на несколько частей. При решении разных практических задач возникали дроби с разными знаменателями. Действия с ними были довольно сложными. В </a:t>
            </a:r>
            <a:r>
              <a:rPr lang="ru-RU" sz="3100" b="1" i="1"/>
              <a:t>Древнем Египте</a:t>
            </a:r>
            <a:r>
              <a:rPr lang="ru-RU" sz="3100"/>
              <a:t> такие вычисления могли проводить только жрецы. Около пяти столетий назад голландский математик </a:t>
            </a:r>
            <a:r>
              <a:rPr lang="ru-RU" sz="3100" b="1" i="1"/>
              <a:t>Симон Стевин</a:t>
            </a:r>
            <a:r>
              <a:rPr lang="ru-RU" sz="3100"/>
              <a:t> изобрел способ записи дробей со знаменателями 10, 100, 1000 и т д.  А «старые», привычные дроби для противопоставления стали называть обыкновенными. 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934638" y="273368"/>
            <a:ext cx="1139145" cy="1058466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0191" tIns="50095" rIns="100191" bIns="50095" anchor="ctr"/>
          <a:lstStyle/>
          <a:p>
            <a:endParaRPr lang="ru-R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505108" y="273368"/>
            <a:ext cx="0" cy="10584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/>
          <a:lstStyle/>
          <a:p>
            <a:endParaRPr lang="ru-R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934638" y="803434"/>
            <a:ext cx="113914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/>
          <a:lstStyle/>
          <a:p>
            <a:endParaRPr lang="ru-R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097886" y="425054"/>
            <a:ext cx="814444" cy="6800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/>
          <a:lstStyle/>
          <a:p>
            <a:endParaRPr lang="ru-R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>
            <a:off x="1097886" y="425054"/>
            <a:ext cx="814444" cy="6800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191" tIns="50095" rIns="100191" bIns="50095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71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80" grpId="0" animBg="1"/>
      <p:bldP spid="3081" grpId="0" animBg="1"/>
      <p:bldP spid="3083" grpId="0" animBg="1"/>
      <p:bldP spid="3084" grpId="0" animBg="1"/>
      <p:bldP spid="30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48812"/>
            <a:ext cx="10333038" cy="607422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   ЗАПИШИТЕ ЧИСЛА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МАТЕМАТИЧЕСКИЙ ДИКТАНТ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9975" y="3425076"/>
            <a:ext cx="9721080" cy="1543526"/>
          </a:xfrm>
          <a:prstGeom prst="rect">
            <a:avLst/>
          </a:prstGeom>
        </p:spPr>
        <p:txBody>
          <a:bodyPr vert="horz" lIns="100191" tIns="50095" rIns="100191" bIns="50095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ТРИ ЦЕЛЫХ  СЕМЬ</a:t>
            </a:r>
            <a:r>
              <a:rPr kumimoji="0" lang="ru-RU" sz="3600" b="1" i="0" u="none" strike="noStrike" kern="1200" cap="none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ДЕСЯТЫХ</a:t>
            </a:r>
          </a:p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6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ДВЕ ЦЕЛЫХ СТО ПЯТЬДЕСЯТ ШЕСТЬ ТЫСЯЧНЫХ</a:t>
            </a:r>
          </a:p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6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СЕМЬ ЦЕЛЫХ  ДВАДЦАТЬ ДЕВЯТЬ  СОТЫХ</a:t>
            </a:r>
          </a:p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ШЕСТЬ</a:t>
            </a:r>
            <a:r>
              <a:rPr kumimoji="0" lang="ru-RU" sz="3600" b="1" i="0" u="none" strike="noStrike" kern="1200" cap="none" spc="50" normalizeH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ЦЕЛЫХ ОДНА СОТАЯ</a:t>
            </a:r>
          </a:p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600" b="1" spc="5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ПЯТЬ</a:t>
            </a:r>
            <a:r>
              <a:rPr lang="ru-RU" sz="36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 ЦЕЛЫХ ЧЕТЫРИ ТЫСЯЧНЫХ</a:t>
            </a:r>
          </a:p>
          <a:p>
            <a:pPr marL="742950" marR="0" lvl="0" indent="-742950" algn="l" defTabSz="100190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ДЕВЯТЬ ЦЕЛЫХ ВОСЕМЬ ДЕСЯТИТЫСЯЧНЫХ</a:t>
            </a:r>
            <a:endParaRPr kumimoji="0" lang="ru-RU" sz="36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48812"/>
            <a:ext cx="10333038" cy="607422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   ЗАПИШИТЕ ЧИСЛА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0333038" cy="892552"/>
          </a:xfrm>
          <a:prstGeom prst="rect">
            <a:avLst/>
          </a:prstGeom>
          <a:noFill/>
        </p:spPr>
        <p:txBody>
          <a:bodyPr wrap="square" lIns="0" tIns="45720" rIns="0" bIns="45720">
            <a:spAutoFit/>
          </a:bodyPr>
          <a:lstStyle/>
          <a:p>
            <a:pPr algn="ctr"/>
            <a:r>
              <a:rPr lang="ru-RU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МАТЕМАТИЧЕСКИЙ ДИКТАНТ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" name="Группа 28"/>
          <p:cNvGrpSpPr/>
          <p:nvPr/>
        </p:nvGrpSpPr>
        <p:grpSpPr>
          <a:xfrm>
            <a:off x="1674625" y="1584226"/>
            <a:ext cx="1259646" cy="1728192"/>
            <a:chOff x="1782142" y="2088282"/>
            <a:chExt cx="1259646" cy="172819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142183" y="2893144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248990" y="2952378"/>
              <a:ext cx="720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1782142" y="2448322"/>
              <a:ext cx="5421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28"/>
          <p:cNvGrpSpPr/>
          <p:nvPr/>
        </p:nvGrpSpPr>
        <p:grpSpPr>
          <a:xfrm>
            <a:off x="1350095" y="3384426"/>
            <a:ext cx="1977155" cy="1728192"/>
            <a:chOff x="1422103" y="2088282"/>
            <a:chExt cx="1977155" cy="172819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963448" y="2088282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156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926159" y="2952378"/>
              <a:ext cx="133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28"/>
          <p:cNvGrpSpPr/>
          <p:nvPr/>
        </p:nvGrpSpPr>
        <p:grpSpPr>
          <a:xfrm>
            <a:off x="1567899" y="5184626"/>
            <a:ext cx="1582396" cy="1728192"/>
            <a:chOff x="1638127" y="2088282"/>
            <a:chExt cx="1582396" cy="172819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142183" y="2088282"/>
              <a:ext cx="8996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070175" y="2952378"/>
              <a:ext cx="1008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1638127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8"/>
          <p:cNvGrpSpPr/>
          <p:nvPr/>
        </p:nvGrpSpPr>
        <p:grpSpPr>
          <a:xfrm>
            <a:off x="6320427" y="1584226"/>
            <a:ext cx="1654404" cy="1728192"/>
            <a:chOff x="1566119" y="2088282"/>
            <a:chExt cx="1654404" cy="1728192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963448" y="2893144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106287" y="2952378"/>
              <a:ext cx="97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156611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26" name="Группа 28"/>
          <p:cNvGrpSpPr/>
          <p:nvPr/>
        </p:nvGrpSpPr>
        <p:grpSpPr>
          <a:xfrm>
            <a:off x="6141692" y="3384426"/>
            <a:ext cx="1977155" cy="1728192"/>
            <a:chOff x="1422103" y="2088282"/>
            <a:chExt cx="1977155" cy="172819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784713" y="2893144"/>
              <a:ext cx="161454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926303" y="2952378"/>
              <a:ext cx="1296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Прямоугольник 29"/>
            <p:cNvSpPr/>
            <p:nvPr/>
          </p:nvSpPr>
          <p:spPr>
            <a:xfrm>
              <a:off x="1422103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1" name="Группа 28"/>
          <p:cNvGrpSpPr/>
          <p:nvPr/>
        </p:nvGrpSpPr>
        <p:grpSpPr>
          <a:xfrm>
            <a:off x="5962957" y="5184626"/>
            <a:ext cx="2371914" cy="1728192"/>
            <a:chOff x="1206079" y="2088282"/>
            <a:chExt cx="2371914" cy="172819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2320918" y="208828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605978" y="2893144"/>
              <a:ext cx="197201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10000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710135" y="2952378"/>
              <a:ext cx="1692000" cy="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Прямоугольник 34"/>
            <p:cNvSpPr/>
            <p:nvPr/>
          </p:nvSpPr>
          <p:spPr>
            <a:xfrm>
              <a:off x="1206079" y="2448322"/>
              <a:ext cx="542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LAYERS_CUSTOMIZATION" val="UEsDBBQAAgAIAE2UlUe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TZSVR6kBxHb7AgAAsAgAABQAAAAAAAAAAQAAAAAAAAAAAHVuaXZlcnNhbC9wbGF5ZXIueG1sUEsFBgAAAAABAAEAQgAAAC0DAAAAAA=="/>
  <p:tag name="ISPRING_PRESENTATION_TITLE" val="Десятичные дроби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482</Words>
  <Application>Microsoft Office PowerPoint</Application>
  <PresentationFormat>Произвольный</PresentationFormat>
  <Paragraphs>204</Paragraphs>
  <Slides>18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Представление о десятичных дробях</vt:lpstr>
      <vt:lpstr>1. Ввести понятие десятичных дробей  2. Учить читать и записывать десятичные дроби  </vt:lpstr>
      <vt:lpstr>Немного истории</vt:lpstr>
      <vt:lpstr>   ЗАПИШИТЕ ЧИСЛА</vt:lpstr>
      <vt:lpstr>   ЗАПИШИТЕ ЧИСЛА</vt:lpstr>
      <vt:lpstr>Презентация PowerPoint</vt:lpstr>
      <vt:lpstr>Новая запись чисел</vt:lpstr>
      <vt:lpstr>1. ЗАПИСАТЬ ЦЕЛУЮ ЧАСТЬ ЧИСЛА</vt:lpstr>
      <vt:lpstr>ПЯТЬ ЦЕЛЫХ ТРИ ДЕСЯТЫХ</vt:lpstr>
      <vt:lpstr>ТРИ ЦЕЛЫХ СЕМЬ ДЕСЯТЫХ</vt:lpstr>
      <vt:lpstr>ШЕСТЬ ЦЕЛЫХ ОДНА СОТАЯ</vt:lpstr>
      <vt:lpstr>Презентация PowerPoint</vt:lpstr>
      <vt:lpstr>№797(1-8) 798 800(1-3) 802(1-6) 814</vt:lpstr>
      <vt:lpstr>Д/з: пар.30, в.1-6,  №799(1-8) 801(1-3) 803(1-6)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</dc:title>
  <dc:creator>Владимир</dc:creator>
  <cp:lastModifiedBy>Настенька</cp:lastModifiedBy>
  <cp:revision>54</cp:revision>
  <dcterms:created xsi:type="dcterms:W3CDTF">2016-02-14T05:16:04Z</dcterms:created>
  <dcterms:modified xsi:type="dcterms:W3CDTF">2019-03-10T16:27:43Z</dcterms:modified>
</cp:coreProperties>
</file>