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6" r:id="rId1"/>
  </p:sldMasterIdLst>
  <p:notesMasterIdLst>
    <p:notesMasterId r:id="rId11"/>
  </p:notesMasterIdLst>
  <p:handoutMasterIdLst>
    <p:handoutMasterId r:id="rId12"/>
  </p:handoutMasterIdLst>
  <p:sldIdLst>
    <p:sldId id="256" r:id="rId2"/>
    <p:sldId id="275" r:id="rId3"/>
    <p:sldId id="257" r:id="rId4"/>
    <p:sldId id="276" r:id="rId5"/>
    <p:sldId id="269" r:id="rId6"/>
    <p:sldId id="271" r:id="rId7"/>
    <p:sldId id="278" r:id="rId8"/>
    <p:sldId id="281" r:id="rId9"/>
    <p:sldId id="283" r:id="rId10"/>
  </p:sldIdLst>
  <p:sldSz cx="12192000" cy="6858000"/>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12" autoAdjust="0"/>
    <p:restoredTop sz="94660"/>
  </p:normalViewPr>
  <p:slideViewPr>
    <p:cSldViewPr snapToGrid="0" showGuides="1">
      <p:cViewPr varScale="1">
        <p:scale>
          <a:sx n="86" d="100"/>
          <a:sy n="86" d="100"/>
        </p:scale>
        <p:origin x="566" y="67"/>
      </p:cViewPr>
      <p:guideLst>
        <p:guide orient="horz" pos="2160"/>
        <p:guide pos="3817"/>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E19C63D3-AC50-4A2E-B642-F8F233399475}" type="datetimeFigureOut">
              <a:rPr lang="ru-RU" smtClean="0"/>
              <a:t>12.11.2022</a:t>
            </a:fld>
            <a:endParaRPr lang="ru-RU"/>
          </a:p>
        </p:txBody>
      </p:sp>
      <p:sp>
        <p:nvSpPr>
          <p:cNvPr id="4" name="Нижний колонтитул 3"/>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F67FA3D3-AF34-4170-8CA7-AF0097F1E556}" type="slidenum">
              <a:rPr lang="ru-RU" smtClean="0"/>
              <a:t>‹#›</a:t>
            </a:fld>
            <a:endParaRPr lang="ru-RU"/>
          </a:p>
        </p:txBody>
      </p:sp>
    </p:spTree>
    <p:extLst>
      <p:ext uri="{BB962C8B-B14F-4D97-AF65-F5344CB8AC3E}">
        <p14:creationId xmlns:p14="http://schemas.microsoft.com/office/powerpoint/2010/main" val="3658225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DF5B1C9-4D90-4E38-930A-E6A0F53CF992}" type="datetimeFigureOut">
              <a:rPr lang="ru-RU" smtClean="0"/>
              <a:t>12.11.2022</a:t>
            </a:fld>
            <a:endParaRPr lang="ru-RU"/>
          </a:p>
        </p:txBody>
      </p:sp>
      <p:sp>
        <p:nvSpPr>
          <p:cNvPr id="4" name="Образ слайда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740590D8-9B41-488C-890B-BAC4198D92D1}" type="slidenum">
              <a:rPr lang="ru-RU" smtClean="0"/>
              <a:t>‹#›</a:t>
            </a:fld>
            <a:endParaRPr lang="ru-RU"/>
          </a:p>
        </p:txBody>
      </p:sp>
    </p:spTree>
    <p:extLst>
      <p:ext uri="{BB962C8B-B14F-4D97-AF65-F5344CB8AC3E}">
        <p14:creationId xmlns:p14="http://schemas.microsoft.com/office/powerpoint/2010/main" val="1668847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3E87DF-FA11-4BF6-9FAF-EFD097B26A52}"/>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23B32395-460D-4EB4-9D7F-33A11E5E6B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B9873CB3-C8E0-4330-8C38-D59AB8FF0E89}"/>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5" name="Нижний колонтитул 4">
            <a:extLst>
              <a:ext uri="{FF2B5EF4-FFF2-40B4-BE49-F238E27FC236}">
                <a16:creationId xmlns:a16="http://schemas.microsoft.com/office/drawing/2014/main" id="{0D699E13-2CBF-4D05-B84C-A3E2CD5291D1}"/>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08DE13A7-16C9-40A6-BF18-15E281DB624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11677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05CBA9-474C-4455-B96A-410E4D437A3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32B877D-690F-4071-9CAA-44A5B771CDE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0F68C88-D3CE-4BF7-A630-41C55E863E57}"/>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5" name="Нижний колонтитул 4">
            <a:extLst>
              <a:ext uri="{FF2B5EF4-FFF2-40B4-BE49-F238E27FC236}">
                <a16:creationId xmlns:a16="http://schemas.microsoft.com/office/drawing/2014/main" id="{E2439D72-FFEF-4155-AB2E-D20678A87CB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F175BEB3-7A15-42C8-9441-8C66F7DD3F18}"/>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3629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5F59DD9D-6A4A-4332-A444-22EAED92C405}"/>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7F60873-9029-48F8-BDB4-38159C66EA6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2FD568A-C00C-4ABB-AB78-3A1CB99340BB}"/>
              </a:ext>
            </a:extLst>
          </p:cNvPr>
          <p:cNvSpPr>
            <a:spLocks noGrp="1"/>
          </p:cNvSpPr>
          <p:nvPr>
            <p:ph type="dt" sz="half" idx="10"/>
          </p:nvPr>
        </p:nvSpPr>
        <p:spPr/>
        <p:txBody>
          <a:bodyPr/>
          <a:lstStyle/>
          <a:p>
            <a:fld id="{48A87A34-81AB-432B-8DAE-1953F412C126}" type="datetimeFigureOut">
              <a:rPr lang="en-US" smtClean="0"/>
              <a:pPr/>
              <a:t>11/12/2022</a:t>
            </a:fld>
            <a:endParaRPr lang="en-US" dirty="0"/>
          </a:p>
        </p:txBody>
      </p:sp>
      <p:sp>
        <p:nvSpPr>
          <p:cNvPr id="5" name="Нижний колонтитул 4">
            <a:extLst>
              <a:ext uri="{FF2B5EF4-FFF2-40B4-BE49-F238E27FC236}">
                <a16:creationId xmlns:a16="http://schemas.microsoft.com/office/drawing/2014/main" id="{3E3E6BDF-BF43-4B62-AB7A-C9196762CBE1}"/>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1A0B7FC2-F770-4C62-B8EF-B7EEEF9FA6F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77068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9D2E01-9504-422C-BB20-8652B489E34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EF993B2-40CB-4918-82C0-EEA5DA08595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25ADB36-B676-4891-AA44-260DCF4322DE}"/>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5" name="Нижний колонтитул 4">
            <a:extLst>
              <a:ext uri="{FF2B5EF4-FFF2-40B4-BE49-F238E27FC236}">
                <a16:creationId xmlns:a16="http://schemas.microsoft.com/office/drawing/2014/main" id="{E5F244DB-02DB-48CC-BA69-6477F58650D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89F85D5-B95F-4150-A2B2-533D2984FA3C}"/>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01139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22FAD8-0383-4E37-AED2-8A598E31AA6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1352D10-8EFC-460E-9BF0-923AD6FBBE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DF67C48-758F-4A96-972A-D10D19F0098F}"/>
              </a:ext>
            </a:extLst>
          </p:cNvPr>
          <p:cNvSpPr>
            <a:spLocks noGrp="1"/>
          </p:cNvSpPr>
          <p:nvPr>
            <p:ph type="dt" sz="half" idx="10"/>
          </p:nvPr>
        </p:nvSpPr>
        <p:spPr/>
        <p:txBody>
          <a:bodyPr/>
          <a:lstStyle/>
          <a:p>
            <a:fld id="{48A87A34-81AB-432B-8DAE-1953F412C126}" type="datetimeFigureOut">
              <a:rPr lang="en-US" smtClean="0"/>
              <a:pPr/>
              <a:t>11/12/2022</a:t>
            </a:fld>
            <a:endParaRPr lang="en-US" dirty="0"/>
          </a:p>
        </p:txBody>
      </p:sp>
      <p:sp>
        <p:nvSpPr>
          <p:cNvPr id="5" name="Нижний колонтитул 4">
            <a:extLst>
              <a:ext uri="{FF2B5EF4-FFF2-40B4-BE49-F238E27FC236}">
                <a16:creationId xmlns:a16="http://schemas.microsoft.com/office/drawing/2014/main" id="{8E5F0FA0-2885-4355-8B9F-6149821A6EF1}"/>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8F5DE063-16F6-47EE-93D0-DB058DBC3664}"/>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31963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2BBB8B-C59E-46A1-AAC8-8B05DB43289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8A78F98-DF96-4DF5-83B0-809C87198503}"/>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9367678-A97B-4B5F-B692-790C9EE43F3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2EE14D3C-DDB0-4889-8E98-29BCC40505C7}"/>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6" name="Нижний колонтитул 5">
            <a:extLst>
              <a:ext uri="{FF2B5EF4-FFF2-40B4-BE49-F238E27FC236}">
                <a16:creationId xmlns:a16="http://schemas.microsoft.com/office/drawing/2014/main" id="{91961A58-A285-4B4B-B1A5-5AA7539EE1FF}"/>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0EF49E79-B88A-4A44-9845-B5F6AAAE143E}"/>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1675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B360B4-01A8-4B59-9D6B-14C6165F8E23}"/>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D76233B2-459D-4C31-877E-B768F85395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D4582FDD-2F7E-43A2-B339-6702199CBF8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3E6BFC05-953B-4A47-BA80-4436387434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33E1CCC-2C6E-41B9-B981-8DF4870F041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6FECDBF0-DBE6-4030-A1F1-70E2F0157B5C}"/>
              </a:ext>
            </a:extLst>
          </p:cNvPr>
          <p:cNvSpPr>
            <a:spLocks noGrp="1"/>
          </p:cNvSpPr>
          <p:nvPr>
            <p:ph type="dt" sz="half" idx="10"/>
          </p:nvPr>
        </p:nvSpPr>
        <p:spPr/>
        <p:txBody>
          <a:bodyPr/>
          <a:lstStyle/>
          <a:p>
            <a:fld id="{48A87A34-81AB-432B-8DAE-1953F412C126}" type="datetimeFigureOut">
              <a:rPr lang="en-US" smtClean="0"/>
              <a:pPr/>
              <a:t>11/12/2022</a:t>
            </a:fld>
            <a:endParaRPr lang="en-US" dirty="0"/>
          </a:p>
        </p:txBody>
      </p:sp>
      <p:sp>
        <p:nvSpPr>
          <p:cNvPr id="8" name="Нижний колонтитул 7">
            <a:extLst>
              <a:ext uri="{FF2B5EF4-FFF2-40B4-BE49-F238E27FC236}">
                <a16:creationId xmlns:a16="http://schemas.microsoft.com/office/drawing/2014/main" id="{45D1FC0C-937C-4B0A-A0EC-287C417D4FB4}"/>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E74AF6F1-6155-4EAD-94A6-17F0FA5A4EC7}"/>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99564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B1AD61-D154-4C93-A780-2B5D634A68D0}"/>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6837D2F-87B1-4F93-B948-3BCE4C0CD79D}"/>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4" name="Нижний колонтитул 3">
            <a:extLst>
              <a:ext uri="{FF2B5EF4-FFF2-40B4-BE49-F238E27FC236}">
                <a16:creationId xmlns:a16="http://schemas.microsoft.com/office/drawing/2014/main" id="{3E361F2A-AC45-4EA9-8C1F-AA8A4E28C470}"/>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E429B9D6-9F7A-4A4C-A182-591B81ABCF0B}"/>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9823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96C583F-345C-4CC3-A390-CE3D895AB2C0}"/>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3" name="Нижний колонтитул 2">
            <a:extLst>
              <a:ext uri="{FF2B5EF4-FFF2-40B4-BE49-F238E27FC236}">
                <a16:creationId xmlns:a16="http://schemas.microsoft.com/office/drawing/2014/main" id="{888A8388-29E6-421B-89EE-01E6E2AC6071}"/>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C659213A-4B0A-4344-B77C-4AC75468A62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30141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DB3B37-320E-49A0-A574-D48E927B16D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60C0D4BA-A033-433A-BD2C-15D976E13C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F1FC4BCF-6B57-4570-874E-A172E7EEB2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098A98A-E9A6-4C24-87DC-57AABA7211CD}"/>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6" name="Нижний колонтитул 5">
            <a:extLst>
              <a:ext uri="{FF2B5EF4-FFF2-40B4-BE49-F238E27FC236}">
                <a16:creationId xmlns:a16="http://schemas.microsoft.com/office/drawing/2014/main" id="{0CE2EE45-2B45-455F-89F4-B958AE2DAF7B}"/>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E963E366-E8C9-41EF-B12F-DA7367C1F7CA}"/>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649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F74EFB-0DF5-4BF9-811C-ACFCB8656D9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929DA8C-6C0A-476B-9C87-E5FB0C2C2A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4093A5F-B246-4222-B454-D34BA6BDE2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6811D3B-895C-4C42-BC8C-52BFFC1C40E5}"/>
              </a:ext>
            </a:extLst>
          </p:cNvPr>
          <p:cNvSpPr>
            <a:spLocks noGrp="1"/>
          </p:cNvSpPr>
          <p:nvPr>
            <p:ph type="dt" sz="half" idx="10"/>
          </p:nvPr>
        </p:nvSpPr>
        <p:spPr/>
        <p:txBody>
          <a:bodyPr/>
          <a:lstStyle/>
          <a:p>
            <a:fld id="{48A87A34-81AB-432B-8DAE-1953F412C126}" type="datetimeFigureOut">
              <a:rPr lang="en-US" smtClean="0"/>
              <a:t>11/12/2022</a:t>
            </a:fld>
            <a:endParaRPr lang="en-US" dirty="0"/>
          </a:p>
        </p:txBody>
      </p:sp>
      <p:sp>
        <p:nvSpPr>
          <p:cNvPr id="6" name="Нижний колонтитул 5">
            <a:extLst>
              <a:ext uri="{FF2B5EF4-FFF2-40B4-BE49-F238E27FC236}">
                <a16:creationId xmlns:a16="http://schemas.microsoft.com/office/drawing/2014/main" id="{85B85050-90C0-4897-A415-E891CFFC7F85}"/>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46D167B5-C5BA-494B-9D41-617EF48BF062}"/>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95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C3BCBC-E70F-4E76-9494-25A8F6CF2C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60185A3-43F8-4513-BFD1-B09D917FA1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A88AF02-376D-4A6A-AB3B-E15E918518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11/12/2022</a:t>
            </a:fld>
            <a:endParaRPr lang="en-US" dirty="0"/>
          </a:p>
        </p:txBody>
      </p:sp>
      <p:sp>
        <p:nvSpPr>
          <p:cNvPr id="5" name="Нижний колонтитул 4">
            <a:extLst>
              <a:ext uri="{FF2B5EF4-FFF2-40B4-BE49-F238E27FC236}">
                <a16:creationId xmlns:a16="http://schemas.microsoft.com/office/drawing/2014/main" id="{5D8A497D-55FA-475B-B737-04A6EA3655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Номер слайда 5">
            <a:extLst>
              <a:ext uri="{FF2B5EF4-FFF2-40B4-BE49-F238E27FC236}">
                <a16:creationId xmlns:a16="http://schemas.microsoft.com/office/drawing/2014/main" id="{41426B97-6E8F-4065-BC10-0B685E37F0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14359363"/>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030A0">
            <a:alpha val="7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22665" y="1361937"/>
            <a:ext cx="9373340" cy="2669477"/>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ctr">
              <a:lnSpc>
                <a:spcPct val="100000"/>
              </a:lnSpc>
            </a:pPr>
            <a:r>
              <a:rPr lang="ru-RU" sz="2800" b="1" cap="none" dirty="0">
                <a:ln/>
                <a:solidFill>
                  <a:schemeClr val="accent2">
                    <a:lumMod val="50000"/>
                  </a:schemeClr>
                </a:solidFill>
                <a:latin typeface="Times New Roman" panose="02020603050405020304" pitchFamily="18" charset="0"/>
                <a:ea typeface="Calibri" panose="020F0502020204030204" pitchFamily="34" charset="0"/>
                <a:cs typeface="Times New Roman" panose="02020603050405020304" pitchFamily="18" charset="0"/>
              </a:rPr>
              <a:t>МАСТЕР-КЛАСС</a:t>
            </a:r>
            <a:br>
              <a:rPr lang="ru-RU" sz="4000" b="1" cap="none" dirty="0">
                <a:ln/>
                <a:solidFill>
                  <a:schemeClr val="accent3"/>
                </a:solidFill>
                <a:latin typeface="Calibri" panose="020F0502020204030204" pitchFamily="34" charset="0"/>
                <a:ea typeface="Calibri" panose="020F0502020204030204" pitchFamily="34" charset="0"/>
                <a:cs typeface="Times New Roman" panose="02020603050405020304" pitchFamily="18" charset="0"/>
              </a:rPr>
            </a:br>
            <a:r>
              <a:rPr lang="ru-RU" sz="3200" b="1" i="1" cap="none" dirty="0">
                <a:ln w="12700" cmpd="sng">
                  <a:solidFill>
                    <a:schemeClr val="accent4"/>
                  </a:solidFill>
                  <a:prstDash val="solid"/>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Правополушарная живопись </a:t>
            </a:r>
            <a:br>
              <a:rPr lang="ru-RU" sz="3200" b="1" cap="none" dirty="0">
                <a:ln w="12700" cmpd="sng">
                  <a:solidFill>
                    <a:schemeClr val="accent4"/>
                  </a:solidFill>
                  <a:prstDash val="solid"/>
                </a:ln>
                <a:solidFill>
                  <a:srgbClr val="C00000"/>
                </a:solidFill>
                <a:latin typeface="Calibri" panose="020F0502020204030204" pitchFamily="34" charset="0"/>
                <a:ea typeface="Calibri" panose="020F0502020204030204" pitchFamily="34" charset="0"/>
                <a:cs typeface="Times New Roman" panose="02020603050405020304" pitchFamily="18" charset="0"/>
              </a:rPr>
            </a:br>
            <a:r>
              <a:rPr lang="ru-RU" sz="3200" b="1" i="1" cap="none" dirty="0">
                <a:ln w="12700" cmpd="sng">
                  <a:solidFill>
                    <a:schemeClr val="accent4"/>
                  </a:solidFill>
                  <a:prstDash val="solid"/>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как приём арт-терапии</a:t>
            </a:r>
            <a:br>
              <a:rPr lang="ru-RU" sz="3200" b="1" i="1" cap="none" dirty="0">
                <a:ln w="12700" cmpd="sng">
                  <a:solidFill>
                    <a:schemeClr val="accent4"/>
                  </a:solidFill>
                  <a:prstDash val="solid"/>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br>
            <a:r>
              <a:rPr lang="ru-RU" sz="3200" b="1" i="1" cap="none" dirty="0">
                <a:ln w="12700" cmpd="sng">
                  <a:solidFill>
                    <a:schemeClr val="accent4"/>
                  </a:solidFill>
                  <a:prstDash val="solid"/>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с применением нетрадиционной техники рисования – Пуантилизм</a:t>
            </a:r>
            <a:endParaRPr lang="ru-RU" sz="3200" b="1" cap="none" dirty="0">
              <a:ln/>
              <a:solidFill>
                <a:srgbClr val="C00000"/>
              </a:solidFill>
            </a:endParaRPr>
          </a:p>
        </p:txBody>
      </p:sp>
      <p:sp>
        <p:nvSpPr>
          <p:cNvPr id="3" name="Подзаголовок 2"/>
          <p:cNvSpPr>
            <a:spLocks noGrp="1"/>
          </p:cNvSpPr>
          <p:nvPr>
            <p:ph type="subTitle" idx="1"/>
          </p:nvPr>
        </p:nvSpPr>
        <p:spPr>
          <a:xfrm>
            <a:off x="3640639" y="5567605"/>
            <a:ext cx="4969961" cy="685800"/>
          </a:xfrm>
        </p:spPr>
        <p:txBody>
          <a:bodyPr>
            <a:noAutofit/>
          </a:bodyPr>
          <a:lstStyle/>
          <a:p>
            <a:pPr>
              <a:spcBef>
                <a:spcPts val="0"/>
              </a:spcBef>
            </a:pPr>
            <a:r>
              <a:rPr lang="ru-RU" sz="2400" b="1" dirty="0">
                <a:latin typeface="Times New Roman" panose="02020603050405020304" pitchFamily="18" charset="0"/>
                <a:cs typeface="Times New Roman" panose="02020603050405020304" pitchFamily="18" charset="0"/>
              </a:rPr>
              <a:t>Педагог-психолог</a:t>
            </a:r>
          </a:p>
          <a:p>
            <a:pPr>
              <a:spcBef>
                <a:spcPts val="0"/>
              </a:spcBef>
            </a:pPr>
            <a:r>
              <a:rPr lang="ru-RU" sz="2400" b="1" dirty="0">
                <a:latin typeface="Times New Roman" panose="02020603050405020304" pitchFamily="18" charset="0"/>
                <a:cs typeface="Times New Roman" panose="02020603050405020304" pitchFamily="18" charset="0"/>
              </a:rPr>
              <a:t>Белозерова Евгения Викторовна</a:t>
            </a:r>
          </a:p>
        </p:txBody>
      </p:sp>
      <p:sp>
        <p:nvSpPr>
          <p:cNvPr id="6" name="Номер слайда 5">
            <a:extLst>
              <a:ext uri="{FF2B5EF4-FFF2-40B4-BE49-F238E27FC236}">
                <a16:creationId xmlns:a16="http://schemas.microsoft.com/office/drawing/2014/main" id="{C0865A66-CD35-47B5-B02C-08B0AE9AD932}"/>
              </a:ext>
            </a:extLst>
          </p:cNvPr>
          <p:cNvSpPr>
            <a:spLocks noGrp="1"/>
          </p:cNvSpPr>
          <p:nvPr>
            <p:ph type="sldNum" sz="quarter" idx="12"/>
          </p:nvPr>
        </p:nvSpPr>
        <p:spPr/>
        <p:txBody>
          <a:bodyPr/>
          <a:lstStyle/>
          <a:p>
            <a:fld id="{6D22F896-40B5-4ADD-8801-0D06FADFA095}" type="slidenum">
              <a:rPr lang="en-US" smtClean="0"/>
              <a:t>1</a:t>
            </a:fld>
            <a:endParaRPr lang="en-US" dirty="0"/>
          </a:p>
        </p:txBody>
      </p:sp>
      <p:sp>
        <p:nvSpPr>
          <p:cNvPr id="5" name="Прямоугольник 4"/>
          <p:cNvSpPr/>
          <p:nvPr/>
        </p:nvSpPr>
        <p:spPr>
          <a:xfrm>
            <a:off x="3640639" y="797426"/>
            <a:ext cx="5154980" cy="400110"/>
          </a:xfrm>
          <a:prstGeom prst="rect">
            <a:avLst/>
          </a:prstGeom>
        </p:spPr>
        <p:txBody>
          <a:bodyPr wrap="square">
            <a:spAutoFit/>
          </a:bodyPr>
          <a:lstStyle/>
          <a:p>
            <a:r>
              <a:rPr lang="ru-RU" sz="2000" b="1" dirty="0">
                <a:latin typeface="Times New Roman" panose="02020603050405020304" pitchFamily="18" charset="0"/>
                <a:cs typeface="Times New Roman" panose="02020603050405020304" pitchFamily="18" charset="0"/>
              </a:rPr>
              <a:t>МБДОУ «Детский сад № 1» </a:t>
            </a:r>
            <a:r>
              <a:rPr lang="ru-RU" sz="2000" b="1" dirty="0" err="1">
                <a:latin typeface="Times New Roman" panose="02020603050405020304" pitchFamily="18" charset="0"/>
                <a:cs typeface="Times New Roman" panose="02020603050405020304" pitchFamily="18" charset="0"/>
              </a:rPr>
              <a:t>г.о</a:t>
            </a:r>
            <a:r>
              <a:rPr lang="ru-RU" sz="2000" b="1" dirty="0">
                <a:latin typeface="Times New Roman" panose="02020603050405020304" pitchFamily="18" charset="0"/>
                <a:cs typeface="Times New Roman" panose="02020603050405020304" pitchFamily="18" charset="0"/>
              </a:rPr>
              <a:t>. Самара</a:t>
            </a:r>
          </a:p>
        </p:txBody>
      </p:sp>
      <p:sp>
        <p:nvSpPr>
          <p:cNvPr id="10" name="TextBox 9">
            <a:extLst>
              <a:ext uri="{FF2B5EF4-FFF2-40B4-BE49-F238E27FC236}">
                <a16:creationId xmlns:a16="http://schemas.microsoft.com/office/drawing/2014/main" id="{6E0AA7A3-30CC-488F-8419-D22342971819}"/>
              </a:ext>
            </a:extLst>
          </p:cNvPr>
          <p:cNvSpPr txBox="1"/>
          <p:nvPr/>
        </p:nvSpPr>
        <p:spPr>
          <a:xfrm>
            <a:off x="4229362" y="4195815"/>
            <a:ext cx="3559946" cy="461665"/>
          </a:xfrm>
          <a:prstGeom prst="rect">
            <a:avLst/>
          </a:prstGeom>
          <a:noFill/>
        </p:spPr>
        <p:txBody>
          <a:bodyPr wrap="square">
            <a:spAutoFit/>
          </a:bodyPr>
          <a:lstStyle/>
          <a:p>
            <a:pPr algn="ctr"/>
            <a:r>
              <a:rPr lang="ru-RU" sz="2400" b="1" dirty="0">
                <a:latin typeface="Times New Roman" panose="02020603050405020304" pitchFamily="18" charset="0"/>
                <a:cs typeface="Times New Roman" panose="02020603050405020304" pitchFamily="18" charset="0"/>
              </a:rPr>
              <a:t>«Весенний букет»</a:t>
            </a:r>
            <a:endParaRPr lang="ru-RU" sz="2400" dirty="0"/>
          </a:p>
        </p:txBody>
      </p:sp>
    </p:spTree>
    <p:extLst>
      <p:ext uri="{BB962C8B-B14F-4D97-AF65-F5344CB8AC3E}">
        <p14:creationId xmlns:p14="http://schemas.microsoft.com/office/powerpoint/2010/main" val="790587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AEAF95B1-AF6A-428D-B913-30A0C41245C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37654" y="893746"/>
            <a:ext cx="1536222" cy="2381145"/>
          </a:xfrm>
          <a:prstGeom prst="rect">
            <a:avLst/>
          </a:prstGeom>
        </p:spPr>
      </p:pic>
      <p:sp>
        <p:nvSpPr>
          <p:cNvPr id="6" name="TextBox 5">
            <a:extLst>
              <a:ext uri="{FF2B5EF4-FFF2-40B4-BE49-F238E27FC236}">
                <a16:creationId xmlns:a16="http://schemas.microsoft.com/office/drawing/2014/main" id="{C8C6BA25-9339-4463-8986-E3506D738F48}"/>
              </a:ext>
            </a:extLst>
          </p:cNvPr>
          <p:cNvSpPr txBox="1"/>
          <p:nvPr/>
        </p:nvSpPr>
        <p:spPr>
          <a:xfrm>
            <a:off x="2212392" y="595578"/>
            <a:ext cx="9369194" cy="2977482"/>
          </a:xfrm>
          <a:prstGeom prst="rect">
            <a:avLst/>
          </a:prstGeom>
          <a:noFill/>
        </p:spPr>
        <p:txBody>
          <a:bodyPr wrap="square">
            <a:spAutoFit/>
          </a:bodyPr>
          <a:lstStyle/>
          <a:p>
            <a:pPr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Слово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«Пуантилизм»</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произошло от французского слова, что означает «точка». «Пуантилизм» (фр. </a:t>
            </a: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Pointillisme</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буквально «точечность», фр. </a:t>
            </a: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point</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 точка) – это направление в изобразительном искусстве, родоначальником которого считается французский художник-неоимпрессионизм Жорж </a:t>
            </a: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Сёра</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Как очевидно из названия, пуантилизм – это рисование точками (точечными мазками). И, следовательно, эта техника вполне по силам детям дошкольного возраста. Но, чем же тогда отличается пуантилизм от техники рисования тычком или, например, пальчиковой живописи? Кроме очевидного, на первый взгляд (точечность), пуантилизм основан на строгой научной физико-математической базе, краски на палитре не смешиваются, яркие, контрастные цвета наносятся точками и подразумевается, что смешение красок происходит за счет оптического эффекта прямо на сетчатке глаза. И если зритель смотрит на картину с близкого расстояния, то рисунок совсем не виден, но если глянуть издалека, то сразу видна картина целиком. Источник: </a:t>
            </a:r>
            <a:r>
              <a:rPr lang="ru-RU" sz="1600" dirty="0" err="1">
                <a:effectLst/>
                <a:latin typeface="Times New Roman" panose="02020603050405020304" pitchFamily="18" charset="0"/>
                <a:ea typeface="Calibri" panose="020F0502020204030204" pitchFamily="34" charset="0"/>
                <a:cs typeface="Times New Roman" panose="02020603050405020304" pitchFamily="18" charset="0"/>
              </a:rPr>
              <a:t>sergey-life</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Рисунок 9">
            <a:extLst>
              <a:ext uri="{FF2B5EF4-FFF2-40B4-BE49-F238E27FC236}">
                <a16:creationId xmlns:a16="http://schemas.microsoft.com/office/drawing/2014/main" id="{A13E31A9-3EF2-4652-8CD2-428321FE476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64374" y="3897747"/>
            <a:ext cx="1851716" cy="1481373"/>
          </a:xfrm>
          <a:prstGeom prst="rect">
            <a:avLst/>
          </a:prstGeom>
        </p:spPr>
      </p:pic>
      <p:sp>
        <p:nvSpPr>
          <p:cNvPr id="12" name="TextBox 11">
            <a:extLst>
              <a:ext uri="{FF2B5EF4-FFF2-40B4-BE49-F238E27FC236}">
                <a16:creationId xmlns:a16="http://schemas.microsoft.com/office/drawing/2014/main" id="{263980CE-5C40-418B-835E-F84D5574DF59}"/>
              </a:ext>
            </a:extLst>
          </p:cNvPr>
          <p:cNvSpPr txBox="1"/>
          <p:nvPr/>
        </p:nvSpPr>
        <p:spPr>
          <a:xfrm>
            <a:off x="2888482" y="5861396"/>
            <a:ext cx="2603500" cy="523220"/>
          </a:xfrm>
          <a:prstGeom prst="rect">
            <a:avLst/>
          </a:prstGeom>
          <a:noFill/>
        </p:spPr>
        <p:txBody>
          <a:bodyPr wrap="square">
            <a:spAutoFit/>
          </a:bodyPr>
          <a:lstStyle/>
          <a:p>
            <a:r>
              <a:rPr lang="ru-RU" sz="1400" dirty="0">
                <a:latin typeface="Times New Roman" panose="02020603050405020304" pitchFamily="18" charset="0"/>
                <a:cs typeface="Times New Roman" panose="02020603050405020304" pitchFamily="18" charset="0"/>
              </a:rPr>
              <a:t>Поль </a:t>
            </a:r>
            <a:r>
              <a:rPr lang="ru-RU" sz="1400" dirty="0" err="1">
                <a:latin typeface="Times New Roman" panose="02020603050405020304" pitchFamily="18" charset="0"/>
                <a:cs typeface="Times New Roman" panose="02020603050405020304" pitchFamily="18" charset="0"/>
              </a:rPr>
              <a:t>Синьяк</a:t>
            </a:r>
            <a:r>
              <a:rPr lang="ru-RU" sz="1400" dirty="0">
                <a:latin typeface="Times New Roman" panose="02020603050405020304" pitchFamily="18" charset="0"/>
                <a:cs typeface="Times New Roman" panose="02020603050405020304" pitchFamily="18" charset="0"/>
              </a:rPr>
              <a:t>. Портрет Феликса </a:t>
            </a:r>
            <a:r>
              <a:rPr lang="ru-RU" sz="1400" dirty="0" err="1">
                <a:latin typeface="Times New Roman" panose="02020603050405020304" pitchFamily="18" charset="0"/>
                <a:cs typeface="Times New Roman" panose="02020603050405020304" pitchFamily="18" charset="0"/>
              </a:rPr>
              <a:t>Фенеона</a:t>
            </a:r>
            <a:r>
              <a:rPr lang="ru-RU" sz="1400" dirty="0">
                <a:latin typeface="Times New Roman" panose="02020603050405020304" pitchFamily="18" charset="0"/>
                <a:cs typeface="Times New Roman" panose="02020603050405020304" pitchFamily="18" charset="0"/>
              </a:rPr>
              <a:t>. 1890</a:t>
            </a:r>
          </a:p>
        </p:txBody>
      </p:sp>
      <p:pic>
        <p:nvPicPr>
          <p:cNvPr id="13" name="Рисунок 12">
            <a:extLst>
              <a:ext uri="{FF2B5EF4-FFF2-40B4-BE49-F238E27FC236}">
                <a16:creationId xmlns:a16="http://schemas.microsoft.com/office/drawing/2014/main" id="{DB98DEE9-AB37-4088-A925-75383D00035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152305" y="3897746"/>
            <a:ext cx="1789578" cy="1481373"/>
          </a:xfrm>
          <a:prstGeom prst="rect">
            <a:avLst/>
          </a:prstGeom>
        </p:spPr>
      </p:pic>
      <p:sp>
        <p:nvSpPr>
          <p:cNvPr id="15" name="TextBox 14">
            <a:extLst>
              <a:ext uri="{FF2B5EF4-FFF2-40B4-BE49-F238E27FC236}">
                <a16:creationId xmlns:a16="http://schemas.microsoft.com/office/drawing/2014/main" id="{F6B2C21E-379E-48D1-A935-5642FD6CE8F3}"/>
              </a:ext>
            </a:extLst>
          </p:cNvPr>
          <p:cNvSpPr txBox="1"/>
          <p:nvPr/>
        </p:nvSpPr>
        <p:spPr>
          <a:xfrm>
            <a:off x="7952873" y="5861396"/>
            <a:ext cx="2701290" cy="523220"/>
          </a:xfrm>
          <a:prstGeom prst="rect">
            <a:avLst/>
          </a:prstGeom>
          <a:noFill/>
        </p:spPr>
        <p:txBody>
          <a:bodyPr wrap="square">
            <a:spAutoFit/>
          </a:bodyPr>
          <a:lstStyle/>
          <a:p>
            <a:r>
              <a:rPr lang="ru-RU" sz="1400" dirty="0">
                <a:latin typeface="Times New Roman" panose="02020603050405020304" pitchFamily="18" charset="0"/>
                <a:cs typeface="Times New Roman" panose="02020603050405020304" pitchFamily="18" charset="0"/>
              </a:rPr>
              <a:t>Поль </a:t>
            </a:r>
            <a:r>
              <a:rPr lang="ru-RU" sz="1400" dirty="0" err="1">
                <a:latin typeface="Times New Roman" panose="02020603050405020304" pitchFamily="18" charset="0"/>
                <a:cs typeface="Times New Roman" panose="02020603050405020304" pitchFamily="18" charset="0"/>
              </a:rPr>
              <a:t>Синьяк</a:t>
            </a:r>
            <a:r>
              <a:rPr lang="ru-RU" sz="1400" dirty="0">
                <a:latin typeface="Times New Roman" panose="02020603050405020304" pitchFamily="18" charset="0"/>
                <a:cs typeface="Times New Roman" panose="02020603050405020304" pitchFamily="18" charset="0"/>
              </a:rPr>
              <a:t>. Гавань в Марселе, 1906, Эрмитаж</a:t>
            </a:r>
          </a:p>
        </p:txBody>
      </p:sp>
    </p:spTree>
    <p:extLst>
      <p:ext uri="{BB962C8B-B14F-4D97-AF65-F5344CB8AC3E}">
        <p14:creationId xmlns:p14="http://schemas.microsoft.com/office/powerpoint/2010/main" val="1800573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10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fltVal val="0"/>
                                          </p:val>
                                        </p:tav>
                                        <p:tav tm="100000">
                                          <p:val>
                                            <p:strVal val="#ppt_w"/>
                                          </p:val>
                                        </p:tav>
                                      </p:tavLst>
                                    </p:anim>
                                    <p:anim calcmode="lin" valueType="num">
                                      <p:cBhvr>
                                        <p:cTn id="8" dur="2000" fill="hold"/>
                                        <p:tgtEl>
                                          <p:spTgt spid="10"/>
                                        </p:tgtEl>
                                        <p:attrNameLst>
                                          <p:attrName>ppt_h</p:attrName>
                                        </p:attrNameLst>
                                      </p:cBhvr>
                                      <p:tavLst>
                                        <p:tav tm="0">
                                          <p:val>
                                            <p:fltVal val="0"/>
                                          </p:val>
                                        </p:tav>
                                        <p:tav tm="100000">
                                          <p:val>
                                            <p:strVal val="#ppt_h"/>
                                          </p:val>
                                        </p:tav>
                                      </p:tavLst>
                                    </p:anim>
                                    <p:anim calcmode="lin" valueType="num">
                                      <p:cBhvr>
                                        <p:cTn id="9" dur="2000" fill="hold"/>
                                        <p:tgtEl>
                                          <p:spTgt spid="10"/>
                                        </p:tgtEl>
                                        <p:attrNameLst>
                                          <p:attrName>style.rotation</p:attrName>
                                        </p:attrNameLst>
                                      </p:cBhvr>
                                      <p:tavLst>
                                        <p:tav tm="0">
                                          <p:val>
                                            <p:fltVal val="90"/>
                                          </p:val>
                                        </p:tav>
                                        <p:tav tm="100000">
                                          <p:val>
                                            <p:fltVal val="0"/>
                                          </p:val>
                                        </p:tav>
                                      </p:tavLst>
                                    </p:anim>
                                    <p:animEffect transition="in" filter="fade">
                                      <p:cBhvr>
                                        <p:cTn id="10" dur="2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100"/>
                                  </p:stCondLst>
                                  <p:childTnLst>
                                    <p:set>
                                      <p:cBhvr>
                                        <p:cTn id="14" dur="1" fill="hold">
                                          <p:stCondLst>
                                            <p:cond delay="0"/>
                                          </p:stCondLst>
                                        </p:cTn>
                                        <p:tgtEl>
                                          <p:spTgt spid="13"/>
                                        </p:tgtEl>
                                        <p:attrNameLst>
                                          <p:attrName>style.visibility</p:attrName>
                                        </p:attrNameLst>
                                      </p:cBhvr>
                                      <p:to>
                                        <p:strVal val="visible"/>
                                      </p:to>
                                    </p:set>
                                    <p:anim calcmode="lin" valueType="num">
                                      <p:cBhvr>
                                        <p:cTn id="15" dur="2200" fill="hold"/>
                                        <p:tgtEl>
                                          <p:spTgt spid="13"/>
                                        </p:tgtEl>
                                        <p:attrNameLst>
                                          <p:attrName>ppt_w</p:attrName>
                                        </p:attrNameLst>
                                      </p:cBhvr>
                                      <p:tavLst>
                                        <p:tav tm="0">
                                          <p:val>
                                            <p:fltVal val="0"/>
                                          </p:val>
                                        </p:tav>
                                        <p:tav tm="100000">
                                          <p:val>
                                            <p:strVal val="#ppt_w"/>
                                          </p:val>
                                        </p:tav>
                                      </p:tavLst>
                                    </p:anim>
                                    <p:anim calcmode="lin" valueType="num">
                                      <p:cBhvr>
                                        <p:cTn id="16" dur="2200" fill="hold"/>
                                        <p:tgtEl>
                                          <p:spTgt spid="13"/>
                                        </p:tgtEl>
                                        <p:attrNameLst>
                                          <p:attrName>ppt_h</p:attrName>
                                        </p:attrNameLst>
                                      </p:cBhvr>
                                      <p:tavLst>
                                        <p:tav tm="0">
                                          <p:val>
                                            <p:fltVal val="0"/>
                                          </p:val>
                                        </p:tav>
                                        <p:tav tm="100000">
                                          <p:val>
                                            <p:strVal val="#ppt_h"/>
                                          </p:val>
                                        </p:tav>
                                      </p:tavLst>
                                    </p:anim>
                                    <p:animEffect transition="in" filter="fade">
                                      <p:cBhvr>
                                        <p:cTn id="17" dur="22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Aft>
                <a:spcPts val="800"/>
              </a:spcAft>
            </a:pP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400" b="1" dirty="0">
                <a:latin typeface="Times New Roman" panose="02020603050405020304" pitchFamily="18" charset="0"/>
                <a:ea typeface="Calibri" panose="020F0502020204030204" pitchFamily="34" charset="0"/>
                <a:cs typeface="Times New Roman" panose="02020603050405020304" pitchFamily="18" charset="0"/>
              </a:rPr>
            </a:br>
            <a:br>
              <a:rPr lang="ru-RU" sz="2000" dirty="0">
                <a:latin typeface="Calibri" panose="020F0502020204030204" pitchFamily="34" charset="0"/>
                <a:ea typeface="Calibri" panose="020F0502020204030204" pitchFamily="34" charset="0"/>
                <a:cs typeface="Times New Roman" panose="02020603050405020304" pitchFamily="18" charset="0"/>
              </a:rPr>
            </a:br>
            <a:r>
              <a:rPr lang="ru-RU" sz="2400" b="1" dirty="0">
                <a:latin typeface="Times New Roman" panose="02020603050405020304" pitchFamily="18" charset="0"/>
                <a:ea typeface="Calibri" panose="020F0502020204030204" pitchFamily="34" charset="0"/>
                <a:cs typeface="Times New Roman" panose="02020603050405020304" pitchFamily="18" charset="0"/>
              </a:rPr>
              <a:t> </a:t>
            </a:r>
            <a:br>
              <a:rPr lang="ru-RU" sz="2000" dirty="0">
                <a:latin typeface="Calibri" panose="020F0502020204030204" pitchFamily="34" charset="0"/>
                <a:ea typeface="Calibri" panose="020F0502020204030204" pitchFamily="34" charset="0"/>
                <a:cs typeface="Times New Roman" panose="02020603050405020304" pitchFamily="18" charset="0"/>
              </a:rPr>
            </a:br>
            <a:br>
              <a:rPr lang="ru-RU" sz="2000"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7" name="Прямоугольник 6"/>
          <p:cNvSpPr/>
          <p:nvPr/>
        </p:nvSpPr>
        <p:spPr>
          <a:xfrm>
            <a:off x="1252602" y="1116367"/>
            <a:ext cx="10692933" cy="5105693"/>
          </a:xfrm>
          <a:prstGeom prst="rect">
            <a:avLst/>
          </a:prstGeom>
        </p:spPr>
        <p:txBody>
          <a:bodyPr wrap="square">
            <a:spAutoFit/>
          </a:bodyPr>
          <a:lstStyle/>
          <a:p>
            <a:pPr indent="180340" algn="just">
              <a:lnSpc>
                <a:spcPct val="107000"/>
              </a:lnSpc>
              <a:spcAft>
                <a:spcPts val="800"/>
              </a:spcAft>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Цель: </a:t>
            </a:r>
          </a:p>
          <a:p>
            <a:pPr marL="342900" indent="-342900" algn="just">
              <a:lnSpc>
                <a:spcPct val="107000"/>
              </a:lnSpc>
              <a:spcAft>
                <a:spcPts val="800"/>
              </a:spcAft>
              <a:buFont typeface="Arial" panose="020B0604020202020204" pitchFamily="34" charset="0"/>
              <a:buChar cha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познакомить педагогов с правополушарной живописью с применением в ней нетрадиционной техникой Пуантилизм - рисования ватными палочками;</a:t>
            </a:r>
          </a:p>
          <a:p>
            <a:pPr marL="342900" indent="-342900" algn="just">
              <a:lnSpc>
                <a:spcPct val="107000"/>
              </a:lnSpc>
              <a:spcAft>
                <a:spcPts val="800"/>
              </a:spcAft>
              <a:buFont typeface="Arial" panose="020B0604020202020204" pitchFamily="34" charset="0"/>
              <a:buChar char="•"/>
            </a:pPr>
            <a:r>
              <a:rPr lang="ru-RU" sz="2400" dirty="0">
                <a:latin typeface="Times New Roman" panose="02020603050405020304" pitchFamily="18" charset="0"/>
                <a:ea typeface="Calibri" panose="020F0502020204030204" pitchFamily="34" charset="0"/>
                <a:cs typeface="Times New Roman" panose="02020603050405020304" pitchFamily="18" charset="0"/>
              </a:rPr>
              <a:t>нарисовать картину.</a:t>
            </a: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indent="270510" algn="just">
              <a:lnSpc>
                <a:spcPct val="107000"/>
              </a:lnSpc>
              <a:spcAft>
                <a:spcPts val="800"/>
              </a:spcAft>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Задачи: </a:t>
            </a:r>
          </a:p>
          <a:p>
            <a:pPr marL="342900" indent="-342900" algn="just">
              <a:lnSpc>
                <a:spcPct val="107000"/>
              </a:lnSpc>
              <a:spcAft>
                <a:spcPts val="800"/>
              </a:spcAft>
              <a:buFont typeface="Arial" panose="020B0604020202020204" pitchFamily="34" charset="0"/>
              <a:buChar cha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показать способ рисования ватными палочками; </a:t>
            </a:r>
          </a:p>
          <a:p>
            <a:pPr marL="342900" indent="-342900" algn="just">
              <a:lnSpc>
                <a:spcPct val="107000"/>
              </a:lnSpc>
              <a:spcAft>
                <a:spcPts val="800"/>
              </a:spcAft>
              <a:buFont typeface="Arial" panose="020B0604020202020204" pitchFamily="34" charset="0"/>
              <a:buChar char="•"/>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познакомить с особенностью техники изображения для применения на занятиях ИЗО с дошкольниками.</a:t>
            </a:r>
          </a:p>
          <a:p>
            <a:pPr algn="just">
              <a:lnSpc>
                <a:spcPct val="107000"/>
              </a:lnSpc>
              <a:spcAft>
                <a:spcPts val="800"/>
              </a:spcAft>
            </a:pP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ru-RU" sz="2400" dirty="0">
                <a:latin typeface="Times New Roman" panose="02020603050405020304" pitchFamily="18" charset="0"/>
                <a:ea typeface="Calibri" panose="020F0502020204030204" pitchFamily="34" charset="0"/>
                <a:cs typeface="Times New Roman" panose="02020603050405020304" pitchFamily="18" charset="0"/>
              </a:rPr>
              <a:t>Для работы потребуется: </a:t>
            </a:r>
            <a:r>
              <a:rPr lang="ru-RU" sz="2400" dirty="0"/>
              <a:t>: </a:t>
            </a:r>
            <a:r>
              <a:rPr lang="ru-RU" sz="2400" dirty="0">
                <a:latin typeface="Times New Roman" panose="02020603050405020304" pitchFamily="18" charset="0"/>
                <a:cs typeface="Times New Roman" panose="02020603050405020304" pitchFamily="18" charset="0"/>
              </a:rPr>
              <a:t>бумага для акварели, </a:t>
            </a:r>
            <a:r>
              <a:rPr lang="ru-RU" sz="2400" dirty="0">
                <a:latin typeface="Times New Roman" panose="02020603050405020304" pitchFamily="18" charset="0"/>
                <a:ea typeface="Calibri" panose="020F0502020204030204" pitchFamily="34" charset="0"/>
                <a:cs typeface="Times New Roman" panose="02020603050405020304" pitchFamily="18" charset="0"/>
              </a:rPr>
              <a:t>гуашь, палитра, кисти разных размеров желательно, вода, сухая тряпочка.</a:t>
            </a:r>
            <a:endParaRPr lang="ru-RU"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9905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693F97D-94F3-4BEE-8D3E-D2CE4922C288}"/>
              </a:ext>
            </a:extLst>
          </p:cNvPr>
          <p:cNvSpPr txBox="1"/>
          <p:nvPr/>
        </p:nvSpPr>
        <p:spPr>
          <a:xfrm>
            <a:off x="3796604" y="398723"/>
            <a:ext cx="4813180" cy="913070"/>
          </a:xfrm>
          <a:prstGeom prst="rect">
            <a:avLst/>
          </a:prstGeom>
          <a:noFill/>
        </p:spPr>
        <p:txBody>
          <a:bodyPr wrap="square">
            <a:spAutoFit/>
          </a:bodyPr>
          <a:lstStyle/>
          <a:p>
            <a:pPr marR="0" lvl="0" algn="ctr" defTabSz="914400" rtl="0" eaLnBrk="1" fontAlgn="auto" latinLnBrk="0" hangingPunct="1">
              <a:lnSpc>
                <a:spcPct val="90000"/>
              </a:lnSpc>
              <a:spcBef>
                <a:spcPts val="1000"/>
              </a:spcBef>
              <a:spcAft>
                <a:spcPts val="0"/>
              </a:spcAft>
              <a:buClrTx/>
              <a:buSzTx/>
              <a:tabLst/>
              <a:defRPr/>
            </a:pPr>
            <a:r>
              <a:rPr kumimoji="0" lang="ru-RU"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Ход мастер-класса:</a:t>
            </a:r>
          </a:p>
          <a:p>
            <a:pPr marR="0" lvl="0" algn="l" defTabSz="914400" rtl="0" eaLnBrk="1" fontAlgn="auto" latinLnBrk="0" hangingPunct="1">
              <a:lnSpc>
                <a:spcPct val="90000"/>
              </a:lnSpc>
              <a:spcBef>
                <a:spcPts val="1000"/>
              </a:spcBef>
              <a:spcAft>
                <a:spcPts val="0"/>
              </a:spcAft>
              <a:buClrTx/>
              <a:buSzTx/>
              <a:tabLst/>
              <a:defRPr/>
            </a:pPr>
            <a:endParaRPr kumimoji="0" lang="ru-RU"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1" name="TextBox 10">
            <a:extLst>
              <a:ext uri="{FF2B5EF4-FFF2-40B4-BE49-F238E27FC236}">
                <a16:creationId xmlns:a16="http://schemas.microsoft.com/office/drawing/2014/main" id="{909919DD-6ACB-451D-98CB-259F26B82FCC}"/>
              </a:ext>
            </a:extLst>
          </p:cNvPr>
          <p:cNvSpPr txBox="1"/>
          <p:nvPr/>
        </p:nvSpPr>
        <p:spPr>
          <a:xfrm>
            <a:off x="638111" y="944122"/>
            <a:ext cx="10970580" cy="1200329"/>
          </a:xfrm>
          <a:prstGeom prst="rect">
            <a:avLst/>
          </a:prstGeom>
          <a:noFill/>
        </p:spPr>
        <p:txBody>
          <a:bodyPr wrap="square">
            <a:spAutoFit/>
          </a:bodyPr>
          <a:lstStyle/>
          <a:p>
            <a:pPr marL="457200" indent="-4572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альбомный лист приклеиваем малярным скотчем к поверхности на которой будете рисовать;</a:t>
            </a:r>
          </a:p>
          <a:p>
            <a:pPr marL="457200" indent="-4572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скотч захватывает лист 0,5 мм от края.</a:t>
            </a:r>
          </a:p>
        </p:txBody>
      </p:sp>
      <p:sp>
        <p:nvSpPr>
          <p:cNvPr id="7" name="TextBox 6">
            <a:extLst>
              <a:ext uri="{FF2B5EF4-FFF2-40B4-BE49-F238E27FC236}">
                <a16:creationId xmlns:a16="http://schemas.microsoft.com/office/drawing/2014/main" id="{97B7E38E-8170-4131-B459-7E8F1FD16111}"/>
              </a:ext>
            </a:extLst>
          </p:cNvPr>
          <p:cNvSpPr txBox="1"/>
          <p:nvPr/>
        </p:nvSpPr>
        <p:spPr>
          <a:xfrm>
            <a:off x="1091953" y="2193217"/>
            <a:ext cx="10516738" cy="830997"/>
          </a:xfrm>
          <a:prstGeom prst="rect">
            <a:avLst/>
          </a:prstGeom>
          <a:noFill/>
        </p:spPr>
        <p:txBody>
          <a:bodyPr wrap="square">
            <a:spAutoFit/>
          </a:bodyPr>
          <a:lstStyle/>
          <a:p>
            <a:r>
              <a:rPr lang="ru-RU" sz="2400" dirty="0">
                <a:latin typeface="Times New Roman" panose="02020603050405020304" pitchFamily="18" charset="0"/>
                <a:cs typeface="Times New Roman" panose="02020603050405020304" pitchFamily="18" charset="0"/>
              </a:rPr>
              <a:t>Понадобится  </a:t>
            </a:r>
            <a:r>
              <a:rPr lang="ru-RU" sz="2400" b="1" dirty="0">
                <a:latin typeface="Times New Roman" panose="02020603050405020304" pitchFamily="18" charset="0"/>
                <a:cs typeface="Times New Roman" panose="02020603050405020304" pitchFamily="18" charset="0"/>
              </a:rPr>
              <a:t>7 цветов: белый, красный, жёлтый, зелёный, коричневый, синий, чёрный.</a:t>
            </a:r>
            <a:endParaRPr lang="ru-RU" sz="2400" dirty="0"/>
          </a:p>
        </p:txBody>
      </p:sp>
      <p:sp>
        <p:nvSpPr>
          <p:cNvPr id="8" name="TextBox 7">
            <a:extLst>
              <a:ext uri="{FF2B5EF4-FFF2-40B4-BE49-F238E27FC236}">
                <a16:creationId xmlns:a16="http://schemas.microsoft.com/office/drawing/2014/main" id="{F91E8876-1A4B-4130-AC18-5F96F647D650}"/>
              </a:ext>
            </a:extLst>
          </p:cNvPr>
          <p:cNvSpPr txBox="1"/>
          <p:nvPr/>
        </p:nvSpPr>
        <p:spPr>
          <a:xfrm>
            <a:off x="865032" y="3130004"/>
            <a:ext cx="10834836" cy="1550168"/>
          </a:xfrm>
          <a:prstGeom prst="rect">
            <a:avLst/>
          </a:prstGeom>
          <a:noFill/>
        </p:spPr>
        <p:txBody>
          <a:bodyPr wrap="square">
            <a:spAutoFit/>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Щедро набираем на большую кисть белую краску и смелыми движениями растягиваем ее  по всей поверхности  нашего листа (вертикально). Наносим быстро, чтобы краска не успела подсохнуть.</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0" name="TextBox 9">
            <a:extLst>
              <a:ext uri="{FF2B5EF4-FFF2-40B4-BE49-F238E27FC236}">
                <a16:creationId xmlns:a16="http://schemas.microsoft.com/office/drawing/2014/main" id="{AFFA8732-CDB2-4839-AF4A-0C250C3280BF}"/>
              </a:ext>
            </a:extLst>
          </p:cNvPr>
          <p:cNvSpPr txBox="1"/>
          <p:nvPr/>
        </p:nvSpPr>
        <p:spPr>
          <a:xfrm>
            <a:off x="737871" y="4370463"/>
            <a:ext cx="10961997" cy="830997"/>
          </a:xfrm>
          <a:prstGeom prst="rect">
            <a:avLst/>
          </a:prstGeom>
          <a:noFill/>
        </p:spPr>
        <p:txBody>
          <a:bodyPr wrap="square">
            <a:spAutoFit/>
          </a:bodyPr>
          <a:lstStyle/>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Ещё не на подсохшие белила, наносим краску </a:t>
            </a:r>
            <a:r>
              <a:rPr lang="ru-RU" sz="2400" b="1" dirty="0">
                <a:latin typeface="Times New Roman" panose="02020603050405020304" pitchFamily="18" charset="0"/>
                <a:cs typeface="Times New Roman" panose="02020603050405020304" pitchFamily="18" charset="0"/>
              </a:rPr>
              <a:t>СИНИЮ, КРАСНУЮ, КОРИЧНЕВУЮ.</a:t>
            </a:r>
          </a:p>
        </p:txBody>
      </p:sp>
      <p:sp>
        <p:nvSpPr>
          <p:cNvPr id="12" name="TextBox 11">
            <a:extLst>
              <a:ext uri="{FF2B5EF4-FFF2-40B4-BE49-F238E27FC236}">
                <a16:creationId xmlns:a16="http://schemas.microsoft.com/office/drawing/2014/main" id="{D3A136AB-8D97-4191-A621-DF1948325216}"/>
              </a:ext>
            </a:extLst>
          </p:cNvPr>
          <p:cNvSpPr txBox="1"/>
          <p:nvPr/>
        </p:nvSpPr>
        <p:spPr>
          <a:xfrm>
            <a:off x="737871" y="5343636"/>
            <a:ext cx="4417218" cy="1200329"/>
          </a:xfrm>
          <a:prstGeom prst="rect">
            <a:avLst/>
          </a:prstGeom>
          <a:noFill/>
        </p:spPr>
        <p:txBody>
          <a:bodyPr wrap="square">
            <a:spAutoFit/>
          </a:bodyPr>
          <a:lstStyle/>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Быстрыми движениями кисти растираем краски по вертикали</a:t>
            </a:r>
          </a:p>
        </p:txBody>
      </p:sp>
      <p:pic>
        <p:nvPicPr>
          <p:cNvPr id="13" name="Рисунок 12">
            <a:extLst>
              <a:ext uri="{FF2B5EF4-FFF2-40B4-BE49-F238E27FC236}">
                <a16:creationId xmlns:a16="http://schemas.microsoft.com/office/drawing/2014/main" id="{DDF98DB4-51D5-422F-8425-DB1BB09649DF}"/>
              </a:ext>
            </a:extLst>
          </p:cNvPr>
          <p:cNvPicPr>
            <a:picLocks noChangeAspect="1"/>
          </p:cNvPicPr>
          <p:nvPr/>
        </p:nvPicPr>
        <p:blipFill>
          <a:blip r:embed="rId2"/>
          <a:stretch>
            <a:fillRect/>
          </a:stretch>
        </p:blipFill>
        <p:spPr>
          <a:xfrm>
            <a:off x="8865782" y="4993797"/>
            <a:ext cx="1164429" cy="1550168"/>
          </a:xfrm>
          <a:prstGeom prst="rect">
            <a:avLst/>
          </a:prstGeom>
        </p:spPr>
      </p:pic>
    </p:spTree>
    <p:extLst>
      <p:ext uri="{BB962C8B-B14F-4D97-AF65-F5344CB8AC3E}">
        <p14:creationId xmlns:p14="http://schemas.microsoft.com/office/powerpoint/2010/main" val="298813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1931" y="1300198"/>
            <a:ext cx="11328636" cy="1200329"/>
          </a:xfrm>
          <a:prstGeom prst="rect">
            <a:avLst/>
          </a:prstGeom>
        </p:spPr>
        <p:txBody>
          <a:bodyPr wrap="square">
            <a:spAutoFit/>
          </a:bodyPr>
          <a:lstStyle/>
          <a:p>
            <a:pPr marL="457200" indent="-4572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Кистью с белилами наносим в нижней части листа. Появляется горизонталь, что у нас является поверхностью, где будет располагаться ваза с букетом.</a:t>
            </a:r>
          </a:p>
          <a:p>
            <a:pPr marL="457200" indent="-4572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Пальцем растираем край горизонтальной и вертикальной границы.</a:t>
            </a:r>
          </a:p>
        </p:txBody>
      </p:sp>
      <p:sp>
        <p:nvSpPr>
          <p:cNvPr id="4" name="Прямоугольник 3">
            <a:extLst>
              <a:ext uri="{FF2B5EF4-FFF2-40B4-BE49-F238E27FC236}">
                <a16:creationId xmlns:a16="http://schemas.microsoft.com/office/drawing/2014/main" id="{8AA46518-0DAE-4630-8ABB-5EB8D7EC8097}"/>
              </a:ext>
            </a:extLst>
          </p:cNvPr>
          <p:cNvSpPr/>
          <p:nvPr/>
        </p:nvSpPr>
        <p:spPr>
          <a:xfrm>
            <a:off x="562663" y="2738501"/>
            <a:ext cx="11297904" cy="830997"/>
          </a:xfrm>
          <a:prstGeom prst="rect">
            <a:avLst/>
          </a:prstGeom>
        </p:spPr>
        <p:txBody>
          <a:bodyPr wrap="square">
            <a:spAutoFit/>
          </a:bodyPr>
          <a:lstStyle/>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Пока фон подсыхает мы берём </a:t>
            </a:r>
            <a:r>
              <a:rPr lang="ru-RU" sz="2400" b="1" dirty="0">
                <a:latin typeface="Times New Roman" panose="02020603050405020304" pitchFamily="18" charset="0"/>
                <a:cs typeface="Times New Roman" panose="02020603050405020304" pitchFamily="18" charset="0"/>
              </a:rPr>
              <a:t>синюю</a:t>
            </a:r>
            <a:r>
              <a:rPr lang="ru-RU" sz="2400" dirty="0">
                <a:latin typeface="Times New Roman" panose="02020603050405020304" pitchFamily="18" charset="0"/>
                <a:cs typeface="Times New Roman" panose="02020603050405020304" pitchFamily="18" charset="0"/>
              </a:rPr>
              <a:t> краску пальцем и круговым движение наносим на лист определив глазом 1/3 нижней  части листа. </a:t>
            </a:r>
          </a:p>
        </p:txBody>
      </p:sp>
      <p:pic>
        <p:nvPicPr>
          <p:cNvPr id="2" name="Рисунок 1">
            <a:extLst>
              <a:ext uri="{FF2B5EF4-FFF2-40B4-BE49-F238E27FC236}">
                <a16:creationId xmlns:a16="http://schemas.microsoft.com/office/drawing/2014/main" id="{C6043377-835C-4E59-A3B2-35969597C4AC}"/>
              </a:ext>
            </a:extLst>
          </p:cNvPr>
          <p:cNvPicPr>
            <a:picLocks noChangeAspect="1"/>
          </p:cNvPicPr>
          <p:nvPr/>
        </p:nvPicPr>
        <p:blipFill>
          <a:blip r:embed="rId2"/>
          <a:stretch>
            <a:fillRect/>
          </a:stretch>
        </p:blipFill>
        <p:spPr>
          <a:xfrm>
            <a:off x="8427366" y="4092198"/>
            <a:ext cx="3201971" cy="1694760"/>
          </a:xfrm>
          <a:prstGeom prst="rect">
            <a:avLst/>
          </a:prstGeom>
        </p:spPr>
      </p:pic>
      <p:sp>
        <p:nvSpPr>
          <p:cNvPr id="6" name="TextBox 5">
            <a:extLst>
              <a:ext uri="{FF2B5EF4-FFF2-40B4-BE49-F238E27FC236}">
                <a16:creationId xmlns:a16="http://schemas.microsoft.com/office/drawing/2014/main" id="{31D52AA4-BBD1-42AA-98BD-5AF773E47FA5}"/>
              </a:ext>
            </a:extLst>
          </p:cNvPr>
          <p:cNvSpPr txBox="1"/>
          <p:nvPr/>
        </p:nvSpPr>
        <p:spPr>
          <a:xfrm>
            <a:off x="562663" y="4092198"/>
            <a:ext cx="7542650" cy="830997"/>
          </a:xfrm>
          <a:prstGeom prst="rect">
            <a:avLst/>
          </a:prstGeom>
          <a:noFill/>
        </p:spPr>
        <p:txBody>
          <a:bodyPr wrap="square">
            <a:spAutoFit/>
          </a:bodyPr>
          <a:lstStyle/>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Разбавляем синюю краску с белилами и высветляем левую часть вазы. На эту часть падает свет.</a:t>
            </a:r>
            <a:endParaRPr lang="ru-RU" sz="2400" dirty="0"/>
          </a:p>
        </p:txBody>
      </p:sp>
    </p:spTree>
    <p:extLst>
      <p:ext uri="{BB962C8B-B14F-4D97-AF65-F5344CB8AC3E}">
        <p14:creationId xmlns:p14="http://schemas.microsoft.com/office/powerpoint/2010/main" val="3570329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91255" y="1150593"/>
            <a:ext cx="2991012" cy="461665"/>
          </a:xfrm>
          <a:prstGeom prst="rect">
            <a:avLst/>
          </a:prstGeom>
        </p:spPr>
        <p:txBody>
          <a:bodyPr wrap="none">
            <a:spAutoFit/>
          </a:bodyPr>
          <a:lstStyle/>
          <a:p>
            <a:r>
              <a:rPr lang="ru-RU" sz="2400" b="1" dirty="0">
                <a:latin typeface="Times New Roman" panose="02020603050405020304" pitchFamily="18" charset="0"/>
                <a:cs typeface="Times New Roman" panose="02020603050405020304" pitchFamily="18" charset="0"/>
              </a:rPr>
              <a:t>Переходим к букету</a:t>
            </a:r>
            <a:r>
              <a:rPr lang="ru-RU" dirty="0"/>
              <a:t>.</a:t>
            </a:r>
          </a:p>
        </p:txBody>
      </p:sp>
      <p:sp>
        <p:nvSpPr>
          <p:cNvPr id="7" name="Прямоугольник 6"/>
          <p:cNvSpPr/>
          <p:nvPr/>
        </p:nvSpPr>
        <p:spPr>
          <a:xfrm>
            <a:off x="2957933" y="1771036"/>
            <a:ext cx="6057657" cy="1569660"/>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Смешиваем коричневую, жёлтую красную краску. Если нам покажется, что цвет получился тёмным, то мы разбавляем белилами.</a:t>
            </a:r>
          </a:p>
        </p:txBody>
      </p:sp>
      <p:sp>
        <p:nvSpPr>
          <p:cNvPr id="9" name="TextBox 8">
            <a:extLst>
              <a:ext uri="{FF2B5EF4-FFF2-40B4-BE49-F238E27FC236}">
                <a16:creationId xmlns:a16="http://schemas.microsoft.com/office/drawing/2014/main" id="{8E05BAB4-6AEC-4654-B65A-F3C3669CC897}"/>
              </a:ext>
            </a:extLst>
          </p:cNvPr>
          <p:cNvSpPr txBox="1"/>
          <p:nvPr/>
        </p:nvSpPr>
        <p:spPr>
          <a:xfrm>
            <a:off x="2957933" y="3926473"/>
            <a:ext cx="6057657" cy="1200329"/>
          </a:xfrm>
          <a:prstGeom prst="rect">
            <a:avLst/>
          </a:prstGeom>
          <a:noFill/>
        </p:spPr>
        <p:txBody>
          <a:bodyPr wrap="square">
            <a:spAutoFit/>
          </a:bodyPr>
          <a:lstStyle/>
          <a:p>
            <a:pPr algn="just"/>
            <a:r>
              <a:rPr lang="ru-RU" sz="2400" dirty="0">
                <a:latin typeface="Times New Roman" panose="02020603050405020304" pitchFamily="18" charset="0"/>
                <a:cs typeface="Times New Roman" panose="02020603050405020304" pitchFamily="18" charset="0"/>
              </a:rPr>
              <a:t>Кистью наносим контур для будущего букета и заполняем этим цветом точечным нанесением</a:t>
            </a:r>
            <a:r>
              <a:rPr lang="ru-RU" dirty="0"/>
              <a:t>.</a:t>
            </a:r>
          </a:p>
        </p:txBody>
      </p:sp>
      <p:pic>
        <p:nvPicPr>
          <p:cNvPr id="10" name="Рисунок 9">
            <a:extLst>
              <a:ext uri="{FF2B5EF4-FFF2-40B4-BE49-F238E27FC236}">
                <a16:creationId xmlns:a16="http://schemas.microsoft.com/office/drawing/2014/main" id="{4B3C81AC-EDDF-49DD-8271-D54DA711848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5418" y="2710381"/>
            <a:ext cx="1636324" cy="2179251"/>
          </a:xfrm>
          <a:prstGeom prst="rect">
            <a:avLst/>
          </a:prstGeom>
        </p:spPr>
      </p:pic>
      <p:pic>
        <p:nvPicPr>
          <p:cNvPr id="11" name="Рисунок 10">
            <a:extLst>
              <a:ext uri="{FF2B5EF4-FFF2-40B4-BE49-F238E27FC236}">
                <a16:creationId xmlns:a16="http://schemas.microsoft.com/office/drawing/2014/main" id="{C2D41D06-897C-4FBA-8A18-2342C94715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37764" y="2555866"/>
            <a:ext cx="1636323" cy="2179251"/>
          </a:xfrm>
          <a:prstGeom prst="rect">
            <a:avLst/>
          </a:prstGeom>
        </p:spPr>
      </p:pic>
    </p:spTree>
    <p:extLst>
      <p:ext uri="{BB962C8B-B14F-4D97-AF65-F5344CB8AC3E}">
        <p14:creationId xmlns:p14="http://schemas.microsoft.com/office/powerpoint/2010/main" val="1500629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CEAFA6E-03C8-4CFE-B596-472B96736C4D}"/>
              </a:ext>
            </a:extLst>
          </p:cNvPr>
          <p:cNvSpPr txBox="1"/>
          <p:nvPr/>
        </p:nvSpPr>
        <p:spPr>
          <a:xfrm>
            <a:off x="2345740" y="862964"/>
            <a:ext cx="7893540" cy="1200329"/>
          </a:xfrm>
          <a:prstGeom prst="rect">
            <a:avLst/>
          </a:prstGeom>
          <a:noFill/>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Смешиваем кистью </a:t>
            </a: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жёлтую, красную и белую</a:t>
            </a: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краску. </a:t>
            </a: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2400" dirty="0">
                <a:solidFill>
                  <a:prstClr val="black"/>
                </a:solidFill>
                <a:latin typeface="Times New Roman" panose="02020603050405020304" pitchFamily="18" charset="0"/>
                <a:cs typeface="Times New Roman" panose="02020603050405020304" pitchFamily="18" charset="0"/>
              </a:rPr>
              <a:t>Берём пять ватных палочек и наносим на основной слой .</a:t>
            </a: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p:txBody>
      </p:sp>
      <p:sp>
        <p:nvSpPr>
          <p:cNvPr id="15" name="TextBox 14">
            <a:extLst>
              <a:ext uri="{FF2B5EF4-FFF2-40B4-BE49-F238E27FC236}">
                <a16:creationId xmlns:a16="http://schemas.microsoft.com/office/drawing/2014/main" id="{ACB9A1EF-EED3-4B3A-80F2-A57B9F8D5699}"/>
              </a:ext>
            </a:extLst>
          </p:cNvPr>
          <p:cNvSpPr txBox="1"/>
          <p:nvPr/>
        </p:nvSpPr>
        <p:spPr>
          <a:xfrm>
            <a:off x="3765933" y="2133333"/>
            <a:ext cx="4660133" cy="461665"/>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0"/>
              </a:spcAft>
              <a:buClrTx/>
              <a:buSzTx/>
              <a:tabLst/>
              <a:defRPr/>
            </a:pP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Букет приобретает объём!</a:t>
            </a:r>
            <a:endParaRPr lang="ru-RU" sz="2400" b="1" dirty="0"/>
          </a:p>
        </p:txBody>
      </p:sp>
      <p:sp>
        <p:nvSpPr>
          <p:cNvPr id="6" name="TextBox 5">
            <a:extLst>
              <a:ext uri="{FF2B5EF4-FFF2-40B4-BE49-F238E27FC236}">
                <a16:creationId xmlns:a16="http://schemas.microsoft.com/office/drawing/2014/main" id="{E7323CDC-4D56-46A1-89C1-ED2CD20F20B3}"/>
              </a:ext>
            </a:extLst>
          </p:cNvPr>
          <p:cNvSpPr txBox="1"/>
          <p:nvPr/>
        </p:nvSpPr>
        <p:spPr>
          <a:xfrm>
            <a:off x="2773392" y="3126704"/>
            <a:ext cx="6889071" cy="830997"/>
          </a:xfrm>
          <a:prstGeom prst="rect">
            <a:avLst/>
          </a:prstGeom>
          <a:noFill/>
        </p:spPr>
        <p:txBody>
          <a:bodyPr wrap="square">
            <a:spAutoFit/>
          </a:bodyPr>
          <a:lstStyle/>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4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Смешиваем жёлтую краску с белой и наносим на второй слой ватной палочкой. </a:t>
            </a: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lang="ru-RU" sz="2400" b="1" dirty="0"/>
          </a:p>
        </p:txBody>
      </p:sp>
      <p:pic>
        <p:nvPicPr>
          <p:cNvPr id="8" name="Рисунок 7">
            <a:extLst>
              <a:ext uri="{FF2B5EF4-FFF2-40B4-BE49-F238E27FC236}">
                <a16:creationId xmlns:a16="http://schemas.microsoft.com/office/drawing/2014/main" id="{B756AD35-B41C-4CA6-9A3F-805EB13221C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426638" y="2955496"/>
            <a:ext cx="1985159" cy="1490587"/>
          </a:xfrm>
          <a:prstGeom prst="rect">
            <a:avLst/>
          </a:prstGeom>
        </p:spPr>
      </p:pic>
      <p:pic>
        <p:nvPicPr>
          <p:cNvPr id="12" name="Рисунок 11">
            <a:extLst>
              <a:ext uri="{FF2B5EF4-FFF2-40B4-BE49-F238E27FC236}">
                <a16:creationId xmlns:a16="http://schemas.microsoft.com/office/drawing/2014/main" id="{44CC6AB4-B004-486E-A71F-B9ACF0B931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89632" y="2708209"/>
            <a:ext cx="1490588" cy="1985160"/>
          </a:xfrm>
          <a:prstGeom prst="rect">
            <a:avLst/>
          </a:prstGeom>
        </p:spPr>
      </p:pic>
      <p:sp>
        <p:nvSpPr>
          <p:cNvPr id="13" name="Объект 24">
            <a:extLst>
              <a:ext uri="{FF2B5EF4-FFF2-40B4-BE49-F238E27FC236}">
                <a16:creationId xmlns:a16="http://schemas.microsoft.com/office/drawing/2014/main" id="{36062D0E-DAC3-40C6-9A0A-E8A2BF638649}"/>
              </a:ext>
            </a:extLst>
          </p:cNvPr>
          <p:cNvSpPr>
            <a:spLocks noGrp="1"/>
          </p:cNvSpPr>
          <p:nvPr>
            <p:ph idx="1"/>
          </p:nvPr>
        </p:nvSpPr>
        <p:spPr>
          <a:xfrm>
            <a:off x="2847974" y="4427039"/>
            <a:ext cx="6739909" cy="1301667"/>
          </a:xfrm>
        </p:spPr>
        <p:txBody>
          <a:bodyPr>
            <a:normAutofit/>
          </a:bodyPr>
          <a:lstStyle/>
          <a:p>
            <a:r>
              <a:rPr lang="ru-RU" sz="2400" dirty="0">
                <a:latin typeface="Times New Roman" panose="02020603050405020304" pitchFamily="18" charset="0"/>
                <a:cs typeface="Times New Roman" panose="02020603050405020304" pitchFamily="18" charset="0"/>
              </a:rPr>
              <a:t>Смешиваем зелёную и белую краску.</a:t>
            </a:r>
          </a:p>
          <a:p>
            <a:r>
              <a:rPr lang="ru-RU" sz="2400" dirty="0">
                <a:latin typeface="Times New Roman" panose="02020603050405020304" pitchFamily="18" charset="0"/>
                <a:cs typeface="Times New Roman" panose="02020603050405020304" pitchFamily="18" charset="0"/>
              </a:rPr>
              <a:t>Тонкой кистью прорисовываем будущую листву.</a:t>
            </a:r>
          </a:p>
          <a:p>
            <a:endParaRPr lang="ru-RU" dirty="0"/>
          </a:p>
        </p:txBody>
      </p:sp>
    </p:spTree>
    <p:extLst>
      <p:ext uri="{BB962C8B-B14F-4D97-AF65-F5344CB8AC3E}">
        <p14:creationId xmlns:p14="http://schemas.microsoft.com/office/powerpoint/2010/main" val="1954260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4B9606C-8341-47C7-B3F0-42445707D599}"/>
              </a:ext>
            </a:extLst>
          </p:cNvPr>
          <p:cNvSpPr>
            <a:spLocks noGrp="1"/>
          </p:cNvSpPr>
          <p:nvPr>
            <p:ph idx="1"/>
          </p:nvPr>
        </p:nvSpPr>
        <p:spPr>
          <a:xfrm>
            <a:off x="501587" y="439462"/>
            <a:ext cx="11188826" cy="1686819"/>
          </a:xfrm>
        </p:spPr>
        <p:txBody>
          <a:bodyPr>
            <a:normAutofit/>
          </a:bodyPr>
          <a:lstStyle/>
          <a:p>
            <a:pPr algn="just"/>
            <a:r>
              <a:rPr lang="ru-RU" sz="2400" dirty="0">
                <a:latin typeface="Times New Roman" panose="02020603050405020304" pitchFamily="18" charset="0"/>
                <a:cs typeface="Times New Roman" panose="02020603050405020304" pitchFamily="18" charset="0"/>
              </a:rPr>
              <a:t>Наносим белую краску ватной палочкой на третий слой. Стараемся наносить не по всей поверхности, а лишь в той части куда предположительно падает свет.</a:t>
            </a:r>
          </a:p>
          <a:p>
            <a:pPr algn="just"/>
            <a:r>
              <a:rPr lang="ru-RU" sz="2400" dirty="0">
                <a:latin typeface="Times New Roman" panose="02020603050405020304" pitchFamily="18" charset="0"/>
                <a:cs typeface="Times New Roman" panose="02020603050405020304" pitchFamily="18" charset="0"/>
              </a:rPr>
              <a:t> Наносим также белой краской на листья, придавая тем самым объём листве и акцентуацию.</a:t>
            </a:r>
          </a:p>
        </p:txBody>
      </p:sp>
      <p:pic>
        <p:nvPicPr>
          <p:cNvPr id="7" name="Рисунок 6">
            <a:extLst>
              <a:ext uri="{FF2B5EF4-FFF2-40B4-BE49-F238E27FC236}">
                <a16:creationId xmlns:a16="http://schemas.microsoft.com/office/drawing/2014/main" id="{54C65CDC-F5A0-4F1D-9740-65A9B5A81E2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997" y="2081688"/>
            <a:ext cx="1484522" cy="1976434"/>
          </a:xfrm>
          <a:prstGeom prst="rect">
            <a:avLst/>
          </a:prstGeom>
        </p:spPr>
      </p:pic>
      <p:sp>
        <p:nvSpPr>
          <p:cNvPr id="4" name="Объект 2">
            <a:extLst>
              <a:ext uri="{FF2B5EF4-FFF2-40B4-BE49-F238E27FC236}">
                <a16:creationId xmlns:a16="http://schemas.microsoft.com/office/drawing/2014/main" id="{534E7514-A43E-4115-B2AC-8FE5FD7C3D48}"/>
              </a:ext>
            </a:extLst>
          </p:cNvPr>
          <p:cNvSpPr txBox="1">
            <a:spLocks/>
          </p:cNvSpPr>
          <p:nvPr/>
        </p:nvSpPr>
        <p:spPr>
          <a:xfrm>
            <a:off x="2422788" y="2648311"/>
            <a:ext cx="9267625" cy="10003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just"/>
            <a:r>
              <a:rPr lang="ru-RU" sz="2400" dirty="0">
                <a:latin typeface="Times New Roman" panose="02020603050405020304" pitchFamily="18" charset="0"/>
                <a:cs typeface="Times New Roman" panose="02020603050405020304" pitchFamily="18" charset="0"/>
              </a:rPr>
              <a:t>Смешиваем </a:t>
            </a:r>
            <a:r>
              <a:rPr lang="ru-RU" sz="2400" b="1" dirty="0">
                <a:latin typeface="Times New Roman" panose="02020603050405020304" pitchFamily="18" charset="0"/>
                <a:cs typeface="Times New Roman" panose="02020603050405020304" pitchFamily="18" charset="0"/>
              </a:rPr>
              <a:t>коричневую, чёрную и белую краску</a:t>
            </a:r>
          </a:p>
          <a:p>
            <a:pPr algn="just"/>
            <a:r>
              <a:rPr lang="ru-RU" sz="2400" dirty="0">
                <a:latin typeface="Times New Roman" panose="02020603050405020304" pitchFamily="18" charset="0"/>
                <a:cs typeface="Times New Roman" panose="02020603050405020304" pitchFamily="18" charset="0"/>
              </a:rPr>
              <a:t>Под вазой наносим тень</a:t>
            </a:r>
          </a:p>
        </p:txBody>
      </p:sp>
      <p:sp>
        <p:nvSpPr>
          <p:cNvPr id="5" name="Объект 2">
            <a:extLst>
              <a:ext uri="{FF2B5EF4-FFF2-40B4-BE49-F238E27FC236}">
                <a16:creationId xmlns:a16="http://schemas.microsoft.com/office/drawing/2014/main" id="{738D9D71-BBFA-4889-A391-1E4F88E05D0C}"/>
              </a:ext>
            </a:extLst>
          </p:cNvPr>
          <p:cNvSpPr txBox="1">
            <a:spLocks/>
          </p:cNvSpPr>
          <p:nvPr/>
        </p:nvSpPr>
        <p:spPr>
          <a:xfrm>
            <a:off x="2391052" y="3843290"/>
            <a:ext cx="7347090" cy="1282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buNone/>
            </a:pPr>
            <a:r>
              <a:rPr lang="ru-RU" sz="2400" dirty="0">
                <a:latin typeface="Times New Roman" panose="02020603050405020304" pitchFamily="18" charset="0"/>
                <a:cs typeface="Times New Roman" panose="02020603050405020304" pitchFamily="18" charset="0"/>
              </a:rPr>
              <a:t>Если нам кажется что нахватает блика на вазе, то можно ватной палочкой нанести небольшой штрих на самое светлое место.</a:t>
            </a:r>
          </a:p>
        </p:txBody>
      </p:sp>
      <p:sp>
        <p:nvSpPr>
          <p:cNvPr id="6" name="Объект 2">
            <a:extLst>
              <a:ext uri="{FF2B5EF4-FFF2-40B4-BE49-F238E27FC236}">
                <a16:creationId xmlns:a16="http://schemas.microsoft.com/office/drawing/2014/main" id="{AEE9DE87-593D-4CD6-A778-31DEA1A9A694}"/>
              </a:ext>
            </a:extLst>
          </p:cNvPr>
          <p:cNvSpPr txBox="1">
            <a:spLocks/>
          </p:cNvSpPr>
          <p:nvPr/>
        </p:nvSpPr>
        <p:spPr>
          <a:xfrm>
            <a:off x="396534" y="5109286"/>
            <a:ext cx="9404414" cy="1459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buNone/>
            </a:pPr>
            <a:r>
              <a:rPr lang="ru-RU" sz="2400" dirty="0">
                <a:latin typeface="Times New Roman" panose="02020603050405020304" pitchFamily="18" charset="0"/>
                <a:cs typeface="Times New Roman" panose="02020603050405020304" pitchFamily="18" charset="0"/>
              </a:rPr>
              <a:t>Если нам кажется, что не хватает объёма на букете, но мы также можем ватной палочкой нанести дополнительные точки белой краской.</a:t>
            </a:r>
          </a:p>
        </p:txBody>
      </p:sp>
      <p:pic>
        <p:nvPicPr>
          <p:cNvPr id="8" name="Объект 3">
            <a:extLst>
              <a:ext uri="{FF2B5EF4-FFF2-40B4-BE49-F238E27FC236}">
                <a16:creationId xmlns:a16="http://schemas.microsoft.com/office/drawing/2014/main" id="{763FFF7F-BF3B-499B-9167-B457E2C983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9916159" y="3958305"/>
            <a:ext cx="1851864" cy="1389825"/>
          </a:xfrm>
          <a:prstGeom prst="rect">
            <a:avLst/>
          </a:prstGeom>
        </p:spPr>
      </p:pic>
    </p:spTree>
    <p:extLst>
      <p:ext uri="{BB962C8B-B14F-4D97-AF65-F5344CB8AC3E}">
        <p14:creationId xmlns:p14="http://schemas.microsoft.com/office/powerpoint/2010/main" val="909108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2">
            <a:extLst>
              <a:ext uri="{FF2B5EF4-FFF2-40B4-BE49-F238E27FC236}">
                <a16:creationId xmlns:a16="http://schemas.microsoft.com/office/drawing/2014/main" id="{3278AECF-AD67-406D-9914-C102E4738699}"/>
              </a:ext>
            </a:extLst>
          </p:cNvPr>
          <p:cNvSpPr txBox="1">
            <a:spLocks/>
          </p:cNvSpPr>
          <p:nvPr/>
        </p:nvSpPr>
        <p:spPr>
          <a:xfrm>
            <a:off x="541539" y="1471321"/>
            <a:ext cx="7355828" cy="16536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just"/>
            <a:r>
              <a:rPr lang="ru-RU" sz="2400" dirty="0">
                <a:latin typeface="Times New Roman" panose="02020603050405020304" pitchFamily="18" charset="0"/>
                <a:cs typeface="Times New Roman" panose="02020603050405020304" pitchFamily="18" charset="0"/>
              </a:rPr>
              <a:t>Наносим белую и жёлтую краску ватной палочкой под правую часть букета, тем самым создавая эффект осыпанных цветов.</a:t>
            </a:r>
          </a:p>
          <a:p>
            <a:pPr algn="just"/>
            <a:r>
              <a:rPr lang="ru-RU" sz="2400" dirty="0">
                <a:latin typeface="Times New Roman" panose="02020603050405020304" pitchFamily="18" charset="0"/>
                <a:cs typeface="Times New Roman" panose="02020603050405020304" pitchFamily="18" charset="0"/>
              </a:rPr>
              <a:t>Снимаем аккуратно, без рывков скотч.</a:t>
            </a:r>
          </a:p>
        </p:txBody>
      </p:sp>
      <p:sp>
        <p:nvSpPr>
          <p:cNvPr id="8" name="TextBox 7">
            <a:extLst>
              <a:ext uri="{FF2B5EF4-FFF2-40B4-BE49-F238E27FC236}">
                <a16:creationId xmlns:a16="http://schemas.microsoft.com/office/drawing/2014/main" id="{DF54B80D-B7F5-416F-B02E-C1AE5373CB91}"/>
              </a:ext>
            </a:extLst>
          </p:cNvPr>
          <p:cNvSpPr txBox="1"/>
          <p:nvPr/>
        </p:nvSpPr>
        <p:spPr>
          <a:xfrm>
            <a:off x="670084" y="3733061"/>
            <a:ext cx="6094520" cy="1569660"/>
          </a:xfrm>
          <a:prstGeom prst="rect">
            <a:avLst/>
          </a:prstGeom>
          <a:noFill/>
        </p:spPr>
        <p:txBody>
          <a:bodyPr wrap="square">
            <a:spAutoFit/>
          </a:bodyPr>
          <a:lstStyle/>
          <a:p>
            <a:pPr algn="just"/>
            <a:r>
              <a:rPr lang="ru-RU" sz="2400" dirty="0">
                <a:latin typeface="Times New Roman" panose="02020603050405020304" pitchFamily="18" charset="0"/>
                <a:cs typeface="Times New Roman" panose="02020603050405020304" pitchFamily="18" charset="0"/>
              </a:rPr>
              <a:t>Картину подписываем.</a:t>
            </a:r>
          </a:p>
          <a:p>
            <a:pPr algn="just"/>
            <a:r>
              <a:rPr lang="ru-RU" sz="2400" dirty="0">
                <a:latin typeface="Times New Roman" panose="02020603050405020304" pitchFamily="18" charset="0"/>
                <a:cs typeface="Times New Roman" panose="02020603050405020304" pitchFamily="18" charset="0"/>
              </a:rPr>
              <a:t>Забрызгиваем лаком для волос.</a:t>
            </a:r>
          </a:p>
          <a:p>
            <a:pPr marL="0" indent="0" algn="just">
              <a:buNone/>
            </a:pPr>
            <a:endParaRPr lang="ru-RU" sz="2400" dirty="0">
              <a:latin typeface="Times New Roman" panose="02020603050405020304" pitchFamily="18" charset="0"/>
              <a:cs typeface="Times New Roman" panose="02020603050405020304" pitchFamily="18" charset="0"/>
            </a:endParaRPr>
          </a:p>
          <a:p>
            <a:pPr marL="0" indent="0" algn="ctr">
              <a:buNone/>
            </a:pPr>
            <a:r>
              <a:rPr lang="ru-RU" sz="2400" b="1" dirty="0">
                <a:latin typeface="Times New Roman" panose="02020603050405020304" pitchFamily="18" charset="0"/>
                <a:cs typeface="Times New Roman" panose="02020603050405020304" pitchFamily="18" charset="0"/>
              </a:rPr>
              <a:t>Наша картина готова!</a:t>
            </a:r>
          </a:p>
        </p:txBody>
      </p:sp>
      <p:pic>
        <p:nvPicPr>
          <p:cNvPr id="9" name="Объект 4">
            <a:extLst>
              <a:ext uri="{FF2B5EF4-FFF2-40B4-BE49-F238E27FC236}">
                <a16:creationId xmlns:a16="http://schemas.microsoft.com/office/drawing/2014/main" id="{24E54D80-C826-46C5-B7BD-75D5B028B9FD}"/>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8919872" y="1625833"/>
            <a:ext cx="2145497" cy="2981678"/>
          </a:xfrm>
        </p:spPr>
      </p:pic>
    </p:spTree>
    <p:extLst>
      <p:ext uri="{BB962C8B-B14F-4D97-AF65-F5344CB8AC3E}">
        <p14:creationId xmlns:p14="http://schemas.microsoft.com/office/powerpoint/2010/main" val="31610311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620</TotalTime>
  <Words>683</Words>
  <Application>Microsoft Office PowerPoint</Application>
  <PresentationFormat>Широкоэкранный</PresentationFormat>
  <Paragraphs>50</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Calibri Light</vt:lpstr>
      <vt:lpstr>Times New Roman</vt:lpstr>
      <vt:lpstr>Тема Office</vt:lpstr>
      <vt:lpstr>МАСТЕР-КЛАСС Правополушарная живопись  как приём арт-терапии с применением нетрадиционной техники рисования – Пуантилизм</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   Правополушарная живопись  как приём арт-терапии</dc:title>
  <dc:creator>User</dc:creator>
  <cp:lastModifiedBy>Zheniya Belozerova</cp:lastModifiedBy>
  <cp:revision>35</cp:revision>
  <cp:lastPrinted>2022-03-01T21:12:10Z</cp:lastPrinted>
  <dcterms:created xsi:type="dcterms:W3CDTF">2021-12-13T18:34:55Z</dcterms:created>
  <dcterms:modified xsi:type="dcterms:W3CDTF">2022-11-12T18:56:14Z</dcterms:modified>
</cp:coreProperties>
</file>