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25"/>
  </p:notesMasterIdLst>
  <p:sldIdLst>
    <p:sldId id="256" r:id="rId2"/>
    <p:sldId id="257" r:id="rId3"/>
    <p:sldId id="258" r:id="rId4"/>
    <p:sldId id="283" r:id="rId5"/>
    <p:sldId id="282" r:id="rId6"/>
    <p:sldId id="259" r:id="rId7"/>
    <p:sldId id="280" r:id="rId8"/>
    <p:sldId id="260" r:id="rId9"/>
    <p:sldId id="281" r:id="rId10"/>
    <p:sldId id="267" r:id="rId11"/>
    <p:sldId id="268" r:id="rId12"/>
    <p:sldId id="269" r:id="rId13"/>
    <p:sldId id="273" r:id="rId14"/>
    <p:sldId id="275" r:id="rId15"/>
    <p:sldId id="270" r:id="rId16"/>
    <p:sldId id="271" r:id="rId17"/>
    <p:sldId id="278" r:id="rId18"/>
    <p:sldId id="272" r:id="rId19"/>
    <p:sldId id="274" r:id="rId20"/>
    <p:sldId id="262" r:id="rId21"/>
    <p:sldId id="266" r:id="rId22"/>
    <p:sldId id="286" r:id="rId23"/>
    <p:sldId id="26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EEDAA23-0ABB-450F-A550-81DF00A730DA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1AD3BC1-1817-41FA-B587-0F394C013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EFFBC9-5A64-4731-9E28-75E2E2CA5712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Аппликация из крупы.</a:t>
            </a:r>
            <a:endParaRPr lang="ru-RU" altLang="ru-RU" smtClean="0"/>
          </a:p>
          <a:p>
            <a:r>
              <a:rPr lang="ru-RU" altLang="ru-RU" smtClean="0"/>
              <a:t>Такой способ имеет множество преимуществ. Одним из них является то, что такие картины могут делать даже самые маленькие, потому как рисунки создаются без применения ножниц. А в процессе пересыпания крупы хорошо развивается мелкая моторика, благодаря чему речь ребёнка развивается гораздо быстрее. Также ребенок научится перебирать предметы пальцами, хорошо разовьет щипковые рефлексы. </a:t>
            </a:r>
          </a:p>
          <a:p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91697F-5962-4D31-B750-4297BDE5973A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Аппликации из ниток</a:t>
            </a:r>
            <a:r>
              <a:rPr lang="ru-RU" altLang="ru-RU" smtClean="0"/>
              <a:t> не только красивы и увлекательны, они еще и невероятно просты. </a:t>
            </a:r>
            <a:r>
              <a:rPr lang="ru-RU" altLang="ru-RU" b="1" smtClean="0"/>
              <a:t>Аппликация из резаных ниток</a:t>
            </a:r>
            <a:r>
              <a:rPr lang="ru-RU" altLang="ru-RU" smtClean="0"/>
              <a:t> для детей развивает мелкую моторику, стимулирует воображение и знакомит детей с окружающим миром.</a:t>
            </a:r>
          </a:p>
          <a:p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D54EEF-63AE-42E1-8311-97F3D0D0F395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Аппликация из засушенных растений.</a:t>
            </a:r>
            <a:endParaRPr lang="ru-RU" altLang="ru-RU" smtClean="0"/>
          </a:p>
          <a:p>
            <a:r>
              <a:rPr lang="ru-RU" altLang="ru-RU" smtClean="0"/>
              <a:t>В настоящие время широкую популярность приобрела аппликация из цветов, травы, листьев, так называемая флористика. Увлекательно, интересно и полезно общение с природой. Оно развивает творчество, мышление, наблюдательность, трудолюбие. Занятия с природным материалом способствует воспитанию у детей любви к родной природе, бережного к ней отношения. Полезны они еще и потому, что сбор и заготовка природного материала происходит на воздухе.</a:t>
            </a:r>
          </a:p>
          <a:p>
            <a:r>
              <a:rPr lang="ru-RU" altLang="ru-RU" b="1" i="1" smtClean="0"/>
              <a:t> 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209864-BDC0-4D8F-AE03-081EADCDB46D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Объёмная аппликация из полосок бумаги</a:t>
            </a:r>
            <a:endParaRPr lang="ru-RU" altLang="ru-RU" smtClean="0"/>
          </a:p>
          <a:p>
            <a:r>
              <a:rPr lang="ru-RU" altLang="ru-RU" smtClean="0"/>
              <a:t>При изготовлении объемной аппликации ребенок последовательно переходит от плоской картинки к объемной, что развивает его пространственное мышление. Ну а творческая составляющая позволяет малышу разносторонне развиваться и делать по настоящему красивые вещи, что придает ребенку уверенности в себе.</a:t>
            </a:r>
          </a:p>
          <a:p>
            <a:r>
              <a:rPr lang="ru-RU" altLang="ru-RU" b="1" i="1" smtClean="0"/>
              <a:t> </a:t>
            </a:r>
            <a:endParaRPr lang="ru-RU" altLang="ru-RU" smtClean="0"/>
          </a:p>
          <a:p>
            <a:r>
              <a:rPr lang="ru-RU" altLang="ru-RU" b="1" i="1" smtClean="0"/>
              <a:t> 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87E29A-A3AB-49A6-8C4C-00F54A30426A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Обрывная аппликация</a:t>
            </a:r>
            <a:endParaRPr lang="ru-RU" altLang="ru-RU" smtClean="0"/>
          </a:p>
          <a:p>
            <a:r>
              <a:rPr lang="ru-RU" altLang="ru-RU" smtClean="0"/>
              <a:t>Рваная или обрывная аппликация создается без участия ножниц. Получать изображения этим методом можно двумя способами: без предварительной прорисовки контура, и с предварительным нанесением рисунка. </a:t>
            </a:r>
          </a:p>
          <a:p>
            <a:r>
              <a:rPr lang="ru-RU" altLang="ru-RU" b="1" i="1" smtClean="0"/>
              <a:t> 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4D2B0B-0C2A-4116-A234-EF11112DE87F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Аппликация из бумажных салфеток. </a:t>
            </a:r>
            <a:endParaRPr lang="ru-RU" altLang="ru-RU" smtClean="0"/>
          </a:p>
          <a:p>
            <a:r>
              <a:rPr lang="ru-RU" altLang="ru-RU" smtClean="0"/>
              <a:t>Такой вид творчества имеет ряд плюсов:возможность создавать шедевры без ножниц; развитие мелкой моторики маленьких ручек; развитие тактильного восприятия.</a:t>
            </a:r>
          </a:p>
          <a:p>
            <a:r>
              <a:rPr lang="ru-RU" altLang="ru-RU" b="1" i="1" smtClean="0"/>
              <a:t> 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AC4421-FFF1-48A0-89A0-D995B4913BD6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Аппликация из геометрических фигур</a:t>
            </a:r>
            <a:r>
              <a:rPr lang="ru-RU" altLang="ru-RU" smtClean="0"/>
              <a:t> помогает ребенку развить глазомер  и пространственное мышление, учит совмещать цвета, помогает  выучить геометрические фигуры и развивать фантазию.</a:t>
            </a:r>
            <a:r>
              <a:rPr lang="ru-RU" altLang="ru-RU" b="1" smtClean="0"/>
              <a:t> Геометрическая аппликация,</a:t>
            </a:r>
            <a:r>
              <a:rPr lang="ru-RU" altLang="ru-RU" smtClean="0"/>
              <a:t> не только учит детей понятиям формы и размера, но и развивает ассоциативное мышление, учит видеть основные формы в сложных вещах. А кроме того – разве это не чудо, как из простых кругов и треугольников вдруг получаются удивительные картинки?</a:t>
            </a:r>
          </a:p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9864EB-B174-44CF-82A0-6682D589821F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Аппликация из пластилина</a:t>
            </a:r>
            <a:r>
              <a:rPr lang="ru-RU" altLang="ru-RU" smtClean="0"/>
              <a:t> </a:t>
            </a:r>
          </a:p>
          <a:p>
            <a:r>
              <a:rPr lang="ru-RU" altLang="ru-RU" smtClean="0"/>
              <a:t>Создание такой аппликации позволяет в ребенке развить усидчивость и терпение, способствует развитию мелкой моторики рук, развивается образное мышление, воображение. Создавая изображение, с помощью шариков, у ребенка развивается целенаправленная деятельность, волевая регуляция поведения. </a:t>
            </a:r>
          </a:p>
          <a:p>
            <a:r>
              <a:rPr lang="ru-RU" altLang="ru-RU" b="1" i="1" smtClean="0"/>
              <a:t> 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CE0C0C-10BB-4951-8D92-A240117FED9D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Коллаж</a:t>
            </a:r>
            <a:endParaRPr lang="ru-RU" altLang="ru-RU" smtClean="0"/>
          </a:p>
          <a:p>
            <a:r>
              <a:rPr lang="ru-RU" altLang="ru-RU" smtClean="0"/>
              <a:t>Коллаж— технический приём в изобразительном искусстве, заключающийся в создании живописных или графических произведений путём наклеивания на какую-либо основу предметов и материалов, отличающихся от основы по цвету и фактуре. Коллаж используется главным образом для получения эффекта неожиданности от сочетания разнородных материалов, а также ради эмоциональной насыщенности и остроты произведения.</a:t>
            </a:r>
          </a:p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86487A-B16A-4BA9-8E64-A8849DD799A4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Создавая красивые аппликации своими руками, видя результат своей работы, дети испытывают положительные эмоции. </a:t>
            </a:r>
          </a:p>
          <a:p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92C5-D2B4-49DE-9D2B-918ABCACCED6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Дошкольное детство - возрастной этап в решающей степени определяющий дальнейшее развитие человека. В дошкольном возрасте процесс познания у ребёнка происходит эмоционально-практическим путём. Каждый дошкольник - маленький исследователь, с радостью и удивлением открывающий для себя окружающий мир. Ребёнок стремится к активной деятельности, и важно не дать этому стремлению угаснуть, а способствовать его дальнейшему развитию. Одним из наиболее близких и естественных для ребёнка видов деятельности, является художественная деятельность. Чем разнообразнее будут условия, в которых протекает художественная деятельность, содержание, форм, методы и приёмы работы с детьми, а так же материалы, с которыми они действуют, тем интенсивнее станут развиваться детские художественные способности. </a:t>
            </a:r>
          </a:p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28344F-FD11-4C6A-96F8-1C20E42A8FCA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Работа с бумагой и другими материалами даёт возможность проявить терпение, упорство, фантазию и вкус. Детям приятно украшать групповую комнату своими работами, дарить их родителям и друзьям.</a:t>
            </a:r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7EB8B6-B2DA-4197-AB8A-369AD5F4C1C8}" type="slidenum">
              <a:rPr lang="ru-RU" altLang="ru-RU" smtClean="0"/>
              <a:pPr/>
              <a:t>21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Итогом проделанной работы является динамика развития творческих способностей детей: работы стали значительно интереснее, содержательнее и замыслы богаче, интерес к занятиям аппликации выше, дети  стали более уверенными в себе.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C20230-3471-4AD6-85D5-19B7D8C0B237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Аппликация имеет большое значение для обучения и воспитания детей дошкольного возраста. Она способствует формированию и развитию многих личностных качеств личности, ее психических и эстетических возможностей. </a:t>
            </a:r>
          </a:p>
          <a:p>
            <a:r>
              <a:rPr lang="ru-RU" altLang="ru-RU" smtClean="0"/>
              <a:t>Используя в своей работе нетрадиционные техники аппликации, мы усиливаем интерес ребёнка к данной деятельности. В процессе работы дети планируют свою деятельность, проявляют высокую активность и вариативность, самостоятельность, оригинальность и творчество.</a:t>
            </a:r>
          </a:p>
          <a:p>
            <a:endParaRPr lang="ru-RU" alt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A25892-FAB4-472E-BEF8-5A80C78853FC}" type="slidenum">
              <a:rPr lang="ru-RU" altLang="ru-RU" smtClean="0"/>
              <a:pPr/>
              <a:t>23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dirty="0" smtClean="0"/>
              <a:t>Из художественно-эстетического  развития я выбрала направление – аппликация, так как она наиболее простой и доступный способ создания художественных работ, при котором сохраняется реалистическая основа самого изображения. </a:t>
            </a:r>
          </a:p>
          <a:p>
            <a:pPr>
              <a:defRPr/>
            </a:pPr>
            <a:r>
              <a:rPr lang="ru-RU" dirty="0" smtClean="0"/>
              <a:t>   Аппликация тесно связана с конструированием, с художественным, ручным трудом - это вид художественной деятельности, поскольку ребёнок создаёт не просто полезные, а красивые, выразительные предметы, вещи. Аппликация тесно связана с математикой, происходит закрепление геометрических фигур, размеров, количества и счёта, ориентировка на листе бумаги. Аппликация связана с развитием речи, так как пополняется словарный запас детей, развивается связная речь; с рисованием, лепкой - закрепляются цвета, формы, развивается воображение. Аппликация создаёт основу для полноценного, содержательного общения детей между собой и взрослыми; выполняет терапевтическую функцию, отвлекая детей от грустных, печальных событий, снимает нервное напряжение, страхи, вызывает радостное, приподнятое настроение, обеспечивает положительное эмоциональное состояние. С помощью аппликации ребёнок не только овладевает новыми для него изобразительными навыками и умениями, расширяющими его творческие возможности, но и учится осознанно их использовать.</a:t>
            </a:r>
          </a:p>
          <a:p>
            <a:pPr>
              <a:defRPr/>
            </a:pPr>
            <a:r>
              <a:rPr lang="ru-RU" dirty="0" smtClean="0"/>
              <a:t>    Программные задачи по аппликации взаимосвязаны с целями и задачами других разделов работы. Решение конкретных задач опирается на то, что дети узнали, чему научились раньше. Работа детского сада строится по тематическим неделям. Работа в рамках единой темы недели и интеграция разных видов деятельности помогает ребёнку всесторонне ознакомиться, изучить и увидеть предмет, объект или явление с разных сторон. Отразить свои впечатления, полученные знания в продуктивной деятельности.</a:t>
            </a:r>
          </a:p>
          <a:p>
            <a:pPr>
              <a:defRPr/>
            </a:pPr>
            <a:r>
              <a:rPr lang="ru-RU" dirty="0" smtClean="0"/>
              <a:t> 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EB0BD8-E1C4-4CE7-A06B-590A795FD230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Методы,  используемые в работе по аппликации:  </a:t>
            </a:r>
          </a:p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Информационно-рецептивный метод.</a:t>
            </a:r>
          </a:p>
          <a:p>
            <a:r>
              <a:rPr lang="ru-RU" altLang="ru-RU" smtClean="0"/>
              <a:t>Репродуктивный метод.</a:t>
            </a:r>
          </a:p>
          <a:p>
            <a:r>
              <a:rPr lang="ru-RU" altLang="ru-RU" smtClean="0"/>
              <a:t>Эвристический метод.</a:t>
            </a:r>
          </a:p>
          <a:p>
            <a:r>
              <a:rPr lang="ru-RU" altLang="ru-RU" smtClean="0"/>
              <a:t>Исследовательский метод.</a:t>
            </a:r>
          </a:p>
          <a:p>
            <a:r>
              <a:rPr lang="ru-RU" altLang="ru-RU" smtClean="0"/>
              <a:t>Наглядный.</a:t>
            </a:r>
          </a:p>
          <a:p>
            <a:r>
              <a:rPr lang="ru-RU" altLang="ru-RU" smtClean="0"/>
              <a:t>Словесный.</a:t>
            </a:r>
          </a:p>
          <a:p>
            <a:r>
              <a:rPr lang="ru-RU" altLang="ru-RU" smtClean="0"/>
              <a:t>Практический.</a:t>
            </a:r>
          </a:p>
          <a:p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Так же применяются игровые приёмы, которые помогают сделать процесс обучения занимательным, играют роль мотива, побуждающего детей к качественному выполнению задания, а так же дают возможность упражнять детей при формировании какого-либо умения.</a:t>
            </a:r>
          </a:p>
          <a:p>
            <a:r>
              <a:rPr lang="ru-RU" altLang="ru-RU" b="1" i="1" smtClean="0"/>
              <a:t> 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DC29DD-3BAF-4628-BEA7-3A08C64EAC19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Аппликация важна для развития мелкой моторики пальцев рук, их мускулатуры, координации движений, а в частности аппликация влияет на всестороннее развитие и воспитание дошкольника.</a:t>
            </a:r>
          </a:p>
          <a:p>
            <a:r>
              <a:rPr lang="ru-RU" altLang="ru-RU" b="1" smtClean="0"/>
              <a:t>Нетрадиционные техники аппликации</a:t>
            </a:r>
            <a:r>
              <a:rPr lang="ru-RU" altLang="ru-RU" smtClean="0"/>
              <a:t> – это толчок к развитию воображения, творчества, проявлению самостоятельности, инициативы, выражения индивидуальности. </a:t>
            </a:r>
          </a:p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8F2CFA-4E8D-405D-8E81-A9B4336D835C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Цель:</a:t>
            </a:r>
            <a:r>
              <a:rPr lang="ru-RU" altLang="ru-RU" smtClean="0"/>
              <a:t> развитие творческих способностей  детей средствами нетрадиционных техник аппликаций, формирование разносторонней личности ребёнка и его волевых качеств.</a:t>
            </a:r>
          </a:p>
          <a:p>
            <a:r>
              <a:rPr lang="ru-RU" altLang="ru-RU" b="1" smtClean="0"/>
              <a:t>Задачи: </a:t>
            </a:r>
            <a:endParaRPr lang="ru-RU" altLang="ru-RU" smtClean="0"/>
          </a:p>
          <a:p>
            <a:r>
              <a:rPr lang="ru-RU" altLang="ru-RU" smtClean="0"/>
              <a:t>   Обогащать знания и представления детей о предметах, материалах, их свойствах, способах их применения;</a:t>
            </a:r>
          </a:p>
          <a:p>
            <a:r>
              <a:rPr lang="ru-RU" altLang="ru-RU" smtClean="0"/>
              <a:t>   Инициировать ребенка самостоятельно определять замысел и сохранять его на протяжение всей работы;</a:t>
            </a:r>
          </a:p>
          <a:p>
            <a:r>
              <a:rPr lang="ru-RU" altLang="ru-RU" smtClean="0"/>
              <a:t>   Создать условия для свободного, самостоятельного, разнопланового экспериментирования с художественными материалами;</a:t>
            </a:r>
          </a:p>
          <a:p>
            <a:r>
              <a:rPr lang="ru-RU" altLang="ru-RU" smtClean="0"/>
              <a:t>   Развивать мелкую моторику рук, тактильное восприятие; формировать навыки контроля и самоконтроля;</a:t>
            </a:r>
          </a:p>
          <a:p>
            <a:r>
              <a:rPr lang="ru-RU" altLang="ru-RU" smtClean="0"/>
              <a:t>   Развивать изобразительные навыки и умения, наблюдательность, эстетическое восприятие, эмоциональную отзывчивость;</a:t>
            </a:r>
          </a:p>
          <a:p>
            <a:r>
              <a:rPr lang="ru-RU" altLang="ru-RU" smtClean="0"/>
              <a:t>   Осуществлять эстетическое, трудовое и нравственное воспитание;</a:t>
            </a:r>
          </a:p>
          <a:p>
            <a:r>
              <a:rPr lang="ru-RU" altLang="ru-RU" smtClean="0"/>
              <a:t>  Воспитывать усидчивость, аккуратность, доброжелательность, умение работать в коллективе и индивидуально.</a:t>
            </a:r>
          </a:p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B211B3-6570-4327-8D60-B4B31361F5E1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Развивать творчество детей можно различными путями, в том числе  используя различные материалы — ткань, бумага, крупа, природный материал.    Работа с разными материалами позволяет педагогам развивать трудовые навыки и умения. Дети проявляют интерес к занятиям с нетрадиционными материалами, что является основой положительного отношения к труду. </a:t>
            </a:r>
          </a:p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AB7A89-EF71-4B92-AFC2-4E211B52367C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Виды нетрадиционных аппликаций:</a:t>
            </a:r>
          </a:p>
          <a:p>
            <a:r>
              <a:rPr lang="ru-RU" altLang="ru-RU" smtClean="0"/>
              <a:t>  Аппликация из ватных дисков</a:t>
            </a:r>
          </a:p>
          <a:p>
            <a:r>
              <a:rPr lang="ru-RU" altLang="ru-RU" smtClean="0"/>
              <a:t>  Аппликация из крупы</a:t>
            </a:r>
          </a:p>
          <a:p>
            <a:r>
              <a:rPr lang="ru-RU" altLang="ru-RU" smtClean="0"/>
              <a:t>  Аппликация из ниток</a:t>
            </a:r>
          </a:p>
          <a:p>
            <a:r>
              <a:rPr lang="ru-RU" altLang="ru-RU" smtClean="0"/>
              <a:t>  Аппликация из засушенных растений</a:t>
            </a:r>
          </a:p>
          <a:p>
            <a:r>
              <a:rPr lang="ru-RU" altLang="ru-RU" smtClean="0"/>
              <a:t>  Объёмная аппликация из полосок бумаги</a:t>
            </a:r>
          </a:p>
          <a:p>
            <a:r>
              <a:rPr lang="ru-RU" altLang="ru-RU" smtClean="0"/>
              <a:t>  Обрывная аппликация</a:t>
            </a:r>
          </a:p>
          <a:p>
            <a:r>
              <a:rPr lang="ru-RU" altLang="ru-RU" smtClean="0"/>
              <a:t>  Аппликация из бумажных салфеток</a:t>
            </a:r>
          </a:p>
          <a:p>
            <a:r>
              <a:rPr lang="ru-RU" altLang="ru-RU" smtClean="0"/>
              <a:t>  Аппликация из геометрических фигур</a:t>
            </a:r>
          </a:p>
          <a:p>
            <a:r>
              <a:rPr lang="ru-RU" altLang="ru-RU" smtClean="0"/>
              <a:t>  Аппликация из пластилина</a:t>
            </a:r>
          </a:p>
          <a:p>
            <a:r>
              <a:rPr lang="ru-RU" altLang="ru-RU" smtClean="0"/>
              <a:t>  Коллаж</a:t>
            </a:r>
          </a:p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0C93CA-C3D8-4ECD-9F9F-FF385F47D516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b="1" smtClean="0"/>
              <a:t>Аппликация из ватных дисков</a:t>
            </a:r>
            <a:r>
              <a:rPr lang="ru-RU" altLang="ru-RU" smtClean="0"/>
              <a:t> получается объёмной, оригинальной и красивой, а работа над ее созданием приносит удовольствие, поскольку мягкие ватные диски приятно держать в руках. Такая аппликация разовьет у детей воображение, научит мыслить творчески. Ватные диски легко наклеить на бумагу с помощью обычного канцелярского клея, их можно раскрашивать, резать и гнуть, все эти свойства нам пригодятся при изготовлении поделок.</a:t>
            </a:r>
          </a:p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3B0E22-8BDF-4E29-833D-6FF0DE1CB854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grpSp>
        <p:nvGrpSpPr>
          <p:cNvPr id="20" name="Группа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1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2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3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4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5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6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7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8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9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0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1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2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grpSp>
        <p:nvGrpSpPr>
          <p:cNvPr id="33" name="Группа 111"/>
          <p:cNvGrpSpPr/>
          <p:nvPr/>
        </p:nvGrpSpPr>
        <p:grpSpPr>
          <a:xfrm>
            <a:off x="3991867" y="32456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4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5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6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7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8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9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0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1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2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3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4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5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661" y="421594"/>
            <a:ext cx="17145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"/>
          </a:p>
        </p:txBody>
      </p: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4560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6799661" y="2484993"/>
            <a:ext cx="1714500" cy="3248729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6" name="Номер слайда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130EB-E8E1-4632-ACF8-510C4FB8D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7" name="Нижний колонтитул 6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Дата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7FA8D-9643-4346-92E8-BFB2CC8C8758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rtlCol="0">
            <a:normAutofit/>
          </a:bodyPr>
          <a:lstStyle>
            <a:lvl1pPr algn="l" rtl="0"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 rtl="0">
              <a:defRPr/>
            </a:lvl1pPr>
          </a:lstStyle>
          <a:p>
            <a:pPr>
              <a:defRPr/>
            </a:pPr>
            <a:fld id="{CDE606F0-9429-4A18-97A2-276D4E442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1C01-7BE1-43C7-BD51-67C54E3ECA41}" type="datetimeFigureOut">
              <a:rPr lang="en-US"/>
              <a:pPr>
                <a:defRPr/>
              </a:pPr>
              <a:t>11/12/2022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6"/>
          <p:cNvGrpSpPr>
            <a:grpSpLocks/>
          </p:cNvGrpSpPr>
          <p:nvPr/>
        </p:nvGrpSpPr>
        <p:grpSpPr bwMode="auto">
          <a:xfrm>
            <a:off x="446088" y="781050"/>
            <a:ext cx="4826000" cy="5054600"/>
            <a:chOff x="5162444" y="781398"/>
            <a:chExt cx="6433398" cy="5053665"/>
          </a:xfrm>
        </p:grpSpPr>
        <p:sp>
          <p:nvSpPr>
            <p:cNvPr id="6" name="Полилиния 42"/>
            <p:cNvSpPr>
              <a:spLocks/>
            </p:cNvSpPr>
            <p:nvPr/>
          </p:nvSpPr>
          <p:spPr bwMode="auto">
            <a:xfrm rot="16200000" flipV="1">
              <a:off x="3342447" y="3274900"/>
              <a:ext cx="3828342" cy="19046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7" name="Полилиния 43"/>
            <p:cNvSpPr>
              <a:spLocks/>
            </p:cNvSpPr>
            <p:nvPr/>
          </p:nvSpPr>
          <p:spPr bwMode="auto">
            <a:xfrm rot="16200000" flipV="1">
              <a:off x="9564747" y="3299767"/>
              <a:ext cx="3837865" cy="16930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grpSp>
          <p:nvGrpSpPr>
            <p:cNvPr id="8" name="Группа 9"/>
            <p:cNvGrpSpPr>
              <a:grpSpLocks/>
            </p:cNvGrpSpPr>
            <p:nvPr/>
          </p:nvGrpSpPr>
          <p:grpSpPr bwMode="auto">
            <a:xfrm>
              <a:off x="5814248" y="859172"/>
              <a:ext cx="5129789" cy="4880659"/>
              <a:chOff x="7856585" y="859172"/>
              <a:chExt cx="3087178" cy="4880659"/>
            </a:xfrm>
          </p:grpSpPr>
          <p:sp>
            <p:nvSpPr>
              <p:cNvPr id="17" name="Полилиния 41"/>
              <p:cNvSpPr>
                <a:spLocks/>
              </p:cNvSpPr>
              <p:nvPr/>
            </p:nvSpPr>
            <p:spPr bwMode="auto">
              <a:xfrm rot="16200000" flipV="1">
                <a:off x="9392238" y="4188306"/>
                <a:ext cx="15872" cy="3087178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18" name="Полилиния 44"/>
              <p:cNvSpPr>
                <a:spLocks/>
              </p:cNvSpPr>
              <p:nvPr/>
            </p:nvSpPr>
            <p:spPr bwMode="auto">
              <a:xfrm rot="16200000" flipV="1">
                <a:off x="9367717" y="-651959"/>
                <a:ext cx="12698" cy="303496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/>
              </a:p>
            </p:txBody>
          </p:sp>
        </p:grpSp>
        <p:sp>
          <p:nvSpPr>
            <p:cNvPr id="9" name="Полилиния 45"/>
            <p:cNvSpPr>
              <a:spLocks noEditPoints="1"/>
            </p:cNvSpPr>
            <p:nvPr/>
          </p:nvSpPr>
          <p:spPr bwMode="auto">
            <a:xfrm rot="16200000" flipV="1">
              <a:off x="5185984" y="5322663"/>
              <a:ext cx="477750" cy="524830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0" name="Полилиния 46"/>
            <p:cNvSpPr>
              <a:spLocks noEditPoints="1"/>
            </p:cNvSpPr>
            <p:nvPr/>
          </p:nvSpPr>
          <p:spPr bwMode="auto">
            <a:xfrm rot="16200000" flipV="1">
              <a:off x="5196566" y="5324250"/>
              <a:ext cx="477749" cy="512132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1" name="Полилиния 47"/>
            <p:cNvSpPr>
              <a:spLocks noEditPoints="1"/>
            </p:cNvSpPr>
            <p:nvPr/>
          </p:nvSpPr>
          <p:spPr bwMode="auto">
            <a:xfrm rot="16200000" flipV="1">
              <a:off x="11077358" y="5320811"/>
              <a:ext cx="507906" cy="520597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2" name="Полилиния 48"/>
            <p:cNvSpPr>
              <a:spLocks noEditPoints="1"/>
            </p:cNvSpPr>
            <p:nvPr/>
          </p:nvSpPr>
          <p:spPr bwMode="auto">
            <a:xfrm rot="16200000" flipV="1">
              <a:off x="11092436" y="5320547"/>
              <a:ext cx="471401" cy="535412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3" name="Полилиния 49"/>
            <p:cNvSpPr>
              <a:spLocks noEditPoints="1"/>
            </p:cNvSpPr>
            <p:nvPr/>
          </p:nvSpPr>
          <p:spPr bwMode="auto">
            <a:xfrm rot="16200000" flipV="1">
              <a:off x="11051697" y="772143"/>
              <a:ext cx="468226" cy="518482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4" name="Полилиния 50"/>
            <p:cNvSpPr>
              <a:spLocks noEditPoints="1"/>
            </p:cNvSpPr>
            <p:nvPr/>
          </p:nvSpPr>
          <p:spPr bwMode="auto">
            <a:xfrm rot="16200000" flipV="1">
              <a:off x="11044291" y="785899"/>
              <a:ext cx="468226" cy="4909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5" name="Полилиния 51"/>
            <p:cNvSpPr>
              <a:spLocks noEditPoints="1"/>
            </p:cNvSpPr>
            <p:nvPr/>
          </p:nvSpPr>
          <p:spPr bwMode="auto">
            <a:xfrm rot="16200000" flipV="1">
              <a:off x="5233070" y="721352"/>
              <a:ext cx="423785" cy="543877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6" name="Полилиния 52"/>
            <p:cNvSpPr>
              <a:spLocks noEditPoints="1"/>
            </p:cNvSpPr>
            <p:nvPr/>
          </p:nvSpPr>
          <p:spPr bwMode="auto">
            <a:xfrm rot="16200000" flipV="1">
              <a:off x="5242328" y="750186"/>
              <a:ext cx="428546" cy="49097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rtlCol="0">
            <a:normAutofit/>
          </a:bodyPr>
          <a:lstStyle>
            <a:lvl1pPr algn="l" rtl="0"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20325-E6E8-4E4F-8C6D-932E45334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5D6FD-83AD-47F4-AAE4-A3C5751C2EEE}" type="datetimeFigureOut">
              <a:rPr lang="en-US"/>
              <a:pPr>
                <a:defRPr/>
              </a:pPr>
              <a:t>11/12/2022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3FF83-1FEF-4A0B-980D-B6C241D37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69445-E986-46DA-9B0A-24F4F4AFB426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 rtlCol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832E0-0353-4078-92E7-196C062C9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B5055-91A6-4A84-A571-B204BEA2FB09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ADD0A-0E0E-48E6-8578-D8FA82CFC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D5BF-8B7F-4542-A1E2-BFECF05BA684}" type="datetimeFigureOut">
              <a:rPr lang="en-US"/>
              <a:pPr>
                <a:defRPr/>
              </a:pPr>
              <a:t>11/12/2022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9210" y="1828800"/>
            <a:ext cx="5143502" cy="1828800"/>
          </a:xfrm>
        </p:spPr>
        <p:txBody>
          <a:bodyPr rtlCol="0">
            <a:normAutofit/>
          </a:bodyPr>
          <a:lstStyle>
            <a:lvl1pPr algn="l" rtl="0">
              <a:defRPr sz="4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ADF8A-0210-4EC9-B08C-D85D22CE1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4718-8FD6-4BB5-ACD7-B6EB1387F1B1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54F32-3F6E-4BC9-838F-BA48824B4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0C828-81B0-4018-98BF-D2DA762DF187}" type="datetimeFigureOut">
              <a:rPr lang="en-US"/>
              <a:pPr>
                <a:defRPr/>
              </a:pPr>
              <a:t>11/12/2022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DB8FF-608D-48E5-A45A-85CF09F39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Дата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B01B7-2DC0-4440-8D88-8EC94F4F3262}" type="datetimeFigureOut">
              <a:rPr lang="en-US"/>
              <a:pPr>
                <a:defRPr/>
              </a:pPr>
              <a:t>11/12/2022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2FD51-CC57-45C7-A63C-4F2B77D4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84F8D-EFF9-4337-B4F1-A7EA3064B95D}" type="datetimeFigureOut">
              <a:rPr lang="en-US"/>
              <a:pPr>
                <a:defRPr/>
              </a:pPr>
              <a:t>11/12/2022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8"/>
          <p:cNvGrpSpPr/>
          <p:nvPr/>
        </p:nvGrpSpPr>
        <p:grpSpPr>
          <a:xfrm>
            <a:off x="789317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grpSp>
        <p:nvGrpSpPr>
          <p:cNvPr id="20" name="Группа 21"/>
          <p:cNvGrpSpPr/>
          <p:nvPr/>
        </p:nvGrpSpPr>
        <p:grpSpPr>
          <a:xfrm>
            <a:off x="5072334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1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2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3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4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5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6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7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8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9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0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1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2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09" y="304799"/>
            <a:ext cx="7543802" cy="1216152"/>
          </a:xfrm>
        </p:spPr>
        <p:txBody>
          <a:bodyPr rtlCol="0"/>
          <a:lstStyle>
            <a:lvl1pPr algn="l"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"/>
          </a:p>
        </p:txBody>
      </p: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948771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789317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231788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5057181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3" name="Номер слайда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6555B-F0B2-4017-A7E4-9DC14DE67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4" name="Нижний колонтитул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" name="Дата 5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DA2D1-B020-4A29-AEA3-F3B484B593D3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51"/>
          <p:cNvGrpSpPr>
            <a:grpSpLocks noChangeAspect="1"/>
          </p:cNvGrpSpPr>
          <p:nvPr/>
        </p:nvGrpSpPr>
        <p:grpSpPr>
          <a:xfrm rot="5400000">
            <a:off x="393436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grpSp>
        <p:nvGrpSpPr>
          <p:cNvPr id="22" name="Группа 83"/>
          <p:cNvGrpSpPr>
            <a:grpSpLocks noChangeAspect="1"/>
          </p:cNvGrpSpPr>
          <p:nvPr/>
        </p:nvGrpSpPr>
        <p:grpSpPr>
          <a:xfrm rot="5400000">
            <a:off x="2997433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grpSp>
        <p:nvGrpSpPr>
          <p:cNvPr id="35" name="Группа 96"/>
          <p:cNvGrpSpPr>
            <a:grpSpLocks noChangeAspect="1"/>
          </p:cNvGrpSpPr>
          <p:nvPr/>
        </p:nvGrpSpPr>
        <p:grpSpPr>
          <a:xfrm rot="5400000">
            <a:off x="5623839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3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  <p:sp>
          <p:nvSpPr>
            <p:cNvPr id="4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ru"/>
          </a:p>
        </p:txBody>
      </p: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936876" y="1824285"/>
            <a:ext cx="2036467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26409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3540693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3530406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6167099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6156812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Номер слайда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29CFF-AA8B-4393-8FD7-355952CC8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9" name="Нижний колонтитул 6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Дата 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E1EF0-6ECF-4E14-9934-C81D9A8A5BD9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полнитель заголовка 1"/>
          <p:cNvSpPr>
            <a:spLocks noGrp="1"/>
          </p:cNvSpPr>
          <p:nvPr>
            <p:ph type="title"/>
          </p:nvPr>
        </p:nvSpPr>
        <p:spPr bwMode="auto">
          <a:xfrm>
            <a:off x="798513" y="304800"/>
            <a:ext cx="7543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Стиль образца заголовка</a:t>
            </a:r>
          </a:p>
        </p:txBody>
      </p:sp>
      <p:sp>
        <p:nvSpPr>
          <p:cNvPr id="2051" name="Замещающий текст 2"/>
          <p:cNvSpPr>
            <a:spLocks noGrp="1"/>
          </p:cNvSpPr>
          <p:nvPr>
            <p:ph type="body" idx="1"/>
          </p:nvPr>
        </p:nvSpPr>
        <p:spPr bwMode="auto">
          <a:xfrm>
            <a:off x="798513" y="1752600"/>
            <a:ext cx="7543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8513" y="6019800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A1B7594-4D2B-4D6B-9475-88EC6CB6F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484313" y="6019800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56313" y="6019800"/>
            <a:ext cx="104775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9F917FF-96B9-46B7-96B9-4BBB4858EF47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1" r:id="rId1"/>
    <p:sldLayoutId id="2147484512" r:id="rId2"/>
    <p:sldLayoutId id="2147484513" r:id="rId3"/>
    <p:sldLayoutId id="2147484509" r:id="rId4"/>
    <p:sldLayoutId id="2147484514" r:id="rId5"/>
    <p:sldLayoutId id="2147484515" r:id="rId6"/>
    <p:sldLayoutId id="2147484516" r:id="rId7"/>
    <p:sldLayoutId id="2147484517" r:id="rId8"/>
    <p:sldLayoutId id="2147484518" r:id="rId9"/>
    <p:sldLayoutId id="2147484519" r:id="rId10"/>
    <p:sldLayoutId id="2147484520" r:id="rId11"/>
    <p:sldLayoutId id="2147484521" r:id="rId12"/>
    <p:sldLayoutId id="2147484510" r:id="rId13"/>
    <p:sldLayoutId id="2147484522" r:id="rId14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rgbClr val="4D290B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itchFamily="2" charset="0"/>
        </a:defRPr>
      </a:lvl9pPr>
    </p:titleStyle>
    <p:bodyStyle>
      <a:lvl1pPr marL="346075" indent="-346075" algn="l" rtl="0" eaLnBrk="0" fontAlgn="base" hangingPunct="0">
        <a:spcBef>
          <a:spcPts val="18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2575" algn="l" rtl="0" eaLnBrk="0" fontAlgn="base" hangingPunct="0">
        <a:spcBef>
          <a:spcPts val="12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__________Microsoft_Office_Excel2.xls"/><Relationship Id="rId4" Type="http://schemas.openxmlformats.org/officeDocument/2006/relationships/oleObject" Target="../embeddings/__________Microsoft_Office_Excel1.xls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827088" y="1125538"/>
            <a:ext cx="7870825" cy="3527425"/>
          </a:xfrm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b="1" dirty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altLang="ru-RU" sz="4000" b="1" dirty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  <a:t>Развитие</a:t>
            </a:r>
            <a:b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  <a:t> творческих способностей детей средствами </a:t>
            </a:r>
            <a:b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  <a:t>нетрадиционной </a:t>
            </a:r>
            <a:b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b="1" dirty="0" smtClean="0">
                <a:solidFill>
                  <a:srgbClr val="7030A0"/>
                </a:solidFill>
                <a:latin typeface="Calibri" pitchFamily="34" charset="0"/>
              </a:rPr>
              <a:t>аппликации</a:t>
            </a:r>
            <a:r>
              <a:rPr lang="ru-RU" altLang="ru-RU" sz="4000" dirty="0" smtClean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altLang="ru-RU" sz="4000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dirty="0" smtClean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altLang="ru-RU" sz="4000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altLang="ru-RU" sz="4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        </a:t>
            </a: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/>
            </a:r>
            <a:b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                                                  </a:t>
            </a:r>
            <a:r>
              <a:rPr lang="ru-RU" altLang="ru-RU" sz="2400" b="1" dirty="0" smtClean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ru-RU" altLang="ru-RU" sz="2400" b="1" dirty="0" smtClean="0">
                <a:solidFill>
                  <a:schemeClr val="tx2"/>
                </a:solidFill>
                <a:latin typeface="Calibri" pitchFamily="34" charset="0"/>
              </a:rPr>
            </a:br>
            <a:r>
              <a:rPr lang="ru-RU" altLang="ru-RU" sz="2400" b="1" dirty="0" smtClean="0">
                <a:solidFill>
                  <a:schemeClr val="tx2"/>
                </a:solidFill>
                <a:latin typeface="Calibri" pitchFamily="34" charset="0"/>
              </a:rPr>
              <a:t>                   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</a:br>
            <a:endParaRPr lang="ru-RU" altLang="ru-RU" sz="24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22600" y="3933825"/>
            <a:ext cx="6121400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Воспитатель МОУ Степановская СОШ имени Н.К.Иванова</a:t>
            </a:r>
          </a:p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Фёдорова Наталья Николаевна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Рисунок 4" descr="C:\Users\pc\Pictures\фотки\111___11\IMG_18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2000240"/>
            <a:ext cx="2928927" cy="219287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4" name="Рисунок 5" descr="C:\Users\pc\Pictures\фотки\работы на зимнюю тему\112___12\IMG_2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643438"/>
            <a:ext cx="2914650" cy="2214562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80" name="Заголовок 1"/>
          <p:cNvSpPr>
            <a:spLocks noGrp="1"/>
          </p:cNvSpPr>
          <p:nvPr>
            <p:ph type="title"/>
          </p:nvPr>
        </p:nvSpPr>
        <p:spPr>
          <a:xfrm>
            <a:off x="914400" y="785813"/>
            <a:ext cx="8229600" cy="785812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tx2"/>
                </a:solidFill>
              </a:rPr>
              <a:t>Аппликация из ватных дисков</a:t>
            </a:r>
            <a:endParaRPr lang="ru-RU" altLang="ru-RU" smtClean="0">
              <a:solidFill>
                <a:schemeClr val="tx2"/>
              </a:solidFill>
            </a:endParaRPr>
          </a:p>
        </p:txBody>
      </p:sp>
      <p:sp>
        <p:nvSpPr>
          <p:cNvPr id="2458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2" name="Рисунок 3" descr="C:\Users\pc\Pictures\фотки\116___03\IMG_24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2786058"/>
            <a:ext cx="3071812" cy="2300287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Аппликация из крупы.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25603" name="Содержимое 1"/>
          <p:cNvSpPr>
            <a:spLocks noGrp="1"/>
          </p:cNvSpPr>
          <p:nvPr>
            <p:ph idx="1"/>
          </p:nvPr>
        </p:nvSpPr>
        <p:spPr>
          <a:xfrm>
            <a:off x="571500" y="1928813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Calibri" pitchFamily="34" charset="0"/>
              </a:rPr>
              <a:t>    </a:t>
            </a:r>
          </a:p>
          <a:p>
            <a:pPr eaLnBrk="1" hangingPunct="1"/>
            <a:r>
              <a:rPr lang="ru-RU" altLang="ru-RU" smtClean="0"/>
              <a:t>  </a:t>
            </a:r>
          </a:p>
        </p:txBody>
      </p:sp>
      <p:pic>
        <p:nvPicPr>
          <p:cNvPr id="18436" name="Рисунок 3" descr="C:\Users\pc\Pictures\фотки\114___02\IMG_22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643050"/>
            <a:ext cx="3929090" cy="3071834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7" name="Рисунок 4" descr="C:\Users\pc\Pictures\фотки\работы на зимнюю тему\IMG_16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3857604"/>
            <a:ext cx="3808888" cy="3000396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Аппликация из ниток.</a:t>
            </a:r>
            <a:br>
              <a:rPr lang="ru-RU" altLang="ru-RU" b="1" smtClean="0"/>
            </a:br>
            <a:endParaRPr lang="ru-RU" altLang="ru-RU" b="1" smtClean="0"/>
          </a:p>
        </p:txBody>
      </p:sp>
      <p:pic>
        <p:nvPicPr>
          <p:cNvPr id="7" name="Содержимое 6" descr="C:\Users\pc\Pictures\фотки\аппликация из ниток на тему осени\IMG_1481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572132" y="908720"/>
            <a:ext cx="3357586" cy="271464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0" name="Рисунок 3" descr="C:\Users\pc\Pictures\фотки\аппликация из ниток на тему осени\IMG_14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978913"/>
            <a:ext cx="3286148" cy="278605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1" name="Рисунок 4" descr="C:\Users\pc\Pictures\фотки\работы на зимнюю тему\аппликация из ниток\IMG_19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908720"/>
            <a:ext cx="3429024" cy="278606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2" name="Рисунок 5" descr="C:\Users\pc\Pictures\фотки\аппликация из ниток на тему осени\IMG_148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0694" y="3882504"/>
            <a:ext cx="3429024" cy="2857496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Аппликация из засушенных растений.</a:t>
            </a:r>
            <a:endParaRPr lang="ru-RU" altLang="ru-RU" smtClean="0"/>
          </a:p>
        </p:txBody>
      </p:sp>
      <p:sp>
        <p:nvSpPr>
          <p:cNvPr id="27651" name="Содержимое 1"/>
          <p:cNvSpPr>
            <a:spLocks noGrp="1"/>
          </p:cNvSpPr>
          <p:nvPr>
            <p:ph idx="1"/>
          </p:nvPr>
        </p:nvSpPr>
        <p:spPr>
          <a:xfrm>
            <a:off x="0" y="2468563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Calibri" pitchFamily="34" charset="0"/>
              </a:rPr>
              <a:t>     </a:t>
            </a:r>
            <a:endParaRPr lang="ru-RU" altLang="ru-RU" smtClean="0"/>
          </a:p>
        </p:txBody>
      </p:sp>
      <p:pic>
        <p:nvPicPr>
          <p:cNvPr id="25604" name="Содержимое 3" descr="C:\Users\pc\Pictures\ФОТО\Работы детей\IMG_1668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665727"/>
            <a:ext cx="3143250" cy="2714644"/>
          </a:xfrm>
          <a:prstGeom prst="round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bg2">
                <a:lumMod val="75000"/>
              </a:schemeClr>
            </a:solidFill>
            <a:prstDash val="sysDot"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5" name="Рисунок 6" descr="C:\Users\pc\Pictures\ФОТО\Работы детей\Осенние букеты из жостово\IMG_17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99247" y="4293096"/>
            <a:ext cx="3041650" cy="2357437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6" name="Рисунок 7" descr="C:\Users\pc\Pictures\ФОТО\Работы детей\IMG_16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1484784"/>
            <a:ext cx="3331052" cy="2428892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Объёмная аппликация из полосок бумаги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50000"/>
                  </a:schemeClr>
                </a:solidFill>
              </a:rPr>
            </a:b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8675" name="Содержимое 1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Calibri" pitchFamily="34" charset="0"/>
              </a:rPr>
              <a:t>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20484" name="Рисунок 3" descr="C:\Users\pc\Pictures\ФОТО\Работы детей\IMG_0926 - Cop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339834"/>
            <a:ext cx="3429007" cy="2590801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Рисунок 4" descr="C:\Users\pc\Pictures\ФОТО\Работы детей\IMG_11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428736"/>
            <a:ext cx="3286148" cy="2571751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Рисунок 6" descr="C:\Users\pc\Pictures\ФОТО\Работы детей\IMG_09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4071941"/>
            <a:ext cx="3582105" cy="2786059"/>
          </a:xfrm>
          <a:prstGeom prst="round2DiagRect">
            <a:avLst>
              <a:gd name="adj1" fmla="val 16667"/>
              <a:gd name="adj2" fmla="val 14222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cs typeface="Segoe UI" pitchFamily="34" charset="0"/>
              </a:rPr>
              <a:t>Обрывная аппликация</a:t>
            </a:r>
            <a:r>
              <a:rPr lang="ru-RU" dirty="0" smtClean="0">
                <a:latin typeface="+mn-lt"/>
                <a:cs typeface="Segoe UI" pitchFamily="34" charset="0"/>
              </a:rPr>
              <a:t/>
            </a:r>
            <a:br>
              <a:rPr lang="ru-RU" dirty="0" smtClean="0">
                <a:latin typeface="+mn-lt"/>
                <a:cs typeface="Segoe UI" pitchFamily="34" charset="0"/>
              </a:rPr>
            </a:br>
            <a:endParaRPr lang="ru-RU" dirty="0" smtClean="0">
              <a:latin typeface="+mn-lt"/>
              <a:cs typeface="Segoe UI" pitchFamily="34" charset="0"/>
            </a:endParaRPr>
          </a:p>
        </p:txBody>
      </p:sp>
      <p:sp>
        <p:nvSpPr>
          <p:cNvPr id="29699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Calibri" pitchFamily="34" charset="0"/>
              </a:rPr>
              <a:t>     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21508" name="Рисунок 3" descr="C:\Users\pc\Pictures\ФОТО\Работы детей\IMG_21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500174"/>
            <a:ext cx="4041775" cy="26543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Рисунок 4" descr="C:\Users\pc\Pictures\ФОТО\экскурсия 2016\IMG_17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3477446"/>
            <a:ext cx="4286251" cy="2832867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Аппликация из бумажных салфеток</a:t>
            </a:r>
            <a:endParaRPr lang="ru-RU" altLang="ru-RU" smtClean="0"/>
          </a:p>
        </p:txBody>
      </p:sp>
      <p:sp>
        <p:nvSpPr>
          <p:cNvPr id="30723" name="Содержимое 1"/>
          <p:cNvSpPr>
            <a:spLocks noGrp="1"/>
          </p:cNvSpPr>
          <p:nvPr>
            <p:ph idx="1"/>
          </p:nvPr>
        </p:nvSpPr>
        <p:spPr>
          <a:xfrm>
            <a:off x="500063" y="2143125"/>
            <a:ext cx="8186737" cy="41814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Calibri" pitchFamily="34" charset="0"/>
              </a:rPr>
              <a:t>     </a:t>
            </a:r>
          </a:p>
        </p:txBody>
      </p:sp>
      <p:pic>
        <p:nvPicPr>
          <p:cNvPr id="22532" name="Рисунок 3" descr="C:\Users\pc\Pictures\ФОТО\IMG_08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785926"/>
            <a:ext cx="4286280" cy="330502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G:\DCIM\122___10\IMG_249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286124"/>
            <a:ext cx="4286248" cy="314324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Аппликация из геометрических фигур</a:t>
            </a:r>
            <a:r>
              <a:rPr lang="ru-RU" altLang="ru-RU" smtClean="0"/>
              <a:t> 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b="1" smtClean="0">
                <a:latin typeface="Calibri" pitchFamily="34" charset="0"/>
              </a:rPr>
              <a:t> </a:t>
            </a:r>
            <a:endParaRPr lang="ru-RU" altLang="ru-RU" sz="2000" smtClean="0">
              <a:latin typeface="Calibri" pitchFamily="34" charset="0"/>
            </a:endParaRPr>
          </a:p>
          <a:p>
            <a:pPr eaLnBrk="1" hangingPunct="1"/>
            <a:endParaRPr lang="ru-RU" altLang="ru-RU" smtClean="0"/>
          </a:p>
        </p:txBody>
      </p:sp>
      <p:pic>
        <p:nvPicPr>
          <p:cNvPr id="23556" name="Рисунок 3" descr="C:\Users\pc\Pictures\фотки\Весенний ковёр и солнышко\IMG_24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071810"/>
            <a:ext cx="4787355" cy="3241679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428868"/>
            <a:ext cx="3073403" cy="4102927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Аппликация из пластилина</a:t>
            </a:r>
            <a:r>
              <a:rPr lang="ru-RU" altLang="ru-RU" smtClean="0"/>
              <a:t> </a:t>
            </a:r>
          </a:p>
        </p:txBody>
      </p:sp>
      <p:sp>
        <p:nvSpPr>
          <p:cNvPr id="32771" name="Содержимое 1"/>
          <p:cNvSpPr>
            <a:spLocks noGrp="1"/>
          </p:cNvSpPr>
          <p:nvPr>
            <p:ph idx="1"/>
          </p:nvPr>
        </p:nvSpPr>
        <p:spPr>
          <a:xfrm>
            <a:off x="914400" y="1857375"/>
            <a:ext cx="8229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Calibri" pitchFamily="34" charset="0"/>
              </a:rPr>
              <a:t>    </a:t>
            </a:r>
            <a:endParaRPr lang="ru-RU" altLang="ru-RU" sz="2000" smtClean="0"/>
          </a:p>
        </p:txBody>
      </p:sp>
      <p:pic>
        <p:nvPicPr>
          <p:cNvPr id="24580" name="Рисунок 4" descr="C:\Users\pc\Pictures\ФОТО\Работы детей\IMG_12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428868"/>
            <a:ext cx="4098285" cy="307183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1" name="Рисунок 5" descr="C:\Users\pc\Pictures\ФОТО\107___04\IMG_10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115176"/>
            <a:ext cx="3804224" cy="3226889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Коллаж</a:t>
            </a:r>
            <a:endParaRPr lang="ru-RU" altLang="ru-RU" smtClean="0"/>
          </a:p>
        </p:txBody>
      </p:sp>
      <p:sp>
        <p:nvSpPr>
          <p:cNvPr id="33795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Calibri" pitchFamily="34" charset="0"/>
              </a:rPr>
              <a:t>      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26628" name="Рисунок 3" descr="C:\Users\pc\Pictures\ФОТО\газета лес и книжки\IMG_17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700808"/>
            <a:ext cx="4154487" cy="302418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9" name="Рисунок 4" descr="C:\Users\pc\Pictures\фотки\работы на зимнюю тему\IMG_21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520979"/>
            <a:ext cx="3941162" cy="3337021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4"/>
          <p:cNvSpPr>
            <a:spLocks noGrp="1"/>
          </p:cNvSpPr>
          <p:nvPr>
            <p:ph idx="1"/>
          </p:nvPr>
        </p:nvSpPr>
        <p:spPr>
          <a:xfrm>
            <a:off x="611188" y="1268413"/>
            <a:ext cx="7705725" cy="4824412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3200" i="1" dirty="0" smtClean="0">
                <a:latin typeface="+mj-lt"/>
              </a:rPr>
              <a:t>   </a:t>
            </a:r>
            <a:r>
              <a:rPr lang="ru-RU" altLang="ru-RU" sz="3200" i="1" dirty="0" smtClean="0">
                <a:latin typeface="Calibri" pitchFamily="34" charset="0"/>
              </a:rPr>
              <a:t>«Истоки способностей и дарования детей - на кончиках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ребёнок »          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3200" i="1" dirty="0">
                <a:latin typeface="Calibri" pitchFamily="34" charset="0"/>
              </a:rPr>
              <a:t> </a:t>
            </a:r>
            <a:r>
              <a:rPr lang="ru-RU" altLang="ru-RU" sz="3200" i="1" dirty="0" smtClean="0">
                <a:latin typeface="Calibri" pitchFamily="34" charset="0"/>
              </a:rPr>
              <a:t>                                         В.А. Сухомлинский.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altLang="ru-RU" i="1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Рисунок 11" descr="C:\Users\pc\Pictures\фотки\Весенний ковёр и солнышко\IMG_24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2132856"/>
            <a:ext cx="3311530" cy="2483648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2" name="Рисунок 12" descr="C:\Users\pc\Pictures\фотки\работы на зимнюю тему\аппликация из ниток\IMG_19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571868" cy="282426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3" name="Рисунок 14" descr="C:\Users\pc\Pictures\фотки\работы на зимнюю тему\112___12\IMG_19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02305" y="0"/>
            <a:ext cx="3341695" cy="2944431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6" name="Рисунок 18" descr="C:\Users\pc\Pictures\ФОТО\107___04\IMG_10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04" y="3686154"/>
            <a:ext cx="3000396" cy="3171846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10" descr="C:\Users\pc\Pictures\ФОТО\Работы детей\Осенние букеты из жостово\IMG_167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071918"/>
            <a:ext cx="3842871" cy="2786082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pc\Pictures\ФОТО\Работы детей\Осенние букеты из жостово\IMG_172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1928802"/>
            <a:ext cx="3568976" cy="2675279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84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8675" name="Picture 1" descr="C:\Users\pc\Pictures\фотки\111___11\IMG_185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3333750" cy="2500313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6" name="Рисунок 5" descr="C:\Users\pc\Pictures\фотки\111___11\IMG_18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0"/>
            <a:ext cx="3357554" cy="25175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8" name="Рисунок 9" descr="C:\Users\pc\Pictures\ФОТО\Работы детей\IMG_13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14818"/>
            <a:ext cx="3199638" cy="2643182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фот\IMG_471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43570" y="4214818"/>
            <a:ext cx="3500430" cy="2643182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462962" cy="62865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z="2800" b="1" smtClean="0">
                <a:solidFill>
                  <a:srgbClr val="0070C0"/>
                </a:solidFill>
                <a:latin typeface="Calibri" pitchFamily="34" charset="0"/>
              </a:rPr>
              <a:t>     </a:t>
            </a:r>
            <a:r>
              <a:rPr lang="ru-RU" altLang="ru-RU" b="1" i="1" u="sng" smtClean="0">
                <a:solidFill>
                  <a:srgbClr val="0070C0"/>
                </a:solidFill>
                <a:latin typeface="Calibri" pitchFamily="34" charset="0"/>
              </a:rPr>
              <a:t>Итогом проделанной работы является динамика развития творческих способностей детей: </a:t>
            </a:r>
          </a:p>
          <a:p>
            <a:pPr algn="ctr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b="1" i="1" smtClean="0">
                <a:solidFill>
                  <a:srgbClr val="0070C0"/>
                </a:solidFill>
                <a:latin typeface="Calibri" pitchFamily="34" charset="0"/>
              </a:rPr>
              <a:t>работы стали значительно интереснее, содержательнее и замыслы богаче, </a:t>
            </a:r>
          </a:p>
          <a:p>
            <a:pPr algn="ctr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b="1" i="1" smtClean="0">
                <a:solidFill>
                  <a:srgbClr val="0070C0"/>
                </a:solidFill>
                <a:latin typeface="Calibri" pitchFamily="34" charset="0"/>
              </a:rPr>
              <a:t>интерес к занятиям аппликации выше, </a:t>
            </a:r>
          </a:p>
          <a:p>
            <a:pPr algn="ctr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b="1" i="1" smtClean="0">
                <a:solidFill>
                  <a:srgbClr val="0070C0"/>
                </a:solidFill>
                <a:latin typeface="Calibri" pitchFamily="34" charset="0"/>
              </a:rPr>
              <a:t>дети  стали более уверенными в себе.</a:t>
            </a:r>
          </a:p>
          <a:p>
            <a:pPr algn="ctr">
              <a:buFont typeface="Arial" charset="0"/>
              <a:buNone/>
            </a:pPr>
            <a:r>
              <a:rPr lang="ru-RU" altLang="ru-RU" b="1" u="sng" smtClean="0">
                <a:solidFill>
                  <a:srgbClr val="0070C0"/>
                </a:solidFill>
                <a:latin typeface="Calibri" pitchFamily="34" charset="0"/>
              </a:rPr>
              <a:t>     Диагностика развития творческих способностей детей подготовительной группы 2016-2017 г. </a:t>
            </a:r>
          </a:p>
          <a:p>
            <a:pPr>
              <a:buFont typeface="Arial" charset="0"/>
              <a:buNone/>
            </a:pPr>
            <a:r>
              <a:rPr lang="ru-RU" altLang="ru-RU" sz="2800" b="1" smtClean="0"/>
              <a:t> </a:t>
            </a:r>
          </a:p>
          <a:p>
            <a:pPr>
              <a:buFont typeface="Arial" charset="0"/>
              <a:buNone/>
            </a:pPr>
            <a:endParaRPr lang="ru-RU" altLang="ru-RU" sz="2800" smtClean="0">
              <a:solidFill>
                <a:srgbClr val="0070C0"/>
              </a:solidFill>
              <a:latin typeface="Calibri" pitchFamily="34" charset="0"/>
            </a:endParaRPr>
          </a:p>
        </p:txBody>
      </p:sp>
      <p:graphicFrame>
        <p:nvGraphicFramePr>
          <p:cNvPr id="1026" name="Диаграмма 4"/>
          <p:cNvGraphicFramePr>
            <a:graphicFrameLocks/>
          </p:cNvGraphicFramePr>
          <p:nvPr/>
        </p:nvGraphicFramePr>
        <p:xfrm>
          <a:off x="285750" y="4000500"/>
          <a:ext cx="4100513" cy="2386013"/>
        </p:xfrm>
        <a:graphic>
          <a:graphicData uri="http://schemas.openxmlformats.org/presentationml/2006/ole">
            <p:oleObj spid="_x0000_s1026" r:id="rId4" imgW="4102964" imgH="2389839" progId="Excel.Chart.8">
              <p:embed/>
            </p:oleObj>
          </a:graphicData>
        </a:graphic>
      </p:graphicFrame>
      <p:graphicFrame>
        <p:nvGraphicFramePr>
          <p:cNvPr id="1027" name="Диаграмма 5"/>
          <p:cNvGraphicFramePr>
            <a:graphicFrameLocks/>
          </p:cNvGraphicFramePr>
          <p:nvPr/>
        </p:nvGraphicFramePr>
        <p:xfrm>
          <a:off x="4286250" y="4000500"/>
          <a:ext cx="4572000" cy="2386013"/>
        </p:xfrm>
        <a:graphic>
          <a:graphicData uri="http://schemas.openxmlformats.org/presentationml/2006/ole">
            <p:oleObj spid="_x0000_s1027" r:id="rId5" imgW="4572396" imgH="2389839" progId="Excel.Chart.8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539750" y="1028700"/>
            <a:ext cx="78486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70C0"/>
                </a:solidFill>
                <a:latin typeface="Calibri" pitchFamily="34" charset="0"/>
              </a:rPr>
              <a:t>Аппликация имеет большое значение для обучения и воспитания детей дошкольного возраста. Она способствует формированию и развитию многих личностных качеств личности, ее психических и эстетических возможностей. </a:t>
            </a:r>
          </a:p>
          <a:p>
            <a:pPr algn="ctr"/>
            <a:r>
              <a:rPr lang="ru-RU" altLang="ru-RU" sz="2800" b="1">
                <a:solidFill>
                  <a:srgbClr val="0070C0"/>
                </a:solidFill>
                <a:latin typeface="Calibri" pitchFamily="34" charset="0"/>
              </a:rPr>
              <a:t>Используя в своей работе нетрадиционные техники аппликации, мы усиливаем интерес ребёнка к данной деятельности. В процессе работы дети планируют свою деятельность, проявляют высокую активность и вариативность, самостоятельность, оригинальность и творчество</a:t>
            </a:r>
            <a:r>
              <a:rPr lang="ru-RU" altLang="ru-RU" sz="28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0200" y="214313"/>
            <a:ext cx="45720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dirty="0">
              <a:latin typeface="+mn-lt"/>
              <a:cs typeface="Arial" panose="020B0604020202020204" pitchFamily="34" charset="0"/>
            </a:endParaRPr>
          </a:p>
          <a:p>
            <a:pPr>
              <a:defRPr/>
            </a:pPr>
            <a:endParaRPr lang="ru-RU" sz="2000" dirty="0">
              <a:latin typeface="+mn-lt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000" b="1" dirty="0">
                <a:latin typeface="Calibri" pitchFamily="34" charset="0"/>
                <a:cs typeface="Arial" panose="020B0604020202020204" pitchFamily="34" charset="0"/>
              </a:rPr>
              <a:t>Одним</a:t>
            </a:r>
            <a:r>
              <a:rPr lang="ru-RU" sz="2000" b="1" dirty="0">
                <a:latin typeface="Calibri" pitchFamily="34" charset="0"/>
              </a:rPr>
              <a:t> из наиболее близких и естественных для ребёнка видов деятельности, является художественная деятельность.</a:t>
            </a:r>
          </a:p>
          <a:p>
            <a:pPr>
              <a:defRPr/>
            </a:pPr>
            <a:endParaRPr lang="ru-RU" sz="2000" b="1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lnSpc>
                <a:spcPct val="150000"/>
              </a:lnSpc>
              <a:defRPr/>
            </a:pPr>
            <a:endParaRPr lang="ru-RU" sz="2000" dirty="0">
              <a:latin typeface="+mn-lt"/>
            </a:endParaRPr>
          </a:p>
          <a:p>
            <a:pPr>
              <a:lnSpc>
                <a:spcPct val="150000"/>
              </a:lnSpc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i="1" dirty="0"/>
          </a:p>
          <a:p>
            <a:pPr>
              <a:defRPr/>
            </a:pPr>
            <a:r>
              <a:rPr lang="ru-RU" i="1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9238" y="2192338"/>
            <a:ext cx="4106862" cy="4246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ru-RU" sz="2000" i="1" dirty="0"/>
          </a:p>
          <a:p>
            <a:pPr>
              <a:defRPr/>
            </a:pPr>
            <a:r>
              <a:rPr lang="ru-RU" sz="2000" i="1" dirty="0">
                <a:latin typeface="+mn-lt"/>
              </a:rPr>
              <a:t>    </a:t>
            </a:r>
          </a:p>
          <a:p>
            <a:pPr>
              <a:defRPr/>
            </a:pPr>
            <a:endParaRPr lang="ru-RU" sz="2000" i="1" dirty="0">
              <a:latin typeface="+mn-lt"/>
            </a:endParaRPr>
          </a:p>
          <a:p>
            <a:pPr>
              <a:defRPr/>
            </a:pPr>
            <a:endParaRPr lang="ru-RU" sz="2000" i="1" dirty="0">
              <a:latin typeface="+mn-lt"/>
            </a:endParaRPr>
          </a:p>
          <a:p>
            <a:pPr>
              <a:defRPr/>
            </a:pPr>
            <a:r>
              <a:rPr lang="ru-RU" sz="2000" b="1" dirty="0">
                <a:latin typeface="Calibri" pitchFamily="34" charset="0"/>
              </a:rPr>
              <a:t>Чем разнообразнее будут </a:t>
            </a:r>
          </a:p>
          <a:p>
            <a:pPr>
              <a:defRPr/>
            </a:pPr>
            <a:r>
              <a:rPr lang="ru-RU" sz="2000" b="1" dirty="0">
                <a:latin typeface="Calibri" pitchFamily="34" charset="0"/>
              </a:rPr>
              <a:t>условия, </a:t>
            </a:r>
            <a:r>
              <a:rPr lang="ru-RU" sz="2000" b="1" dirty="0">
                <a:latin typeface="Calibri" pitchFamily="34" charset="0"/>
                <a:cs typeface="Arial" panose="020B0604020202020204" pitchFamily="34" charset="0"/>
              </a:rPr>
              <a:t>в которых </a:t>
            </a:r>
            <a:r>
              <a:rPr lang="ru-RU" sz="2000" b="1" dirty="0">
                <a:latin typeface="Calibri" pitchFamily="34" charset="0"/>
              </a:rPr>
              <a:t>протекает художественная деятельность, содержание, формы, методы и приемы работы с детьми, а также материалы, с которыми они действуют, тем интенсивнее станут развиваться детские художественные способности</a:t>
            </a:r>
            <a:r>
              <a:rPr lang="ru-RU" sz="2000" b="1" i="1" dirty="0">
                <a:latin typeface="Calibri" pitchFamily="34" charset="0"/>
              </a:rPr>
              <a:t>. </a:t>
            </a:r>
          </a:p>
        </p:txBody>
      </p:sp>
      <p:pic>
        <p:nvPicPr>
          <p:cNvPr id="16388" name="Рисунок 3" descr="http://www.maam.ru/upload/blogs/detsad-410770-1458921931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364088" y="2966130"/>
            <a:ext cx="3560763" cy="356076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6389" name="Рисунок 5" descr="H:\ФОТО\солнышко и лебеди\IMG_0936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285524" y="214313"/>
            <a:ext cx="3429000" cy="31432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79388" y="571500"/>
            <a:ext cx="475297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latin typeface="Calibri" pitchFamily="34" charset="0"/>
              </a:rPr>
              <a:t>Аппликация тесно связана с: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>
                <a:latin typeface="Calibri" pitchFamily="34" charset="0"/>
              </a:rPr>
              <a:t>   Конструированием,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>
                <a:latin typeface="Calibri" pitchFamily="34" charset="0"/>
              </a:rPr>
              <a:t>  Художественным, ручным трудом.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>
                <a:latin typeface="Calibri" pitchFamily="34" charset="0"/>
              </a:rPr>
              <a:t>  Математикой,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>
                <a:latin typeface="Calibri" pitchFamily="34" charset="0"/>
              </a:rPr>
              <a:t>  Развитием речи,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>
                <a:latin typeface="Calibri" pitchFamily="34" charset="0"/>
              </a:rPr>
              <a:t>  Рисованием,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>
                <a:latin typeface="Calibri" pitchFamily="34" charset="0"/>
              </a:rPr>
              <a:t>  Лепкой, </a:t>
            </a:r>
          </a:p>
        </p:txBody>
      </p:sp>
      <p:pic>
        <p:nvPicPr>
          <p:cNvPr id="17411" name="Рисунок 3" descr="H:\ФОТО\солнышко и лебеди\IMG_0946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4966006" y="3284984"/>
            <a:ext cx="3643313" cy="274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17412" name="Рисунок 4" descr="C:\Users\pc\Pictures\ФОТО\экскурсия 2016\IMG_1733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323528" y="3244163"/>
            <a:ext cx="3419475" cy="2755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17413" name="Рисунок 5" descr="C:\Users\pc\Pictures\фотки\Космос\IMG_2461.JPG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5268345" y="250567"/>
            <a:ext cx="3500438" cy="2690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636588" y="1169988"/>
            <a:ext cx="7848600" cy="5600700"/>
          </a:xfrm>
          <a:prstGeom prst="rect">
            <a:avLst/>
          </a:prstGeom>
          <a:noFill/>
          <a:ln>
            <a:noFill/>
          </a:ln>
          <a:extLst/>
        </p:spPr>
        <p:txBody>
          <a:bodyPr rIns="53958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Методы,  используемые в работе по аппликации:</a:t>
            </a:r>
          </a:p>
          <a:p>
            <a:pPr algn="ctr">
              <a:defRPr/>
            </a:pPr>
            <a:endParaRPr lang="ru-RU" altLang="ru-RU" sz="2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  Информационно-рецептивный метод.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altLang="ru-RU" sz="2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  Репродуктивный метод.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altLang="ru-RU" sz="2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  Эвристический метод.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altLang="ru-RU" sz="2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  Исследовательский метод.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altLang="ru-RU" sz="2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  Наглядный метод.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altLang="ru-RU" sz="2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  Словесный метод.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altLang="ru-RU" sz="2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  Практический метод. </a:t>
            </a:r>
          </a:p>
          <a:p>
            <a:pPr algn="ctr">
              <a:buFont typeface="Wingdings" pitchFamily="2" charset="2"/>
              <a:buChar char="Ø"/>
              <a:defRPr/>
            </a:pPr>
            <a:endParaRPr lang="ru-RU" altLang="ru-RU" sz="2000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defRPr/>
            </a:pPr>
            <a:endParaRPr lang="ru-RU" altLang="ru-RU" sz="1100" dirty="0" smtClean="0"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1100" dirty="0" smtClean="0">
                <a:cs typeface="Times New Roman" pitchFamily="18" charset="0"/>
              </a:rPr>
              <a:t/>
            </a:r>
            <a:br>
              <a:rPr lang="ru-RU" altLang="ru-RU" sz="1100" dirty="0" smtClean="0">
                <a:cs typeface="Times New Roman" pitchFamily="18" charset="0"/>
              </a:rPr>
            </a:br>
            <a:endParaRPr lang="ru-RU" altLang="ru-RU" sz="600" dirty="0" smtClean="0"/>
          </a:p>
          <a:p>
            <a:pPr>
              <a:defRPr/>
            </a:pPr>
            <a:r>
              <a:rPr lang="ru-RU" altLang="ru-RU" sz="600" dirty="0" smtClean="0"/>
              <a:t> </a:t>
            </a:r>
            <a:endParaRPr lang="ru-RU" altLang="ru-RU" sz="1400" dirty="0" smtClean="0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0" y="0"/>
            <a:ext cx="636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Ins="539580" anchor="ctr">
            <a:spAutoFit/>
          </a:bodyPr>
          <a:lstStyle/>
          <a:p>
            <a:pPr eaLnBrk="0" hangingPunct="0"/>
            <a:r>
              <a:rPr lang="ru-RU" altLang="ru-RU" sz="1400">
                <a:cs typeface="Times New Roman" pitchFamily="18" charset="0"/>
              </a:rPr>
              <a:t/>
            </a:r>
            <a:br>
              <a:rPr lang="ru-RU" altLang="ru-RU" sz="1400">
                <a:cs typeface="Times New Roman" pitchFamily="18" charset="0"/>
              </a:rPr>
            </a:br>
            <a:endParaRPr lang="ru-RU" alt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7900" y="2698750"/>
            <a:ext cx="3983038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ctr">
              <a:defRPr/>
            </a:pPr>
            <a:r>
              <a:rPr lang="ru-RU" sz="2000" b="1" dirty="0">
                <a:latin typeface="Calibri" pitchFamily="34" charset="0"/>
              </a:rPr>
              <a:t>Нетрадиционные техники аппликации – это толчок к развитию воображения, творчества, проявлению самостоятельности, инициативы, выражения индивидуальности. 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0338" y="133350"/>
            <a:ext cx="4627562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r>
              <a:rPr lang="ru-RU" sz="2000" b="1" dirty="0">
                <a:latin typeface="Calibri" pitchFamily="34" charset="0"/>
              </a:rPr>
              <a:t>Аппликация важна для развития мелкой моторики пальцев рук, их мускулатуры, координации движений, а в частности аппликация влияет на всестороннее развитие и воспитание дошкольника.</a:t>
            </a:r>
          </a:p>
        </p:txBody>
      </p:sp>
      <p:pic>
        <p:nvPicPr>
          <p:cNvPr id="19460" name="Рисунок 3" descr="http://www.maam.ru/upload/blogs/detsad-410770-1461337032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00063" y="3429000"/>
            <a:ext cx="4030662" cy="292893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9461" name="Рисунок 4" descr="http://www.maam.ru/upload/blogs/detsad-410770-1461336770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5214938" y="571500"/>
            <a:ext cx="3429000" cy="290036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468313" y="333375"/>
            <a:ext cx="7961312" cy="62166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C00000"/>
              </a:buClr>
              <a:defRPr/>
            </a:pP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Цель:</a:t>
            </a:r>
            <a:r>
              <a:rPr lang="ru-RU" altLang="ru-RU" sz="20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altLang="ru-RU" sz="2000" dirty="0" smtClean="0">
                <a:latin typeface="Calibri" pitchFamily="34" charset="0"/>
              </a:rPr>
              <a:t>развитие творческих способностей  детей средствами нетрадиционных техник аппликаций, формирование разносторонней личности ребёнка и его волевых качеств.</a:t>
            </a:r>
          </a:p>
          <a:p>
            <a:pPr eaLnBrk="1" hangingPunct="1">
              <a:defRPr/>
            </a:pPr>
            <a:r>
              <a:rPr lang="ru-RU" altLang="ru-RU" sz="2000" b="1" dirty="0" smtClean="0">
                <a:latin typeface="Calibri" pitchFamily="34" charset="0"/>
              </a:rPr>
              <a:t>Задачи: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altLang="ru-RU" sz="2000" dirty="0" smtClean="0">
                <a:latin typeface="Calibri" pitchFamily="34" charset="0"/>
              </a:rPr>
              <a:t>   Обогащать знания и представления детей о предметах, материалах, их свойствах, способах их применения;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altLang="ru-RU" sz="2000" dirty="0" smtClean="0">
                <a:latin typeface="Calibri" pitchFamily="34" charset="0"/>
              </a:rPr>
              <a:t>   Инициировать ребенка самостоятельно определять замысел и сохранять его на протяжение всей работы;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altLang="ru-RU" sz="2000" dirty="0" smtClean="0">
                <a:latin typeface="Calibri" pitchFamily="34" charset="0"/>
              </a:rPr>
              <a:t>   Создать условия для свободного, самостоятельного, разнопланового экспериментирования с художественными материалами;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altLang="ru-RU" sz="2000" dirty="0" smtClean="0">
                <a:latin typeface="Calibri" pitchFamily="34" charset="0"/>
              </a:rPr>
              <a:t>   Развивать мелкую моторику рук, тактильное восприятие; формировать навыки контроля и самоконтроля;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altLang="ru-RU" sz="2000" dirty="0" smtClean="0">
                <a:latin typeface="Calibri" pitchFamily="34" charset="0"/>
              </a:rPr>
              <a:t>   Развивать изобразительные навыки и умения, наблюдательность, эстетическое восприятие, эмоциональную отзывчивость;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altLang="ru-RU" sz="2000" dirty="0" smtClean="0">
                <a:latin typeface="Calibri" pitchFamily="34" charset="0"/>
              </a:rPr>
              <a:t>   Осуществлять эстетическое, трудовое и нравственное воспитание;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altLang="ru-RU" sz="2000" dirty="0" smtClean="0"/>
              <a:t>  </a:t>
            </a:r>
            <a:r>
              <a:rPr lang="ru-RU" altLang="ru-RU" sz="2000" dirty="0" smtClean="0">
                <a:latin typeface="Calibri" pitchFamily="34" charset="0"/>
              </a:rPr>
              <a:t>Воспитывать усидчивость, аккуратность, доброжелательность, умение работать в коллективе и индивидуально.</a:t>
            </a: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>
                <a:latin typeface="Calibri" pitchFamily="34" charset="0"/>
              </a:rPr>
              <a:t>.</a:t>
            </a:r>
          </a:p>
          <a:p>
            <a:pPr eaLnBrk="1" hangingPunct="1">
              <a:buClr>
                <a:srgbClr val="C00000"/>
              </a:buClr>
              <a:defRPr/>
            </a:pPr>
            <a:endParaRPr lang="ru-RU" altLang="ru-RU" b="1" dirty="0" smtClean="0">
              <a:latin typeface="Constant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913"/>
            <a:ext cx="6011863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 algn="just"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r>
              <a:rPr lang="ru-RU" sz="2000" b="1" dirty="0">
                <a:latin typeface="Calibri" pitchFamily="34" charset="0"/>
              </a:rPr>
              <a:t>Развивать творчество детей можно различными путями, в том числе  используя различные материалы — ткань, бумага, крупа, природный материал.                                             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32188" y="1512888"/>
            <a:ext cx="27432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r>
              <a:rPr lang="ru-RU" sz="2000" b="1" dirty="0">
                <a:latin typeface="Calibri" pitchFamily="34" charset="0"/>
              </a:rPr>
              <a:t>Работа с разными материалами позволяет педагогам развивать трудовые навыки и умения. Дети проявляют интерес к занятиям с нетрадиционными материалами, что является основой положительного отношения к труду. </a:t>
            </a:r>
          </a:p>
          <a:p>
            <a:pPr>
              <a:defRPr/>
            </a:pPr>
            <a:endParaRPr lang="ru-RU" sz="2000" dirty="0">
              <a:latin typeface="+mn-lt"/>
            </a:endParaRPr>
          </a:p>
        </p:txBody>
      </p:sp>
      <p:pic>
        <p:nvPicPr>
          <p:cNvPr id="21508" name="Рисунок 3" descr="http://www.maam.ru/upload/blogs/detsad-410770-1461938301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285750" y="2786803"/>
            <a:ext cx="3071813" cy="28829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1509" name="Рисунок 4" descr="http://www.maam.ru/upload/blogs/detsad-410770-1474476697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6275388" y="3074934"/>
            <a:ext cx="2857500" cy="230663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1510" name="Рисунок 5" descr="C:\Users\pc\Pictures\фотки\116___03\IMG_2410.JPG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5868144" y="333375"/>
            <a:ext cx="2609850" cy="195738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0255_1-500x5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4476750"/>
            <a:ext cx="20764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Рисунок 2" descr="school-scissors-clipart-scissors-cartoon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935062">
            <a:off x="265113" y="201613"/>
            <a:ext cx="16764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lue-clip-art-glue_bottl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56176" y="1312289"/>
            <a:ext cx="2814083" cy="1890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1684338" y="500063"/>
            <a:ext cx="6272212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sz="2400" b="1">
              <a:latin typeface="Calibri" pitchFamily="34" charset="0"/>
            </a:endParaRPr>
          </a:p>
          <a:p>
            <a:endParaRPr lang="ru-RU" altLang="ru-RU" sz="2800" b="1">
              <a:latin typeface="Calibri" pitchFamily="34" charset="0"/>
            </a:endParaRPr>
          </a:p>
          <a:p>
            <a:pPr algn="ctr"/>
            <a:r>
              <a:rPr lang="ru-RU" altLang="ru-RU" sz="2800" b="1">
                <a:latin typeface="Calibri" pitchFamily="34" charset="0"/>
              </a:rPr>
              <a:t>Виды нетрадиционных аппликаций:</a:t>
            </a:r>
          </a:p>
          <a:p>
            <a:endParaRPr lang="ru-RU" altLang="ru-RU" sz="2400" b="1"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Аппликация из ватных дисков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Аппликация из крупы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Аппликация из ниток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Аппликация из засушенных растений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Объёмная аппликация из полосок бумаги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Обрывная аппликация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Аппликация из бумажных салфеток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Аппликация из геометрических фигур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Аппликация из пластилина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400" b="1">
                <a:latin typeface="Calibri" pitchFamily="34" charset="0"/>
              </a:rPr>
              <a:t>  Коллаж</a:t>
            </a:r>
          </a:p>
          <a:p>
            <a:pPr>
              <a:buFont typeface="Wingdings" pitchFamily="2" charset="2"/>
              <a:buChar char="Ø"/>
            </a:pPr>
            <a:endParaRPr lang="ru-RU" altLang="ru-RU" sz="2000">
              <a:latin typeface="Calibri Light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altLang="ru-RU" sz="2000">
              <a:latin typeface="Calibri Light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altLang="ru-RU" sz="2000">
              <a:latin typeface="Calibri Light" pitchFamily="34" charset="0"/>
            </a:endParaRPr>
          </a:p>
          <a:p>
            <a:endParaRPr lang="ru-RU" altLang="ru-RU" sz="2000">
              <a:latin typeface="Calibri Light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</TotalTime>
  <Words>1753</Words>
  <Application>Microsoft Office PowerPoint</Application>
  <PresentationFormat>Экран (4:3)</PresentationFormat>
  <Paragraphs>212</Paragraphs>
  <Slides>23</Slides>
  <Notes>22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Arial</vt:lpstr>
      <vt:lpstr>Segoe Print</vt:lpstr>
      <vt:lpstr>Calibri</vt:lpstr>
      <vt:lpstr>Wingdings 2</vt:lpstr>
      <vt:lpstr>Wingdings</vt:lpstr>
      <vt:lpstr>Times New Roman</vt:lpstr>
      <vt:lpstr>Constantia</vt:lpstr>
      <vt:lpstr>Calibri Light</vt:lpstr>
      <vt:lpstr>Segoe UI</vt:lpstr>
      <vt:lpstr>Тема2</vt:lpstr>
      <vt:lpstr>Диаграмма Microsoft Office Excel</vt:lpstr>
      <vt:lpstr>   Развитие  творческих способностей детей средствами  нетрадиционной  аппликации                                                 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Аппликация из ватных дисков</vt:lpstr>
      <vt:lpstr>Аппликация из крупы. </vt:lpstr>
      <vt:lpstr>Аппликация из ниток. </vt:lpstr>
      <vt:lpstr>Аппликация из засушенных растений.</vt:lpstr>
      <vt:lpstr> Объёмная аппликация из полосок бумаги </vt:lpstr>
      <vt:lpstr>Обрывная аппликация </vt:lpstr>
      <vt:lpstr>Аппликация из бумажных салфеток</vt:lpstr>
      <vt:lpstr>Аппликация из геометрических фигур </vt:lpstr>
      <vt:lpstr>Аппликация из пластилина </vt:lpstr>
      <vt:lpstr>Коллаж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user</cp:lastModifiedBy>
  <cp:revision>121</cp:revision>
  <dcterms:created xsi:type="dcterms:W3CDTF">2010-08-21T04:20:57Z</dcterms:created>
  <dcterms:modified xsi:type="dcterms:W3CDTF">2022-11-12T18:27:10Z</dcterms:modified>
</cp:coreProperties>
</file>