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303" r:id="rId2"/>
    <p:sldId id="304" r:id="rId3"/>
    <p:sldId id="256" r:id="rId4"/>
    <p:sldId id="270" r:id="rId5"/>
    <p:sldId id="301" r:id="rId6"/>
    <p:sldId id="293" r:id="rId7"/>
    <p:sldId id="296" r:id="rId8"/>
    <p:sldId id="286" r:id="rId9"/>
    <p:sldId id="287" r:id="rId10"/>
    <p:sldId id="282" r:id="rId11"/>
    <p:sldId id="288" r:id="rId12"/>
    <p:sldId id="290" r:id="rId13"/>
    <p:sldId id="291" r:id="rId14"/>
    <p:sldId id="300" r:id="rId15"/>
    <p:sldId id="280" r:id="rId16"/>
    <p:sldId id="299" r:id="rId17"/>
    <p:sldId id="297" r:id="rId18"/>
    <p:sldId id="298" r:id="rId19"/>
    <p:sldId id="284" r:id="rId20"/>
    <p:sldId id="30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81" autoAdjust="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77D9A-6CDE-4D88-9006-4BE5138EDBC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B5372-820B-4B7D-B289-E0DD26865F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6695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B5372-820B-4B7D-B289-E0DD26865FD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798D4-609F-42F3-9E8C-D2C8D3B8F724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6895-A90D-498D-9A7E-1ACE9D7C4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568952" cy="3960439"/>
          </a:xfrm>
        </p:spPr>
        <p:txBody>
          <a:bodyPr/>
          <a:lstStyle/>
          <a:p>
            <a:r>
              <a:rPr lang="ru-RU" sz="1300" dirty="0" smtClean="0">
                <a:solidFill>
                  <a:srgbClr val="002060"/>
                </a:solidFill>
              </a:rPr>
              <a:t>Муниципальное </a:t>
            </a:r>
            <a:r>
              <a:rPr lang="ru-RU" sz="1300" dirty="0">
                <a:solidFill>
                  <a:srgbClr val="002060"/>
                </a:solidFill>
              </a:rPr>
              <a:t>общеобразовательное учреждение</a:t>
            </a:r>
            <a:br>
              <a:rPr lang="ru-RU" sz="1300" dirty="0">
                <a:solidFill>
                  <a:srgbClr val="002060"/>
                </a:solidFill>
              </a:rPr>
            </a:br>
            <a:r>
              <a:rPr lang="ru-RU" sz="1300" dirty="0">
                <a:solidFill>
                  <a:srgbClr val="002060"/>
                </a:solidFill>
              </a:rPr>
              <a:t> Степановская  средняя общеобразовательная школа имени </a:t>
            </a:r>
            <a:r>
              <a:rPr lang="ru-RU" sz="1300" dirty="0" err="1">
                <a:solidFill>
                  <a:srgbClr val="002060"/>
                </a:solidFill>
              </a:rPr>
              <a:t>Н.К.Иванова</a:t>
            </a:r>
            <a:r>
              <a:rPr lang="ru-RU" sz="1300" dirty="0">
                <a:solidFill>
                  <a:srgbClr val="002060"/>
                </a:solidFill>
              </a:rPr>
              <a:t/>
            </a:r>
            <a:br>
              <a:rPr lang="ru-RU" sz="1300" dirty="0">
                <a:solidFill>
                  <a:srgbClr val="002060"/>
                </a:solidFill>
              </a:rPr>
            </a:br>
            <a:r>
              <a:rPr lang="ru-RU" sz="1300" dirty="0">
                <a:solidFill>
                  <a:srgbClr val="002060"/>
                </a:solidFill>
              </a:rPr>
              <a:t>Галичского муниципального района Костромской области</a:t>
            </a:r>
            <a:br>
              <a:rPr lang="ru-RU" sz="1300" dirty="0">
                <a:solidFill>
                  <a:srgbClr val="002060"/>
                </a:solidFill>
              </a:rPr>
            </a:br>
            <a:r>
              <a:rPr lang="ru-RU" sz="1300" dirty="0">
                <a:solidFill>
                  <a:srgbClr val="002060"/>
                </a:solidFill>
              </a:rPr>
              <a:t>структурное подразделение детский сад</a:t>
            </a:r>
            <a:br>
              <a:rPr lang="ru-RU" sz="1300" dirty="0">
                <a:solidFill>
                  <a:srgbClr val="002060"/>
                </a:solidFill>
              </a:rPr>
            </a:br>
            <a:r>
              <a:rPr lang="ru-RU" sz="1300" dirty="0">
                <a:solidFill>
                  <a:srgbClr val="002060"/>
                </a:solidFill>
              </a:rPr>
              <a:t/>
            </a:r>
            <a:br>
              <a:rPr lang="ru-RU" sz="1300" dirty="0">
                <a:solidFill>
                  <a:srgbClr val="002060"/>
                </a:solidFill>
              </a:rPr>
            </a:br>
            <a:r>
              <a:rPr lang="ru-RU" sz="1300" dirty="0" smtClean="0">
                <a:solidFill>
                  <a:srgbClr val="002060"/>
                </a:solidFill>
              </a:rPr>
              <a:t/>
            </a:r>
            <a:br>
              <a:rPr lang="ru-RU" sz="1300" dirty="0" smtClean="0">
                <a:solidFill>
                  <a:srgbClr val="002060"/>
                </a:solidFill>
              </a:rPr>
            </a:br>
            <a:r>
              <a:rPr lang="ru-RU" sz="1300" dirty="0" smtClean="0">
                <a:solidFill>
                  <a:srgbClr val="002060"/>
                </a:solidFill>
              </a:rPr>
              <a:t/>
            </a:r>
            <a:br>
              <a:rPr lang="ru-RU" sz="1300" dirty="0" smtClean="0">
                <a:solidFill>
                  <a:srgbClr val="002060"/>
                </a:solidFill>
              </a:rPr>
            </a:br>
            <a:r>
              <a:rPr lang="ru-RU" sz="1300" dirty="0">
                <a:solidFill>
                  <a:srgbClr val="002060"/>
                </a:solidFill>
              </a:rPr>
              <a:t/>
            </a:r>
            <a:br>
              <a:rPr lang="ru-RU" sz="1300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Презентация 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для детей старшего дошкольного возраста 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по теме «Город Галич»</a:t>
            </a:r>
            <a:endParaRPr lang="ru-RU" sz="3200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716016" y="4869160"/>
            <a:ext cx="3816424" cy="936104"/>
          </a:xfrm>
        </p:spPr>
        <p:txBody>
          <a:bodyPr/>
          <a:lstStyle/>
          <a:p>
            <a:pPr lvl="0" algn="r"/>
            <a:r>
              <a:rPr lang="ru-RU" sz="1600" dirty="0">
                <a:solidFill>
                  <a:srgbClr val="002060"/>
                </a:solidFill>
              </a:rPr>
              <a:t>Воспитатель</a:t>
            </a:r>
          </a:p>
          <a:p>
            <a:pPr lvl="0" algn="r"/>
            <a:r>
              <a:rPr lang="ru-RU" sz="1600" dirty="0">
                <a:solidFill>
                  <a:srgbClr val="002060"/>
                </a:solidFill>
              </a:rPr>
              <a:t> Фёдорова Наталья Николаевна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607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galich.smi44.ru/upload/iblock/b26/v_galiche_rybnye_dn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404664"/>
            <a:ext cx="4654112" cy="2818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661248"/>
            <a:ext cx="8568952" cy="864096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solidFill>
                  <a:srgbClr val="002060"/>
                </a:solidFill>
              </a:rPr>
              <a:t>Р</a:t>
            </a:r>
            <a:r>
              <a:rPr lang="ru-RU" sz="1600" dirty="0" smtClean="0">
                <a:solidFill>
                  <a:srgbClr val="002060"/>
                </a:solidFill>
              </a:rPr>
              <a:t>ыбный </a:t>
            </a:r>
            <a:r>
              <a:rPr lang="ru-RU" sz="1600" dirty="0">
                <a:solidFill>
                  <a:srgbClr val="002060"/>
                </a:solidFill>
              </a:rPr>
              <a:t>промысел не </a:t>
            </a:r>
            <a:r>
              <a:rPr lang="ru-RU" sz="1600" dirty="0" smtClean="0">
                <a:solidFill>
                  <a:srgbClr val="002060"/>
                </a:solidFill>
              </a:rPr>
              <a:t>забыт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и в наше время . Здесь можно найти копчёную и свежую рыбу местного улова. Галичская </a:t>
            </a:r>
            <a:r>
              <a:rPr lang="ru-RU" sz="1600" dirty="0">
                <a:solidFill>
                  <a:srgbClr val="002060"/>
                </a:solidFill>
              </a:rPr>
              <a:t>рыба во все времена  ценилась далеко за пределами этого древнего города.</a:t>
            </a:r>
          </a:p>
          <a:p>
            <a:endParaRPr lang="ru-RU" sz="1600" dirty="0"/>
          </a:p>
        </p:txBody>
      </p:sp>
      <p:pic>
        <p:nvPicPr>
          <p:cNvPr id="54274" name="Picture 2" descr="https://sitekid.ru/imgn/256/1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429000"/>
            <a:ext cx="3816424" cy="2047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galich.smi44.ru/upload/%D0%A0%D1%8B%D0%B1%D0%B0%D0%BB%D0%BA%D0%B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404664"/>
            <a:ext cx="3843668" cy="2738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3" descr="08 мая  8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427984" y="3356992"/>
            <a:ext cx="4251139" cy="2228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368356"/>
            <a:ext cx="8640960" cy="148964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В Галичском краеведческом музее можно </a:t>
            </a:r>
            <a:r>
              <a:rPr lang="ru-RU" sz="1600" dirty="0">
                <a:solidFill>
                  <a:srgbClr val="002060"/>
                </a:solidFill>
              </a:rPr>
              <a:t>увидеть коллекции предметов быта и культуры, проследить развитие истории от древних стоянок до Великой Отечественной войны. Особое внимание привлекает прекрасная коллекция одежды прошлых веков и картин, сотканных мастерицами рукоделия. Представлены произведения местных художников, множество документов и фотографий. В зале «Природы родного края» можно увидеть многообразие животного мира родного края. </a:t>
            </a:r>
          </a:p>
          <a:p>
            <a:endParaRPr lang="ru-RU" dirty="0"/>
          </a:p>
        </p:txBody>
      </p:sp>
      <p:pic>
        <p:nvPicPr>
          <p:cNvPr id="8" name="Picture 2" descr="https://goldin.su/tourism/leto2015/src/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88640"/>
            <a:ext cx="4464496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autotravel.ru/phalbum/90392/177-s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98874" y="3256180"/>
            <a:ext cx="2701110" cy="2112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внутри краеведческого музея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256180"/>
            <a:ext cx="295232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420" name="Picture 4" descr="https://img4.tourbina.ru/photos.4/0/2/2/8/0/1408220/big.photo/Kraevedtcheskiy-muzey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64088" y="431667"/>
            <a:ext cx="3240360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422" name="Picture 6" descr="https://kostromatravel.ru/upload/icms/images/organization/image_26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15149" y="3307508"/>
            <a:ext cx="2806995" cy="1964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s://www.bankgorodov.ru/public/photos/sights/Tor-6975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04664"/>
            <a:ext cx="7757155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661248"/>
            <a:ext cx="7488832" cy="936104"/>
          </a:xfrm>
        </p:spPr>
        <p:txBody>
          <a:bodyPr/>
          <a:lstStyle/>
          <a:p>
            <a:pPr algn="just"/>
            <a:r>
              <a:rPr lang="ru-RU" sz="1600" dirty="0">
                <a:solidFill>
                  <a:srgbClr val="002060"/>
                </a:solidFill>
              </a:rPr>
              <a:t>Торговые ряды Галича прекрасно сохранились и продолжают выполнять свою первоначальную функцию. Они придают площади исторический облик русского города конца </a:t>
            </a:r>
            <a:r>
              <a:rPr lang="en-US" sz="1600" dirty="0">
                <a:solidFill>
                  <a:srgbClr val="002060"/>
                </a:solidFill>
              </a:rPr>
              <a:t>XIX</a:t>
            </a:r>
            <a:r>
              <a:rPr lang="ru-RU" sz="1600" dirty="0">
                <a:solidFill>
                  <a:srgbClr val="002060"/>
                </a:solidFill>
              </a:rPr>
              <a:t> века.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115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1560" y="260648"/>
            <a:ext cx="8017190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661248"/>
            <a:ext cx="7992888" cy="1196752"/>
          </a:xfrm>
        </p:spPr>
        <p:txBody>
          <a:bodyPr/>
          <a:lstStyle/>
          <a:p>
            <a:pPr algn="just"/>
            <a:r>
              <a:rPr lang="ru-RU" sz="1600" dirty="0">
                <a:solidFill>
                  <a:srgbClr val="002060"/>
                </a:solidFill>
              </a:rPr>
              <a:t>У верхних торговых рядов расположена Стела, на ней установлен щит с изображением герба Галича, а на вершине-маке старорусского корабля- символа города.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C:\Users\user\Desktop\pamyatnik-v-i-leninu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1640" y="384874"/>
            <a:ext cx="7506784" cy="5348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805264"/>
            <a:ext cx="7632848" cy="792088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solidFill>
                  <a:srgbClr val="002060"/>
                </a:solidFill>
              </a:rPr>
              <a:t>Памятник вождю пролетариата В.И.Ленину установлен на центральной площади между торговыми рядами.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45224"/>
            <a:ext cx="6379096" cy="432048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Пожарная каланча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50183" name="Picture 7" descr="C:\Users\user\Desktop\pozharnaya-kalanch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88640"/>
            <a:ext cx="7488832" cy="5386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805264"/>
            <a:ext cx="7704856" cy="7920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dirty="0">
                <a:solidFill>
                  <a:srgbClr val="002060"/>
                </a:solidFill>
              </a:rPr>
              <a:t>Ярко-жёлтая деревянная постройка подобно весеннему цветку возвышается над современной пожарной частью. В былые времена деревянный город не раз страдал от пожаров, поэтому каланча является символом процветания Галича.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C:\Users\user\Desktop\monument_voinam-osvoboditelyam_v_gorode_galich_1_26091422-e149579007123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55" y="692696"/>
            <a:ext cx="7746585" cy="4904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805264"/>
            <a:ext cx="7704856" cy="864096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Галичане </a:t>
            </a:r>
            <a:r>
              <a:rPr lang="ru-RU" sz="1600" dirty="0">
                <a:solidFill>
                  <a:srgbClr val="002060"/>
                </a:solidFill>
              </a:rPr>
              <a:t>во время Великой Отечественной войны прославились мужеством и стойкостью, в честь чего на центральной площади города был воздвигнут </a:t>
            </a:r>
            <a:r>
              <a:rPr lang="ru-RU" sz="1600" dirty="0" smtClean="0">
                <a:solidFill>
                  <a:srgbClr val="002060"/>
                </a:solidFill>
              </a:rPr>
              <a:t>мемориал.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Монумент воинам –освободителям</a:t>
            </a:r>
            <a:endParaRPr lang="ru-RU" sz="16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Picture 3" descr="C:\Users\user\Desktop\pamyatnik-podemnomu-kran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1999" y="620688"/>
            <a:ext cx="4204507" cy="5925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539552" y="836712"/>
            <a:ext cx="3672408" cy="5217443"/>
          </a:xfrm>
        </p:spPr>
        <p:txBody>
          <a:bodyPr/>
          <a:lstStyle/>
          <a:p>
            <a:pPr algn="just"/>
            <a:r>
              <a:rPr lang="ru-RU" sz="1600" dirty="0">
                <a:solidFill>
                  <a:srgbClr val="002060"/>
                </a:solidFill>
              </a:rPr>
              <a:t>Интересная скульптура в виде подъёмного крана возвышается возле Галичского  </a:t>
            </a:r>
            <a:r>
              <a:rPr lang="ru-RU" sz="1600" dirty="0" err="1">
                <a:solidFill>
                  <a:srgbClr val="002060"/>
                </a:solidFill>
              </a:rPr>
              <a:t>автокранового</a:t>
            </a:r>
            <a:r>
              <a:rPr lang="ru-RU" sz="1600" dirty="0">
                <a:solidFill>
                  <a:srgbClr val="002060"/>
                </a:solidFill>
              </a:rPr>
              <a:t> завода.  Именно на этом заводе производят автокраны с надписью «Галичанин», которые можно </a:t>
            </a:r>
            <a:r>
              <a:rPr lang="ru-RU" sz="1600" dirty="0" err="1">
                <a:solidFill>
                  <a:srgbClr val="002060"/>
                </a:solidFill>
              </a:rPr>
              <a:t>можно</a:t>
            </a:r>
            <a:r>
              <a:rPr lang="ru-RU" sz="1600" dirty="0">
                <a:solidFill>
                  <a:srgbClr val="002060"/>
                </a:solidFill>
              </a:rPr>
              <a:t> встретить почти в любом уголке России. Уменьшенная копия крана на высоком постаменте-колонне одновременно является памятником строительной технике и символом предприятия.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70661" name="Picture 5" descr="https://i0.photo.2gis.com/images/branch/9/1266637432163768_d3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933056"/>
            <a:ext cx="3816424" cy="2468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Users\user\Desktop\pamyatnik-traktoru-dt-5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58515"/>
            <a:ext cx="7704856" cy="5259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517232"/>
            <a:ext cx="7776864" cy="1080120"/>
          </a:xfrm>
        </p:spPr>
        <p:txBody>
          <a:bodyPr/>
          <a:lstStyle/>
          <a:p>
            <a:pPr algn="just"/>
            <a:r>
              <a:rPr lang="ru-RU" sz="1600" b="1" dirty="0">
                <a:solidFill>
                  <a:srgbClr val="002060"/>
                </a:solidFill>
              </a:rPr>
              <a:t>Памятник трактору ДТ-54</a:t>
            </a:r>
            <a:endParaRPr lang="ru-RU" sz="1600" dirty="0">
              <a:solidFill>
                <a:srgbClr val="00206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Настоящий </a:t>
            </a:r>
            <a:r>
              <a:rPr lang="ru-RU" sz="1600" dirty="0">
                <a:solidFill>
                  <a:srgbClr val="002060"/>
                </a:solidFill>
              </a:rPr>
              <a:t>гусеничный трактор гордо возвышается на кирпичном постаменте возле Галичского индустриального колледжа.	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s://rus-towns.ru/wp-content/gallery/galich-zheleznodorozhnaya-stanciya-10-06-2013/galich-vokzal-0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404664"/>
            <a:ext cx="7488832" cy="512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5589240"/>
            <a:ext cx="7416824" cy="864096"/>
          </a:xfrm>
        </p:spPr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Железнодорожный вокзал.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Крупная станция Северной железной дороги. Отсюда с пересадками можно уехать почти в любую точку страны.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Цель: 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формирование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знаний у детей о 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г. Галиче.</a:t>
            </a:r>
            <a:endParaRPr lang="ru-RU" sz="2800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Задачи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Познакомить с достопримечательностями города Галича.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Расширять  кругозор детей.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Воспитывать интерес к истории родного края.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5747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7" name="Picture 5" descr="C:\Users\user\Desktop\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88640"/>
            <a:ext cx="7992888" cy="5682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6021288"/>
            <a:ext cx="8064896" cy="836712"/>
          </a:xfrm>
        </p:spPr>
        <p:txBody>
          <a:bodyPr/>
          <a:lstStyle/>
          <a:p>
            <a:pPr algn="just"/>
            <a:r>
              <a:rPr lang="ru-RU" sz="1600" dirty="0">
                <a:solidFill>
                  <a:srgbClr val="002060"/>
                </a:solidFill>
              </a:rPr>
              <a:t>Галич сегодня живёт размеренной жизнью, продолжая свою трудовую летопись и сохраняя памятники </a:t>
            </a:r>
            <a:r>
              <a:rPr lang="ru-RU" sz="1600" dirty="0" smtClean="0">
                <a:solidFill>
                  <a:srgbClr val="002060"/>
                </a:solidFill>
              </a:rPr>
              <a:t>старины.</a:t>
            </a:r>
            <a:endParaRPr lang="ru-RU" sz="16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user\Desktop\galich_kostromchkoy_oblasti_1_26090344-e149578944848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58515"/>
            <a:ext cx="7668249" cy="5418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899592" y="5589240"/>
            <a:ext cx="7632848" cy="1008112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solidFill>
                  <a:srgbClr val="002060"/>
                </a:solidFill>
              </a:rPr>
              <a:t>Галич </a:t>
            </a:r>
            <a:r>
              <a:rPr lang="ru-RU" sz="1600" dirty="0" smtClean="0">
                <a:solidFill>
                  <a:srgbClr val="002060"/>
                </a:solidFill>
              </a:rPr>
              <a:t>- красивый </a:t>
            </a:r>
            <a:r>
              <a:rPr lang="ru-RU" sz="1600" dirty="0">
                <a:solidFill>
                  <a:srgbClr val="002060"/>
                </a:solidFill>
              </a:rPr>
              <a:t>город, лежащий на берегу живописного Галичского озера,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</a:rPr>
              <a:t>с интересной историей и привлекательной старинной застройкой, окруженный живописными холмами.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Герб Галича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923928" y="476672"/>
            <a:ext cx="4647633" cy="5853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23528" y="1052736"/>
            <a:ext cx="3456384" cy="5805264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solidFill>
                  <a:srgbClr val="002060"/>
                </a:solidFill>
              </a:rPr>
              <a:t>«В червленом (красном) поле золотой трофей в виде лат, надетых на завершенное крестом древко, развевающейся влево малой хоругви, из-за которых косвенно возникают десять знамен по пять с каждой стороны, а над ними справа - золотая секира острием влево, поверх всего </a:t>
            </a:r>
            <a:r>
              <a:rPr lang="ru-RU" sz="1600" dirty="0" smtClean="0">
                <a:solidFill>
                  <a:srgbClr val="002060"/>
                </a:solidFill>
              </a:rPr>
              <a:t>– серебряная оконечность</a:t>
            </a:r>
            <a:r>
              <a:rPr lang="ru-RU" sz="1600" dirty="0">
                <a:solidFill>
                  <a:srgbClr val="002060"/>
                </a:solidFill>
              </a:rPr>
              <a:t>, обремененная наклоненными врозь рукоятями барабанных палочек того же металла, и между двумя золотыми же барабанами, наклоненными </a:t>
            </a:r>
            <a:r>
              <a:rPr lang="ru-RU" sz="1600" dirty="0" smtClean="0">
                <a:solidFill>
                  <a:srgbClr val="002060"/>
                </a:solidFill>
              </a:rPr>
              <a:t>подобно литаврам</a:t>
            </a:r>
            <a:r>
              <a:rPr lang="ru-RU" sz="1600" dirty="0">
                <a:solidFill>
                  <a:srgbClr val="002060"/>
                </a:solidFill>
              </a:rPr>
              <a:t>».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Композиция говорит о богатой событиями жизни одного из древнейших в России </a:t>
            </a:r>
            <a:r>
              <a:rPr lang="ru-RU" sz="1600" dirty="0" smtClean="0">
                <a:solidFill>
                  <a:srgbClr val="002060"/>
                </a:solidFill>
              </a:rPr>
              <a:t>города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85184"/>
            <a:ext cx="324036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3730" name="Picture 2" descr="C:\Users\user\Desktop\vvedenskiy-hra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096" y="260648"/>
            <a:ext cx="4000663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3733" name="Picture 5" descr="https://fotki2.galich44.ru/var/albums/hram/%D0%93%D0%90%D0%9B%D0%98%D0%A7%20%282%29-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60648"/>
            <a:ext cx="3744416" cy="2490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3735" name="Picture 7" descr="https://www.admgalich.ru/images/news/2019/06/05/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2852936"/>
            <a:ext cx="4032448" cy="2715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3737" name="AutoShape 9" descr="Храм свв. Космы и Дамиа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3738" name="Picture 10" descr="C:\Users\user\Desktop\nikolaevskiy-starotorzhskiy-monasty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3284984"/>
            <a:ext cx="3888432" cy="2025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5589240"/>
            <a:ext cx="8964488" cy="1440160"/>
          </a:xfrm>
        </p:spPr>
        <p:txBody>
          <a:bodyPr>
            <a:normAutofit fontScale="77500" lnSpcReduction="20000"/>
          </a:bodyPr>
          <a:lstStyle/>
          <a:p>
            <a:r>
              <a:rPr lang="ru-RU" sz="2100" dirty="0" smtClean="0">
                <a:solidFill>
                  <a:srgbClr val="002060"/>
                </a:solidFill>
              </a:rPr>
              <a:t>Особенностью </a:t>
            </a:r>
            <a:r>
              <a:rPr lang="ru-RU" sz="2100" dirty="0">
                <a:solidFill>
                  <a:srgbClr val="002060"/>
                </a:solidFill>
              </a:rPr>
              <a:t>Галича является большое количество </a:t>
            </a:r>
            <a:endParaRPr lang="ru-RU" sz="2100" dirty="0" smtClean="0">
              <a:solidFill>
                <a:srgbClr val="002060"/>
              </a:solidFill>
            </a:endParaRPr>
          </a:p>
          <a:p>
            <a:r>
              <a:rPr lang="ru-RU" sz="2100" dirty="0" smtClean="0">
                <a:solidFill>
                  <a:srgbClr val="002060"/>
                </a:solidFill>
              </a:rPr>
              <a:t>храмов</a:t>
            </a:r>
            <a:r>
              <a:rPr lang="ru-RU" sz="2100" dirty="0">
                <a:solidFill>
                  <a:srgbClr val="002060"/>
                </a:solidFill>
              </a:rPr>
              <a:t>, определяющих его архитектурный </a:t>
            </a:r>
            <a:r>
              <a:rPr lang="ru-RU" sz="2100" dirty="0" smtClean="0">
                <a:solidFill>
                  <a:srgbClr val="002060"/>
                </a:solidFill>
              </a:rPr>
              <a:t>облик. Религиозные </a:t>
            </a:r>
            <a:r>
              <a:rPr lang="ru-RU" sz="2100" dirty="0">
                <a:solidFill>
                  <a:srgbClr val="002060"/>
                </a:solidFill>
              </a:rPr>
              <a:t>сооружения Галича – одни из старейших во всей Костромской области. </a:t>
            </a:r>
            <a:r>
              <a:rPr lang="ru-RU" sz="2100" dirty="0" smtClean="0">
                <a:solidFill>
                  <a:srgbClr val="002060"/>
                </a:solidFill>
              </a:rPr>
              <a:t>В </a:t>
            </a:r>
            <a:r>
              <a:rPr lang="ru-RU" sz="2100" dirty="0">
                <a:solidFill>
                  <a:srgbClr val="002060"/>
                </a:solidFill>
              </a:rPr>
              <a:t>Галиче насчитывается 23 храмов и монастырей. Далеко не все из них уцелели в первоначальном виде, но даже переделанные здания представляют огромную историческую ценность.</a:t>
            </a:r>
          </a:p>
          <a:p>
            <a:r>
              <a:rPr lang="ru-RU" sz="21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s://ic.pics.livejournal.com/nikitinskii/32336246/3239920/3239920_origina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04664"/>
            <a:ext cx="7906978" cy="4934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5373216"/>
            <a:ext cx="7848872" cy="122413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Балчуг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Первоначально город возник именно на этом холме, откуда открывается прекрасный вид на окрестности. На вершине находятся остатки земляных валов древней крепости, построенной ещё во времена, когда здесь процветало племя меря. 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upload.wikimedia.org/wikipedia/commons/thumb/7/74/Balchug_hill_in_Galich.jpg/1600px-Balchug_hill_in_Galic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3356992"/>
            <a:ext cx="4896544" cy="3194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23528" y="692696"/>
            <a:ext cx="3096344" cy="2592288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Со смотровой площадки, куда ведёт деревянная лестница, можно увидеть весь Галич и озеро Галичское.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</a:rPr>
              <a:t>На краю смотровой площадки в память о защитниках города в Смутное время установлен большой крест.</a:t>
            </a:r>
          </a:p>
          <a:p>
            <a:endParaRPr lang="ru-RU" dirty="0"/>
          </a:p>
        </p:txBody>
      </p:sp>
      <p:pic>
        <p:nvPicPr>
          <p:cNvPr id="8" name="Picture 2" descr="https://ic.pics.livejournal.com/nikitinskii/32336246/3241705/3241705_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068960"/>
            <a:ext cx="3672408" cy="2306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https://ic.pics.livejournal.com/nikitinskii/32336246/3241116/3241116_origin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476672"/>
            <a:ext cx="4712354" cy="2448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s://avatars.dzeninfra.ru/get-zen_doc/1219524/pub_60045721f8011c4a0132474c_600457e8f8b1af50bb1416c9/scale_120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94420"/>
            <a:ext cx="7848872" cy="5238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445224"/>
            <a:ext cx="7920880" cy="1412776"/>
          </a:xfrm>
        </p:spPr>
        <p:txBody>
          <a:bodyPr>
            <a:normAutofit/>
          </a:bodyPr>
          <a:lstStyle/>
          <a:p>
            <a:pPr algn="just"/>
            <a:r>
              <a:rPr lang="ru-RU" sz="1700" dirty="0">
                <a:solidFill>
                  <a:srgbClr val="002060"/>
                </a:solidFill>
              </a:rPr>
              <a:t>Большое живописное озеро дало жизнь Галичу и продолжает оставаться самым значимым водоёмом для местных жителей.  Озеро, как и в древние времена, в основном используется для ловли рыбы. Особым спросом пользуется зимняя рыбалка, привлекающая рыбаков соседних населённых пунктов.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800600"/>
            <a:ext cx="6523112" cy="860648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Рыбная слобода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59395" name="Picture 3" descr="C:\Users\user\Desktop\rybnaya-sloboda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88640"/>
            <a:ext cx="7756878" cy="5213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589240"/>
            <a:ext cx="7920880" cy="1268760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Столетия </a:t>
            </a:r>
            <a:r>
              <a:rPr lang="ru-RU" sz="1600" dirty="0">
                <a:solidFill>
                  <a:srgbClr val="002060"/>
                </a:solidFill>
              </a:rPr>
              <a:t>назад на побережье водоема рыбаки основали слободу, которую назвали Рыбной. Многие дома сохранились до наших дней. Уютные улочки слободы хранят множество деревянных памятников архитектуры, практически все строения остаются жилыми.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</TotalTime>
  <Words>632</Words>
  <Application>Microsoft Office PowerPoint</Application>
  <PresentationFormat>Экран (4:3)</PresentationFormat>
  <Paragraphs>39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Муниципальное общеобразовательное учреждение  Степановская  средняя общеобразовательная школа имени Н.К.Иванова Галичского муниципального района Костромской области структурное подразделение детский сад     Презентация  для детей старшего дошкольного возраста  по теме «Город Галич»</vt:lpstr>
      <vt:lpstr>Слайд 2</vt:lpstr>
      <vt:lpstr>Слайд 3</vt:lpstr>
      <vt:lpstr>Герб Галича</vt:lpstr>
      <vt:lpstr>    </vt:lpstr>
      <vt:lpstr>Слайд 6</vt:lpstr>
      <vt:lpstr>Слайд 7</vt:lpstr>
      <vt:lpstr>Слайд 8</vt:lpstr>
      <vt:lpstr>Рыбная слобода</vt:lpstr>
      <vt:lpstr>Слайд 10</vt:lpstr>
      <vt:lpstr>Слайд 11</vt:lpstr>
      <vt:lpstr>Слайд 12</vt:lpstr>
      <vt:lpstr>Слайд 13</vt:lpstr>
      <vt:lpstr>Слайд 14</vt:lpstr>
      <vt:lpstr>Пожарная каланча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Лера</dc:creator>
  <cp:lastModifiedBy>user</cp:lastModifiedBy>
  <cp:revision>50</cp:revision>
  <dcterms:created xsi:type="dcterms:W3CDTF">2015-09-10T14:31:50Z</dcterms:created>
  <dcterms:modified xsi:type="dcterms:W3CDTF">2022-11-12T10:28:05Z</dcterms:modified>
</cp:coreProperties>
</file>