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0" r:id="rId6"/>
    <p:sldId id="265" r:id="rId7"/>
    <p:sldId id="266" r:id="rId8"/>
    <p:sldId id="267" r:id="rId9"/>
    <p:sldId id="269" r:id="rId10"/>
    <p:sldId id="268" r:id="rId11"/>
    <p:sldId id="270" r:id="rId12"/>
    <p:sldId id="271" r:id="rId13"/>
    <p:sldId id="272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7" autoAdjust="0"/>
    <p:restoredTop sz="94660"/>
  </p:normalViewPr>
  <p:slideViewPr>
    <p:cSldViewPr>
      <p:cViewPr varScale="1">
        <p:scale>
          <a:sx n="78" d="100"/>
          <a:sy n="78" d="100"/>
        </p:scale>
        <p:origin x="57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Shcola2nv@mail.r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school2.edu-nv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Кранина\Документы ДЮП\конкурс лучший оотряд дюп\Orangeframe.pn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l="58" t="58"/>
          <a:stretch>
            <a:fillRect/>
          </a:stretch>
        </p:blipFill>
        <p:spPr bwMode="auto">
          <a:xfrm>
            <a:off x="0" y="0"/>
            <a:ext cx="918741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85258" y="196380"/>
            <a:ext cx="6838528" cy="856356"/>
          </a:xfrm>
        </p:spPr>
        <p:txBody>
          <a:bodyPr>
            <a:normAutofit fontScale="90000"/>
          </a:bodyPr>
          <a:lstStyle/>
          <a:p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Муниципальное бюджетное общеобразовательное учреждение «Средняя школа № 2 – многопрофильная имени заслуженного строителя РФ  Е.И. Куропаткина»</a:t>
            </a:r>
            <a:endParaRPr dirty="0" lang="ru-RU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1475656" y="1412776"/>
            <a:ext cx="6400800" cy="403244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b="1" dirty="0" lang="ru-RU" smtClean="0" sz="48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Организация деятельности ДЮП </a:t>
            </a:r>
          </a:p>
          <a:p>
            <a:pPr>
              <a:spcBef>
                <a:spcPts val="0"/>
              </a:spcBef>
            </a:pPr>
            <a:r>
              <a:rPr b="1" dirty="0" lang="ru-RU" smtClean="0" sz="48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 общеобразовательных организациях</a:t>
            </a:r>
            <a:endParaRPr b="1" dirty="0" lang="ru-RU" sz="4800">
              <a:solidFill>
                <a:schemeClr val="tx1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32040" y="5301208"/>
            <a:ext cx="3742184" cy="978826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>
            <a:lvl1pPr algn="ctr" defTabSz="914400" eaLnBrk="1" hangingPunct="1" latinLnBrk="0" rtl="0"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Куратор: </a:t>
            </a:r>
            <a:r>
              <a:rPr dirty="0" err="1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Халисова</a:t>
            </a: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 Э.Р.</a:t>
            </a:r>
            <a:endParaRPr dirty="0" lang="ru-RU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on\Downloads\logo.jpg" id="7" name="Рисунок 6"/>
          <p:cNvPicPr/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69" y="98590"/>
            <a:ext cx="1569720" cy="1569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Кранина\Документы ДЮП\конкурс лучший оотряд дюп\Orangeframe.pn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l="58" t="58"/>
          <a:stretch>
            <a:fillRect/>
          </a:stretch>
        </p:blipFill>
        <p:spPr bwMode="auto">
          <a:xfrm>
            <a:off x="-43417" y="0"/>
            <a:ext cx="918741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30998"/>
            <a:ext cx="8424936" cy="655564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en-US" smtClean="0" sz="2400">
                <a:latin charset="0" pitchFamily="18" typeface="Times New Roman"/>
                <a:cs charset="0" pitchFamily="18" typeface="Times New Roman"/>
              </a:rPr>
              <a:t>	</a:t>
            </a:r>
            <a:endParaRPr dirty="0" lang="ru-RU" smtClean="0" sz="2400">
              <a:latin charset="0" pitchFamily="18" typeface="Times New Roman"/>
              <a:cs charset="0" pitchFamily="18" typeface="Times New Roman"/>
            </a:endParaRPr>
          </a:p>
          <a:p>
            <a:pPr algn="ctr"/>
            <a:r>
              <a:rPr b="1"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	</a:t>
            </a:r>
            <a:r>
              <a:rPr b="1"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Положения о дружине юных пожарных </a:t>
            </a:r>
          </a:p>
          <a:p>
            <a:pPr algn="ctr"/>
            <a:endParaRPr dirty="0" lang="ru-RU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b="1"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Положение о ДЮП 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является основополагающим документом, регламентирующим деятельность дружины в образовательной </a:t>
            </a: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организации. Разрабатывается 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образовательной организацией самостоятельно и содержит следующие </a:t>
            </a: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реквизиты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: наименование вида документа, название организации, дата, месяц, гриф утверждения, текст. </a:t>
            </a:r>
          </a:p>
          <a:p>
            <a:pPr algn="just"/>
            <a:endParaRPr b="1" dirty="0" lang="ru-RU" smtClean="0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b="1"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В </a:t>
            </a:r>
            <a:r>
              <a:rPr b="1"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Положении о ДЮП регламентируется: </a:t>
            </a:r>
          </a:p>
          <a:p>
            <a:pPr algn="just"/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‒ цель и задачи организации деятельности ДЮП; </a:t>
            </a:r>
          </a:p>
          <a:p>
            <a:pPr algn="just"/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‒ основные направления работы ДЮП; </a:t>
            </a:r>
          </a:p>
          <a:p>
            <a:pPr algn="just"/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‒ порядок создания и организация деятельности ДЮП; </a:t>
            </a:r>
          </a:p>
          <a:p>
            <a:pPr algn="just"/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‒ условия и порядок вступления и утраты членства в ДЮП; </a:t>
            </a:r>
          </a:p>
          <a:p>
            <a:pPr algn="just"/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‒ права и обязанности членов ДЮП; </a:t>
            </a:r>
          </a:p>
          <a:p>
            <a:pPr algn="just"/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‒ особенности руководства ДЮП; </a:t>
            </a:r>
          </a:p>
          <a:p>
            <a:pPr algn="just"/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‒ материально-техническое и финансовое обеспечение деятельности ДЮП; </a:t>
            </a:r>
          </a:p>
          <a:p>
            <a:pPr algn="just"/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‒ реорганизация и ликвидация ДЮП; </a:t>
            </a:r>
          </a:p>
          <a:p>
            <a:pPr algn="just"/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‒ иные вопросы, связанные с созданием и деятельностью ДЮП. </a:t>
            </a:r>
          </a:p>
          <a:p>
            <a:pPr algn="just"/>
            <a:endParaRPr b="1" dirty="0" lang="ru-RU" smtClean="0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23367841"/>
      </p:ext>
    </p:extLst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Кранина\Документы ДЮП\конкурс лучший оотряд дюп\Orangeframe.pn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l="58" t="58"/>
          <a:stretch>
            <a:fillRect/>
          </a:stretch>
        </p:blipFill>
        <p:spPr bwMode="auto">
          <a:xfrm>
            <a:off x="-43417" y="0"/>
            <a:ext cx="918741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1" y="30998"/>
            <a:ext cx="8640960" cy="649408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en-US" smtClean="0" sz="2400">
                <a:latin charset="0" pitchFamily="18" typeface="Times New Roman"/>
                <a:cs charset="0" pitchFamily="18" typeface="Times New Roman"/>
              </a:rPr>
              <a:t>	</a:t>
            </a:r>
            <a:endParaRPr dirty="0" lang="ru-RU" smtClean="0" sz="2400">
              <a:latin charset="0" pitchFamily="18" typeface="Times New Roman"/>
              <a:cs charset="0" pitchFamily="18" typeface="Times New Roman"/>
            </a:endParaRPr>
          </a:p>
          <a:p>
            <a:pPr algn="ctr"/>
            <a:r>
              <a:rPr b="1"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	</a:t>
            </a:r>
            <a:r>
              <a:rPr b="1"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Планирование работы ДЮП </a:t>
            </a:r>
            <a:endParaRPr b="1" dirty="0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может </a:t>
            </a:r>
            <a:r>
              <a:rPr b="1"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осуществляться по следующим рекомендуемым направлениям: </a:t>
            </a:r>
            <a:endParaRPr b="1" dirty="0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endParaRPr b="1" dirty="0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indent="-514350" marL="514350">
              <a:buAutoNum type="arabicPeriod"/>
            </a:pPr>
            <a:r>
              <a:rPr dirty="0" i="1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Организационно-управленческая </a:t>
            </a:r>
            <a:r>
              <a:rPr dirty="0" i="1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деятельность </a:t>
            </a:r>
            <a:endParaRPr dirty="0" i="1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indent="-514350" marL="514350">
              <a:buAutoNum type="arabicPeriod"/>
            </a:pPr>
            <a:r>
              <a:rPr dirty="0" i="1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Инструкторско-методическая </a:t>
            </a:r>
            <a:r>
              <a:rPr dirty="0" i="1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деятельность </a:t>
            </a:r>
            <a:endParaRPr dirty="0" i="1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indent="-514350" marL="514350">
              <a:buAutoNum type="arabicPeriod"/>
            </a:pPr>
            <a:r>
              <a:rPr dirty="0" i="1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Деятельность по профилактике пожаров в образовательных организациях, иных учреждениях, населенном пункте </a:t>
            </a:r>
            <a:endParaRPr dirty="0" i="1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indent="-514350" marL="514350">
              <a:buAutoNum type="arabicPeriod"/>
            </a:pPr>
            <a:r>
              <a:rPr dirty="0" i="1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Информационно-коммуникационная деятельность </a:t>
            </a:r>
            <a:endParaRPr dirty="0" i="1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indent="-514350" marL="514350">
              <a:buAutoNum type="arabicPeriod"/>
            </a:pPr>
            <a:r>
              <a:rPr dirty="0" i="1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Творческая деятельность </a:t>
            </a:r>
            <a:endParaRPr dirty="0" i="1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indent="-514350" marL="514350">
              <a:buAutoNum type="arabicPeriod"/>
            </a:pPr>
            <a:r>
              <a:rPr dirty="0" i="1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Спортивно-соревновательная деятельность </a:t>
            </a:r>
            <a:endParaRPr dirty="0" i="1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indent="-514350" marL="514350">
              <a:buAutoNum type="arabicPeriod"/>
            </a:pPr>
            <a:r>
              <a:rPr dirty="0" i="1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Проектная, научно-исследовательская, поисковая деятельность </a:t>
            </a:r>
            <a:endParaRPr b="1" dirty="0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4666309"/>
      </p:ext>
    </p:extLst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Кранина\Документы ДЮП\конкурс лучший оотряд дюп\Orangeframe.pn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l="58" t="58"/>
          <a:stretch>
            <a:fillRect/>
          </a:stretch>
        </p:blipFill>
        <p:spPr bwMode="auto">
          <a:xfrm>
            <a:off x="-43417" y="0"/>
            <a:ext cx="918741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30998"/>
            <a:ext cx="8208912" cy="609397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en-US" smtClean="0" sz="2400">
                <a:latin charset="0" pitchFamily="18" typeface="Times New Roman"/>
                <a:cs charset="0" pitchFamily="18" typeface="Times New Roman"/>
              </a:rPr>
              <a:t>	</a:t>
            </a:r>
            <a:endParaRPr b="1" dirty="0" lang="ru-RU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b="1" dirty="0" lang="ru-RU" sz="2600">
                <a:latin charset="0" panose="02020603050405020304" pitchFamily="18" typeface="Times New Roman"/>
                <a:cs charset="0" panose="02020603050405020304" pitchFamily="18" typeface="Times New Roman"/>
              </a:rPr>
              <a:t>Отчет о проделанной работе дружин юных пожарных может включать информацию: </a:t>
            </a:r>
          </a:p>
          <a:p>
            <a:pPr algn="just"/>
            <a:r>
              <a:rPr dirty="0" lang="ru-RU" sz="2600">
                <a:latin charset="0" panose="02020603050405020304" pitchFamily="18" typeface="Times New Roman"/>
                <a:cs charset="0" panose="02020603050405020304" pitchFamily="18" typeface="Times New Roman"/>
              </a:rPr>
              <a:t>‒ о проведенных мероприятиях; </a:t>
            </a:r>
          </a:p>
          <a:p>
            <a:pPr algn="just"/>
            <a:r>
              <a:rPr dirty="0" lang="ru-RU" sz="2600">
                <a:latin charset="0" panose="02020603050405020304" pitchFamily="18" typeface="Times New Roman"/>
                <a:cs charset="0" panose="02020603050405020304" pitchFamily="18" typeface="Times New Roman"/>
              </a:rPr>
              <a:t>‒ о разработках, подготовленных ДЮП; </a:t>
            </a:r>
          </a:p>
          <a:p>
            <a:pPr algn="just"/>
            <a:r>
              <a:rPr dirty="0" lang="ru-RU" sz="2600">
                <a:latin charset="0" panose="02020603050405020304" pitchFamily="18" typeface="Times New Roman"/>
                <a:cs charset="0" panose="02020603050405020304" pitchFamily="18" typeface="Times New Roman"/>
              </a:rPr>
              <a:t>‒ об участии в конкурсах, акциях, соревнованиях и их результаты; </a:t>
            </a:r>
          </a:p>
          <a:p>
            <a:pPr algn="just"/>
            <a:r>
              <a:rPr dirty="0" lang="ru-RU" sz="2600">
                <a:latin charset="0" panose="02020603050405020304" pitchFamily="18" typeface="Times New Roman"/>
                <a:cs charset="0" panose="02020603050405020304" pitchFamily="18" typeface="Times New Roman"/>
              </a:rPr>
              <a:t>‒ о социальной и патриотической деятельности ДЮП; </a:t>
            </a:r>
          </a:p>
          <a:p>
            <a:pPr algn="just"/>
            <a:r>
              <a:rPr dirty="0" lang="ru-RU" sz="2600">
                <a:latin charset="0" panose="02020603050405020304" pitchFamily="18" typeface="Times New Roman"/>
                <a:cs charset="0" panose="02020603050405020304" pitchFamily="18" typeface="Times New Roman"/>
              </a:rPr>
              <a:t>‒ об иной значимой работе, проведенной в рамках целей и задач ДЮП; </a:t>
            </a:r>
          </a:p>
          <a:p>
            <a:pPr algn="just"/>
            <a:r>
              <a:rPr dirty="0" lang="ru-RU" sz="2600">
                <a:latin charset="0" panose="02020603050405020304" pitchFamily="18" typeface="Times New Roman"/>
                <a:cs charset="0" panose="02020603050405020304" pitchFamily="18" typeface="Times New Roman"/>
              </a:rPr>
              <a:t>‒ фото и видеоматериалы по направлению деятельности. </a:t>
            </a:r>
            <a:endParaRPr dirty="0" lang="ru-RU" smtClean="0" sz="26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b="1" dirty="0" lang="ru-RU" sz="2600">
                <a:latin charset="0" panose="02020603050405020304" pitchFamily="18" typeface="Times New Roman"/>
                <a:cs charset="0" panose="02020603050405020304" pitchFamily="18" typeface="Times New Roman"/>
              </a:rPr>
              <a:t>Протокол заседания общего собрания ДЮП </a:t>
            </a:r>
            <a:r>
              <a:rPr dirty="0" lang="ru-RU" sz="2600">
                <a:latin charset="0" panose="02020603050405020304" pitchFamily="18" typeface="Times New Roman"/>
                <a:cs charset="0" panose="02020603050405020304" pitchFamily="18" typeface="Times New Roman"/>
              </a:rPr>
              <a:t>– это документ, который фиксирует ход обговоренных вопросов и одобрения решений на заседаниях общего собрания ДЮП.</a:t>
            </a:r>
          </a:p>
        </p:txBody>
      </p:sp>
    </p:spTree>
    <p:extLst>
      <p:ext uri="{BB962C8B-B14F-4D97-AF65-F5344CB8AC3E}">
        <p14:creationId xmlns:p14="http://schemas.microsoft.com/office/powerpoint/2010/main" val="2391758575"/>
      </p:ext>
    </p:extLst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Кранина\Документы ДЮП\конкурс лучший оотряд дюп\Orangeframe.pn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l="58" t="58"/>
          <a:stretch>
            <a:fillRect/>
          </a:stretch>
        </p:blipFill>
        <p:spPr bwMode="auto">
          <a:xfrm>
            <a:off x="-43417" y="0"/>
            <a:ext cx="918741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30998"/>
            <a:ext cx="8208912" cy="63709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en-US" smtClean="0" sz="2400">
                <a:latin charset="0" pitchFamily="18" typeface="Times New Roman"/>
                <a:cs charset="0" pitchFamily="18" typeface="Times New Roman"/>
              </a:rPr>
              <a:t>	</a:t>
            </a:r>
            <a:endParaRPr dirty="0" lang="ru-RU" smtClean="0" sz="2800"/>
          </a:p>
          <a:p>
            <a:pPr algn="just"/>
            <a:r>
              <a:rPr b="1"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Оформление </a:t>
            </a:r>
            <a:r>
              <a:rPr b="1" dirty="0" lang="ru-RU" sz="3200">
                <a:latin charset="0" panose="02020603050405020304" pitchFamily="18" typeface="Times New Roman"/>
                <a:cs charset="0" panose="02020603050405020304" pitchFamily="18" typeface="Times New Roman"/>
              </a:rPr>
              <a:t>уголка, стенда, методического кабинета дружины юных пожарных </a:t>
            </a:r>
            <a:endParaRPr b="1" dirty="0" lang="ru-RU" smtClean="0" sz="32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endParaRPr dirty="0" lang="ru-RU" smtClean="0" sz="32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В </a:t>
            </a:r>
            <a:r>
              <a:rPr dirty="0" lang="ru-RU" sz="3200">
                <a:latin charset="0" panose="02020603050405020304" pitchFamily="18" typeface="Times New Roman"/>
                <a:cs charset="0" panose="02020603050405020304" pitchFamily="18" typeface="Times New Roman"/>
              </a:rPr>
              <a:t>уголке ДЮП рекомендуется размещать: </a:t>
            </a:r>
          </a:p>
          <a:p>
            <a:pPr algn="just"/>
            <a:r>
              <a:rPr dirty="0" lang="ru-RU" sz="3200">
                <a:latin charset="0" panose="02020603050405020304" pitchFamily="18" typeface="Times New Roman"/>
                <a:cs charset="0" panose="02020603050405020304" pitchFamily="18" typeface="Times New Roman"/>
              </a:rPr>
              <a:t>‒ Положение о ДЮП; </a:t>
            </a:r>
          </a:p>
          <a:p>
            <a:pPr algn="just"/>
            <a:r>
              <a:rPr dirty="0" lang="ru-RU" sz="3200">
                <a:latin charset="0" panose="02020603050405020304" pitchFamily="18" typeface="Times New Roman"/>
                <a:cs charset="0" panose="02020603050405020304" pitchFamily="18" typeface="Times New Roman"/>
              </a:rPr>
              <a:t>‒ Программу подготовки членов ДЮП; </a:t>
            </a:r>
          </a:p>
          <a:p>
            <a:pPr algn="just"/>
            <a:r>
              <a:rPr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- задачи </a:t>
            </a:r>
            <a:r>
              <a:rPr dirty="0" lang="ru-RU" sz="3200">
                <a:latin charset="0" panose="02020603050405020304" pitchFamily="18" typeface="Times New Roman"/>
                <a:cs charset="0" panose="02020603050405020304" pitchFamily="18" typeface="Times New Roman"/>
              </a:rPr>
              <a:t>ДЮП; </a:t>
            </a:r>
          </a:p>
          <a:p>
            <a:pPr algn="just"/>
            <a:r>
              <a:rPr dirty="0" lang="ru-RU" sz="3200">
                <a:latin charset="0" panose="02020603050405020304" pitchFamily="18" typeface="Times New Roman"/>
                <a:cs charset="0" panose="02020603050405020304" pitchFamily="18" typeface="Times New Roman"/>
              </a:rPr>
              <a:t>‒ план работы ДЮП на учебный год; </a:t>
            </a:r>
          </a:p>
          <a:p>
            <a:pPr algn="just"/>
            <a:r>
              <a:rPr dirty="0" lang="ru-RU" sz="3200">
                <a:latin charset="0" panose="02020603050405020304" pitchFamily="18" typeface="Times New Roman"/>
                <a:cs charset="0" panose="02020603050405020304" pitchFamily="18" typeface="Times New Roman"/>
              </a:rPr>
              <a:t>‒ список членов ДЮП; </a:t>
            </a:r>
          </a:p>
          <a:p>
            <a:pPr algn="just"/>
            <a:r>
              <a:rPr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‒материалы </a:t>
            </a:r>
            <a:r>
              <a:rPr dirty="0" lang="ru-RU" sz="3200">
                <a:latin charset="0" panose="02020603050405020304" pitchFamily="18" typeface="Times New Roman"/>
                <a:cs charset="0" panose="02020603050405020304" pitchFamily="18" typeface="Times New Roman"/>
              </a:rPr>
              <a:t>по противопожарной пропаганде; </a:t>
            </a:r>
          </a:p>
          <a:p>
            <a:pPr algn="just"/>
            <a:r>
              <a:rPr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‒иные материалы: </a:t>
            </a:r>
            <a:r>
              <a:rPr dirty="0" lang="ru-RU" sz="3200">
                <a:latin charset="0" panose="02020603050405020304" pitchFamily="18" typeface="Times New Roman"/>
                <a:cs charset="0" panose="02020603050405020304" pitchFamily="18" typeface="Times New Roman"/>
              </a:rPr>
              <a:t>графики, акты выполненных работ, сценарные планы и т. д </a:t>
            </a:r>
            <a:r>
              <a:rPr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. </a:t>
            </a:r>
            <a:endParaRPr dirty="0" lang="ru-RU" sz="32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71793111"/>
      </p:ext>
    </p:extLst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Кранина\Документы ДЮП\конкурс лучший оотряд дюп\Orangeframe.pn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l="58" t="58"/>
          <a:stretch>
            <a:fillRect/>
          </a:stretch>
        </p:blipFill>
        <p:spPr bwMode="auto">
          <a:xfrm>
            <a:off x="-43417" y="0"/>
            <a:ext cx="918741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928670"/>
            <a:ext cx="8031836" cy="489364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en-US" smtClean="0" sz="2400">
                <a:latin charset="0" pitchFamily="18" typeface="Times New Roman"/>
                <a:cs charset="0" pitchFamily="18" typeface="Times New Roman"/>
              </a:rPr>
              <a:t>	</a:t>
            </a:r>
            <a:r>
              <a:rPr b="1" dirty="0" lang="ru-RU" smtClean="0" sz="2400">
                <a:latin charset="0" pitchFamily="18" typeface="Times New Roman"/>
                <a:cs charset="0" pitchFamily="18" typeface="Times New Roman"/>
              </a:rPr>
              <a:t>Муниципальное бюджетное общеобразовательное учреждение </a:t>
            </a:r>
            <a:r>
              <a:rPr b="1" dirty="0" lang="ru-RU" smtClean="0" sz="2400">
                <a:latin charset="0" pitchFamily="18" typeface="Times New Roman"/>
                <a:cs charset="0" pitchFamily="18" typeface="Times New Roman"/>
              </a:rPr>
              <a:t>«Средняя школа №2 – многопрофильная имени заслуженного строителя Российской федерации Евгения </a:t>
            </a:r>
            <a:r>
              <a:rPr b="1" dirty="0" lang="ru-RU" sz="2400">
                <a:latin charset="0" pitchFamily="18" typeface="Times New Roman"/>
                <a:cs charset="0" pitchFamily="18" typeface="Times New Roman"/>
              </a:rPr>
              <a:t>И</a:t>
            </a:r>
            <a:r>
              <a:rPr b="1" dirty="0" lang="ru-RU" smtClean="0" sz="2400">
                <a:latin charset="0" pitchFamily="18" typeface="Times New Roman"/>
                <a:cs charset="0" pitchFamily="18" typeface="Times New Roman"/>
              </a:rPr>
              <a:t>вановича Куропаткина»</a:t>
            </a:r>
          </a:p>
          <a:p>
            <a:pPr algn="ctr"/>
            <a:endParaRPr b="1" dirty="0" lang="ru-RU" smtClean="0" sz="2400">
              <a:latin charset="0" pitchFamily="18" typeface="Times New Roman"/>
              <a:cs charset="0" pitchFamily="18" typeface="Times New Roman"/>
            </a:endParaRPr>
          </a:p>
          <a:p>
            <a:pPr algn="just"/>
            <a:r>
              <a:rPr b="1"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Адрес:</a:t>
            </a:r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 628606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, Ханты-Мансийский автономный округ-Югра,  </a:t>
            </a:r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г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. Нижневартовск, ул. Пионерская</a:t>
            </a:r>
            <a:r>
              <a:rPr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9а</a:t>
            </a:r>
          </a:p>
          <a:p>
            <a:pPr algn="just"/>
            <a:endParaRPr b="1" dirty="0" lang="ru-RU" sz="2400">
              <a:latin charset="0" pitchFamily="18" typeface="Times New Roman"/>
              <a:cs charset="0" pitchFamily="18" typeface="Times New Roman"/>
            </a:endParaRPr>
          </a:p>
          <a:p>
            <a:r>
              <a:rPr b="1"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Телефоны</a:t>
            </a: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:</a:t>
            </a:r>
            <a:r>
              <a:rPr dirty="0" lang="ru-RU" sz="2400"/>
              <a:t>  </a:t>
            </a:r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тел/факс 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(3466) 29-12-90 – приемная, </a:t>
            </a:r>
          </a:p>
          <a:p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                      29-12-30 – директор, </a:t>
            </a:r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41-05-57 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- вахта </a:t>
            </a:r>
          </a:p>
          <a:p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                      Электронная почта: </a:t>
            </a:r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  <a:hlinkClick r:id="rId3"/>
              </a:rPr>
              <a:t>Shcola2nv@mail.ru</a:t>
            </a:r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                      Сайт: </a:t>
            </a:r>
            <a:r>
              <a:rPr dirty="0" lang="ru-RU" sz="2400" u="sng">
                <a:latin charset="0" panose="02020603050405020304" pitchFamily="18" typeface="Times New Roman"/>
                <a:cs charset="0" panose="02020603050405020304" pitchFamily="18" typeface="Times New Roman"/>
                <a:hlinkClick r:id="rId4"/>
              </a:rPr>
              <a:t>http://school2.edu-nv.ru/</a:t>
            </a:r>
            <a:endParaRPr b="1" dirty="0" lang="ru-RU" smtClean="0" sz="2400">
              <a:latin charset="0" pitchFamily="18" typeface="Times New Roman"/>
              <a:cs charset="0" pitchFamily="18" typeface="Times New Roman"/>
            </a:endParaRPr>
          </a:p>
          <a:p>
            <a:pPr algn="ctr"/>
            <a:endParaRPr dirty="0" lang="ru-RU" smtClean="0" sz="2400"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Кранина\Документы ДЮП\конкурс лучший оотряд дюп\Orangeframe.pn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l="58" t="58"/>
          <a:stretch>
            <a:fillRect/>
          </a:stretch>
        </p:blipFill>
        <p:spPr bwMode="auto">
          <a:xfrm>
            <a:off x="-43417" y="0"/>
            <a:ext cx="918741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261994"/>
            <a:ext cx="8352928" cy="606319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en-US" smtClean="0" sz="2400">
                <a:latin charset="0" pitchFamily="18" typeface="Times New Roman"/>
                <a:cs charset="0" pitchFamily="18" typeface="Times New Roman"/>
              </a:rPr>
              <a:t>	</a:t>
            </a:r>
            <a:endParaRPr dirty="0" lang="ru-RU" sz="2400"/>
          </a:p>
          <a:p>
            <a:pPr algn="ctr"/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Законодательные </a:t>
            </a:r>
            <a:r>
              <a:rPr b="1"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и </a:t>
            </a:r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регламентирующие  документы:</a:t>
            </a:r>
          </a:p>
          <a:p>
            <a:endParaRPr b="1" dirty="0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mtClean="0" sz="2400"/>
              <a:t>- </a:t>
            </a:r>
            <a:r>
              <a:rPr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Федеральный </a:t>
            </a:r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закон от 21.12.1994 №69-ФЗ «О пожарной безопасности». </a:t>
            </a:r>
          </a:p>
          <a:p>
            <a:pPr algn="just"/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‒ Приказ Министерства образования и науки Российской Федерации «Об утверждении порядка создания и деятельности добровольных дружин юных пожарных» от 03.09.2015 №971. </a:t>
            </a:r>
          </a:p>
          <a:p>
            <a:pPr algn="just"/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‒ Приказы, положения, иные регламентирующие документы и рекомендации, утвержденные Министерством просвещения Российской Федерации, МЧС России, ВДПО. 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Кранина\Документы ДЮП\конкурс лучший оотряд дюп\Orangeframe.pn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l="58" t="58"/>
          <a:stretch>
            <a:fillRect/>
          </a:stretch>
        </p:blipFill>
        <p:spPr bwMode="auto">
          <a:xfrm>
            <a:off x="-43417" y="0"/>
            <a:ext cx="918741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261994"/>
            <a:ext cx="8208912" cy="563231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endParaRPr b="1" dirty="0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b="1"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К </a:t>
            </a:r>
            <a:r>
              <a:rPr b="1" dirty="0" lang="ru-RU" sz="3200">
                <a:latin charset="0" panose="02020603050405020304" pitchFamily="18" typeface="Times New Roman"/>
                <a:cs charset="0" panose="02020603050405020304" pitchFamily="18" typeface="Times New Roman"/>
              </a:rPr>
              <a:t>рекомендуемым формализованным документам ДЮП </a:t>
            </a:r>
            <a:r>
              <a:rPr b="1"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относятся:</a:t>
            </a:r>
          </a:p>
          <a:p>
            <a:pPr algn="just"/>
            <a:endParaRPr dirty="0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1. </a:t>
            </a: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Примерная программа курса внеурочной деятельности «Подготовка членов дружины юных пожарных</a:t>
            </a:r>
            <a:r>
              <a:rPr dirty="0" lang="ru-RU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».</a:t>
            </a:r>
            <a:endParaRPr dirty="0" lang="ru-RU" sz="3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2. Положение </a:t>
            </a:r>
            <a:r>
              <a:rPr dirty="0" lang="ru-RU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ДЮП.</a:t>
            </a:r>
            <a:endParaRPr dirty="0" lang="ru-RU" sz="3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2. План работы ДЮП на текущий учебный </a:t>
            </a:r>
            <a:r>
              <a:rPr dirty="0" lang="ru-RU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год. </a:t>
            </a:r>
          </a:p>
          <a:p>
            <a:pPr algn="just"/>
            <a:r>
              <a:rPr dirty="0" lang="ru-RU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3</a:t>
            </a: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. Отчет о работе ДЮП за текущий учебный </a:t>
            </a:r>
            <a:r>
              <a:rPr dirty="0" lang="ru-RU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год. </a:t>
            </a:r>
            <a:endParaRPr dirty="0" lang="ru-RU" sz="3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4. Протоколы заседаний </a:t>
            </a:r>
            <a:r>
              <a:rPr dirty="0" lang="ru-RU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ДЮП. </a:t>
            </a:r>
            <a:endParaRPr dirty="0" lang="ru-RU" sz="3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5. Журнал учета членов </a:t>
            </a:r>
            <a:r>
              <a:rPr dirty="0" lang="ru-RU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ДЮП. </a:t>
            </a:r>
            <a:endParaRPr dirty="0" lang="ru-RU" sz="3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4492589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Кранина\Документы ДЮП\конкурс лучший оотряд дюп\Orangeframe.pn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l="58" t="58"/>
          <a:stretch>
            <a:fillRect/>
          </a:stretch>
        </p:blipFill>
        <p:spPr bwMode="auto">
          <a:xfrm>
            <a:off x="-43417" y="0"/>
            <a:ext cx="918741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261994"/>
            <a:ext cx="8208912" cy="58785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endParaRPr b="1" dirty="0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r>
              <a:rPr b="1" dirty="0" lang="ru-RU" sz="4000">
                <a:latin charset="0" panose="02020603050405020304" pitchFamily="18" typeface="Times New Roman"/>
                <a:cs charset="0" panose="02020603050405020304" pitchFamily="18" typeface="Times New Roman"/>
              </a:rPr>
              <a:t>Порядок создания и деятельности дружин юных пожарных </a:t>
            </a:r>
            <a:endParaRPr dirty="0" lang="ru-RU" smtClean="0" sz="4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dirty="0" lang="en-US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 smtClean="0" sz="4000">
                <a:latin charset="0" panose="02020603050405020304" pitchFamily="18" typeface="Times New Roman"/>
                <a:cs charset="0" panose="02020603050405020304" pitchFamily="18" typeface="Times New Roman"/>
              </a:rPr>
              <a:t>Приказ </a:t>
            </a:r>
            <a:r>
              <a:rPr dirty="0" lang="ru-RU" sz="4000">
                <a:latin charset="0" panose="02020603050405020304" pitchFamily="18" typeface="Times New Roman"/>
                <a:cs charset="0" panose="02020603050405020304" pitchFamily="18" typeface="Times New Roman"/>
              </a:rPr>
              <a:t>Министерства образования и науки Российской Федерации от 03.09.2015 №971 «Об утверждении порядка создания и деятельности добровольных дружин юных пожарных». </a:t>
            </a:r>
          </a:p>
        </p:txBody>
      </p:sp>
    </p:spTree>
    <p:extLst>
      <p:ext uri="{BB962C8B-B14F-4D97-AF65-F5344CB8AC3E}">
        <p14:creationId xmlns:p14="http://schemas.microsoft.com/office/powerpoint/2010/main" val="2219384714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Кранина\Документы ДЮП\конкурс лучший оотряд дюп\Orangeframe.pn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l="58" t="58"/>
          <a:stretch>
            <a:fillRect/>
          </a:stretch>
        </p:blipFill>
        <p:spPr bwMode="auto">
          <a:xfrm>
            <a:off x="-43417" y="0"/>
            <a:ext cx="918741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1" y="30998"/>
            <a:ext cx="8640960" cy="692497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en-US" smtClean="0" sz="2400">
                <a:latin charset="0" pitchFamily="18" typeface="Times New Roman"/>
                <a:cs charset="0" pitchFamily="18" typeface="Times New Roman"/>
              </a:rPr>
              <a:t>	</a:t>
            </a:r>
            <a:endParaRPr dirty="0" lang="ru-RU" smtClean="0" sz="2400">
              <a:latin charset="0" pitchFamily="18" typeface="Times New Roman"/>
              <a:cs charset="0" pitchFamily="18" typeface="Times New Roman"/>
            </a:endParaRPr>
          </a:p>
          <a:p>
            <a:pPr algn="just"/>
            <a:r>
              <a:rPr b="1"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	Задачами </a:t>
            </a:r>
            <a:r>
              <a:rPr b="1" dirty="0" lang="ru-RU" sz="2200">
                <a:latin charset="0" panose="02020603050405020304" pitchFamily="18" typeface="Times New Roman"/>
                <a:cs charset="0" panose="02020603050405020304" pitchFamily="18" typeface="Times New Roman"/>
              </a:rPr>
              <a:t>деятельности ДЮП являются: </a:t>
            </a:r>
            <a:endParaRPr b="1" dirty="0" lang="ru-RU" smtClean="0" sz="22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endParaRPr b="1" dirty="0" lang="ru-RU" sz="22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z="2200">
                <a:latin charset="0" panose="02020603050405020304" pitchFamily="18" typeface="Times New Roman"/>
                <a:cs charset="0" panose="02020603050405020304" pitchFamily="18" typeface="Times New Roman"/>
              </a:rPr>
              <a:t>‒ воспитание у обучающихся образовательных организаций чувства личной ответственности за сохранность жизни и здоровья людей, материальных ценностей от пожаров; </a:t>
            </a:r>
          </a:p>
          <a:p>
            <a:pPr algn="just"/>
            <a:r>
              <a:rPr dirty="0" lang="ru-RU" sz="2200">
                <a:latin charset="0" panose="02020603050405020304" pitchFamily="18" typeface="Times New Roman"/>
                <a:cs charset="0" panose="02020603050405020304" pitchFamily="18" typeface="Times New Roman"/>
              </a:rPr>
              <a:t>‒ профилактика пожаров среди детей и подростков; </a:t>
            </a:r>
          </a:p>
          <a:p>
            <a:pPr algn="just"/>
            <a:r>
              <a:rPr dirty="0" lang="ru-RU" sz="2200">
                <a:latin charset="0" panose="02020603050405020304" pitchFamily="18" typeface="Times New Roman"/>
                <a:cs charset="0" panose="02020603050405020304" pitchFamily="18" typeface="Times New Roman"/>
              </a:rPr>
              <a:t>‒ развитие навыков у обучающихся образовательных организаций по владению и пользованию первичными средствами пожаротушения; </a:t>
            </a:r>
          </a:p>
          <a:p>
            <a:pPr algn="just"/>
            <a:r>
              <a:rPr dirty="0" lang="ru-RU" sz="2200">
                <a:latin charset="0" panose="02020603050405020304" pitchFamily="18" typeface="Times New Roman"/>
                <a:cs charset="0" panose="02020603050405020304" pitchFamily="18" typeface="Times New Roman"/>
              </a:rPr>
              <a:t>‒ формирование культуры безопасности жизнедеятельности обучающихся образовательных организаций; </a:t>
            </a:r>
          </a:p>
          <a:p>
            <a:pPr algn="just"/>
            <a:r>
              <a:rPr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- противопожарная </a:t>
            </a:r>
            <a:r>
              <a:rPr dirty="0" lang="ru-RU" sz="2200">
                <a:latin charset="0" panose="02020603050405020304" pitchFamily="18" typeface="Times New Roman"/>
                <a:cs charset="0" panose="02020603050405020304" pitchFamily="18" typeface="Times New Roman"/>
              </a:rPr>
              <a:t>пропаганда по месту жительства юных пожарных, на объектах отдыха, природе, в период подготовки и проведения сезонных мероприятий, в том числе в пожароопасные периоды и каникулярное время; </a:t>
            </a:r>
          </a:p>
          <a:p>
            <a:pPr algn="just"/>
            <a:r>
              <a:rPr dirty="0" lang="ru-RU" sz="2200">
                <a:latin charset="0" panose="02020603050405020304" pitchFamily="18" typeface="Times New Roman"/>
                <a:cs charset="0" panose="02020603050405020304" pitchFamily="18" typeface="Times New Roman"/>
              </a:rPr>
              <a:t>‒ профессиональная ориентация обучающихся образовательных организаций; </a:t>
            </a:r>
          </a:p>
          <a:p>
            <a:pPr algn="just"/>
            <a:r>
              <a:rPr dirty="0" lang="ru-RU" sz="2200">
                <a:latin charset="0" panose="02020603050405020304" pitchFamily="18" typeface="Times New Roman"/>
                <a:cs charset="0" panose="02020603050405020304" pitchFamily="18" typeface="Times New Roman"/>
              </a:rPr>
              <a:t>‒ пропаганда традиций и истории пожарной охраны и добровольного пожарного общества. </a:t>
            </a:r>
          </a:p>
          <a:p>
            <a:pPr algn="just"/>
            <a:endParaRPr dirty="0" lang="ru-RU" smtClean="0" sz="2400"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Кранина\Документы ДЮП\конкурс лучший оотряд дюп\Orangeframe.pn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l="58" t="58"/>
          <a:stretch>
            <a:fillRect/>
          </a:stretch>
        </p:blipFill>
        <p:spPr bwMode="auto">
          <a:xfrm>
            <a:off x="-43417" y="0"/>
            <a:ext cx="918741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1" y="30998"/>
            <a:ext cx="8640960" cy="640175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en-US" smtClean="0" sz="2400">
                <a:latin charset="0" pitchFamily="18" typeface="Times New Roman"/>
                <a:cs charset="0" pitchFamily="18" typeface="Times New Roman"/>
              </a:rPr>
              <a:t>	</a:t>
            </a:r>
            <a:endParaRPr dirty="0" lang="ru-RU" smtClean="0" sz="2400">
              <a:latin charset="0" pitchFamily="18" typeface="Times New Roman"/>
              <a:cs charset="0" pitchFamily="18" typeface="Times New Roman"/>
            </a:endParaRPr>
          </a:p>
          <a:p>
            <a:pPr algn="just"/>
            <a:r>
              <a:rPr b="1"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	</a:t>
            </a:r>
            <a:r>
              <a:rPr b="1"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Возрастные психологические особенности членов дружины юных </a:t>
            </a:r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пожарных: </a:t>
            </a:r>
          </a:p>
          <a:p>
            <a:pPr algn="just"/>
            <a:endParaRPr b="1" dirty="0" lang="ru-RU" sz="22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Согласно требованиям приказа Министерства образования и науки Российской Федерации «Об утверждении порядка создания и деятельности добровольных дружин юных пожарных» от 03.09.2015 №971 членами ДЮП могут быть учащиеся образовательной организации в возрасте с 10 до 17 лет. </a:t>
            </a:r>
            <a:endParaRPr dirty="0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Исходя из практики деятельности ДЮП на территории Российской Федерации, наиболее продуктивный период активного участия ребёнка в деятельности ДЮП составляет примерно 4 года и укладывается в промежуток с 4 по 9 класс. </a:t>
            </a:r>
            <a:endParaRPr dirty="0" lang="ru-RU" smtClean="0" sz="2800">
              <a:latin charset="0" pitchFamily="18" typeface="Times New Roman"/>
              <a:cs charset="0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07091033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Кранина\Документы ДЮП\конкурс лучший оотряд дюп\Orangeframe.pn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l="58" t="58"/>
          <a:stretch>
            <a:fillRect/>
          </a:stretch>
        </p:blipFill>
        <p:spPr bwMode="auto">
          <a:xfrm>
            <a:off x="-43417" y="0"/>
            <a:ext cx="918741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1" y="30998"/>
            <a:ext cx="8640960" cy="655564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en-US" smtClean="0" sz="2400">
                <a:latin charset="0" pitchFamily="18" typeface="Times New Roman"/>
                <a:cs charset="0" pitchFamily="18" typeface="Times New Roman"/>
              </a:rPr>
              <a:t>	</a:t>
            </a:r>
            <a:endParaRPr dirty="0" lang="ru-RU" smtClean="0" sz="2400">
              <a:latin charset="0" pitchFamily="18" typeface="Times New Roman"/>
              <a:cs charset="0" pitchFamily="18" typeface="Times New Roman"/>
            </a:endParaRPr>
          </a:p>
          <a:p>
            <a:pPr algn="just"/>
            <a:r>
              <a:rPr b="1"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	</a:t>
            </a:r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Разработка </a:t>
            </a:r>
            <a:r>
              <a:rPr b="1"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и </a:t>
            </a:r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оформление </a:t>
            </a:r>
            <a:r>
              <a:rPr b="1"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документов по организации деятельности дружины юных пожарных </a:t>
            </a:r>
            <a:endParaRPr b="1" dirty="0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Примерная Программа курса внеурочной деятельности по подготовке ДЮП имеет следующую структуру: 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1. Титульный лист (Приложение 1). 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2. Пояснительная записка: цель, задачи, планируемые результаты. 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3. Результаты освоения курса внеурочной деятельности. 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4. Тематическое планирование. 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5. Содержание курса внеурочной деятельности с указанием форм организации и видов деятельности. 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6. Режим занятий. 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7. Материально-техническое обеспечение. </a:t>
            </a:r>
          </a:p>
          <a:p>
            <a:pPr algn="just"/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8. Литература для педагога и обучающихся (в т. ч.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интернет-ресурсы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98771708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Кранина\Документы ДЮП\конкурс лучший оотряд дюп\Orangeframe.pn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l="58" t="58"/>
          <a:stretch>
            <a:fillRect/>
          </a:stretch>
        </p:blipFill>
        <p:spPr bwMode="auto">
          <a:xfrm>
            <a:off x="-43417" y="0"/>
            <a:ext cx="918741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1" y="30998"/>
            <a:ext cx="8640960" cy="218521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en-US" smtClean="0" sz="2400">
                <a:latin charset="0" pitchFamily="18" typeface="Times New Roman"/>
                <a:cs charset="0" pitchFamily="18" typeface="Times New Roman"/>
              </a:rPr>
              <a:t>	</a:t>
            </a:r>
            <a:endParaRPr dirty="0" lang="ru-RU" smtClean="0" sz="2400">
              <a:latin charset="0" pitchFamily="18" typeface="Times New Roman"/>
              <a:cs charset="0" pitchFamily="18" typeface="Times New Roman"/>
            </a:endParaRPr>
          </a:p>
          <a:p>
            <a:pPr algn="ctr"/>
            <a:r>
              <a:rPr b="1"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	</a:t>
            </a:r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Примерное распределение учебной нагрузки при реализации программы подготовки членов ДЮП </a:t>
            </a:r>
            <a:endParaRPr dirty="0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r>
              <a:rPr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(</a:t>
            </a:r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5-8 класс) </a:t>
            </a:r>
            <a:endParaRPr dirty="0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endParaRPr dirty="0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8568951" cy="424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03172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Кранина\Документы ДЮП\конкурс лучший оотряд дюп\Orangeframe.pn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l="58" t="58"/>
          <a:stretch>
            <a:fillRect/>
          </a:stretch>
        </p:blipFill>
        <p:spPr bwMode="auto">
          <a:xfrm>
            <a:off x="-43417" y="0"/>
            <a:ext cx="918741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1" y="30998"/>
            <a:ext cx="8640960" cy="132343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en-US" smtClean="0" sz="2400">
                <a:latin charset="0" pitchFamily="18" typeface="Times New Roman"/>
                <a:cs charset="0" pitchFamily="18" typeface="Times New Roman"/>
              </a:rPr>
              <a:t>	</a:t>
            </a:r>
            <a:endParaRPr dirty="0" lang="ru-RU" smtClean="0" sz="2400">
              <a:latin charset="0" pitchFamily="18" typeface="Times New Roman"/>
              <a:cs charset="0" pitchFamily="18" typeface="Times New Roman"/>
            </a:endParaRPr>
          </a:p>
          <a:p>
            <a:pPr algn="ctr"/>
            <a:r>
              <a:rPr b="1"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	</a:t>
            </a:r>
            <a:r>
              <a:rPr b="1"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Виды и формы внеурочной </a:t>
            </a:r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деятельности</a:t>
            </a:r>
          </a:p>
          <a:p>
            <a:pPr algn="just"/>
            <a:r>
              <a:rPr b="1"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0"/>
          <a:stretch/>
        </p:blipFill>
        <p:spPr>
          <a:xfrm>
            <a:off x="323528" y="1124744"/>
            <a:ext cx="813690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80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123</Words>
  <Application>Microsoft Office PowerPoint</Application>
  <PresentationFormat>Экран (4:3)</PresentationFormat>
  <Paragraphs>109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Муниципальное бюджетное общеобразовательное учреждение «Средняя школа № 2 – многопрофильная имени заслуженного строителя РФ  Е.И. Куропаткина»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Отряд ДЮП</dc:title>
  <cp:lastModifiedBy>on</cp:lastModifiedBy>
  <cp:revision>19</cp:revision>
  <dcterms:modified xsi:type="dcterms:W3CDTF">2022-09-21T11:22:04Z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256986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