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1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1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1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1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C9E8776-E421-4677-A344-B7455DF33C2B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0840" cy="3083760"/>
          </a:xfrm>
          <a:prstGeom prst="rect">
            <a:avLst/>
          </a:prstGeom>
        </p:spPr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307" name="CustomShape 3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7F89698-368E-4AE2-9C8F-4C4181CCE3A8}" type="slidenum">
              <a:rPr lang="ru-RU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1.jpe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21" name="CustomShape 1"/>
          <p:cNvSpPr/>
          <p:nvPr/>
        </p:nvSpPr>
        <p:spPr>
          <a:xfrm>
            <a:off x="642960" y="1356120"/>
            <a:ext cx="7972920" cy="22838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4800" b="1" strike="noStrike" spc="-1">
                <a:solidFill>
                  <a:srgbClr val="1F497D"/>
                </a:solidFill>
                <a:latin typeface="Times New Roman"/>
                <a:ea typeface="DejaVu Sans"/>
              </a:rPr>
              <a:t>«Я не виноват, я стараюсь!»</a:t>
            </a:r>
            <a:br/>
            <a:r>
              <a:rPr lang="ru-RU" sz="4800" b="1" strike="noStrike" spc="-1">
                <a:solidFill>
                  <a:srgbClr val="4F81BD"/>
                </a:solidFill>
                <a:latin typeface="Times New Roman"/>
                <a:ea typeface="DejaVu Sans"/>
              </a:rPr>
              <a:t>Как помочь ребенку с нарушением чтения</a:t>
            </a:r>
            <a:endParaRPr lang="ru-RU" sz="4800" b="0" strike="noStrike" spc="-1">
              <a:latin typeface="Arial"/>
            </a:endParaRPr>
          </a:p>
        </p:txBody>
      </p:sp>
      <p:pic>
        <p:nvPicPr>
          <p:cNvPr id="122" name="Picture 1"/>
          <p:cNvPicPr/>
          <p:nvPr/>
        </p:nvPicPr>
        <p:blipFill>
          <a:blip r:embed="rId3"/>
          <a:stretch/>
        </p:blipFill>
        <p:spPr>
          <a:xfrm>
            <a:off x="6948360" y="4149000"/>
            <a:ext cx="1797120" cy="2129760"/>
          </a:xfrm>
          <a:prstGeom prst="rect">
            <a:avLst/>
          </a:prstGeom>
          <a:ln w="0">
            <a:noFill/>
          </a:ln>
        </p:spPr>
      </p:pic>
      <p:pic>
        <p:nvPicPr>
          <p:cNvPr id="123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51640" y="3891240"/>
            <a:ext cx="2086200" cy="2963520"/>
          </a:xfrm>
          <a:prstGeom prst="rect">
            <a:avLst/>
          </a:prstGeom>
          <a:ln w="0">
            <a:noFill/>
          </a:ln>
        </p:spPr>
      </p:pic>
      <p:sp>
        <p:nvSpPr>
          <p:cNvPr id="124" name="CustomShape 2"/>
          <p:cNvSpPr/>
          <p:nvPr/>
        </p:nvSpPr>
        <p:spPr>
          <a:xfrm>
            <a:off x="1526400" y="4080960"/>
            <a:ext cx="5220720" cy="1553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2400" b="1" strike="noStrike" spc="-1">
                <a:solidFill>
                  <a:srgbClr val="C0504D"/>
                </a:solidFill>
                <a:latin typeface="Times New Roman"/>
                <a:ea typeface="DejaVu Sans"/>
              </a:rPr>
              <a:t>Приемы коррекции дислексии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2400" b="0" strike="noStrike" spc="-1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Учитель-логопед</a:t>
            </a:r>
            <a:endParaRPr lang="ru-RU" sz="2400" b="0" strike="noStrike" spc="-1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Дудникова Оксана Анатольевна 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25" name="Рисунок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000" y="143640"/>
            <a:ext cx="2045520" cy="1292760"/>
          </a:xfrm>
          <a:prstGeom prst="rect">
            <a:avLst/>
          </a:prstGeom>
          <a:ln w="57240" cap="sq">
            <a:solidFill>
              <a:srgbClr val="984807"/>
            </a:solidFill>
            <a:miter/>
          </a:ln>
        </p:spPr>
      </p:pic>
      <p:sp>
        <p:nvSpPr>
          <p:cNvPr id="126" name="CustomShape 3"/>
          <p:cNvSpPr/>
          <p:nvPr/>
        </p:nvSpPr>
        <p:spPr>
          <a:xfrm>
            <a:off x="1248840" y="164880"/>
            <a:ext cx="5697000" cy="135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F79646"/>
                </a:solidFill>
                <a:latin typeface="Times New Roman"/>
                <a:ea typeface="Calibri"/>
              </a:rPr>
              <a:t>Семейное ресурсное объединение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F79646"/>
                </a:solidFill>
                <a:latin typeface="Times New Roman"/>
                <a:ea typeface="Calibri"/>
              </a:rPr>
              <a:t>ВЗАИМОДЕЙСТВИЕ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F79646"/>
                </a:solidFill>
                <a:latin typeface="Times New Roman"/>
                <a:ea typeface="Calibri"/>
              </a:rPr>
              <a:t>19.04.2022г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27" name="Picture 2"/>
          <p:cNvPicPr/>
          <p:nvPr/>
        </p:nvPicPr>
        <p:blipFill>
          <a:blip r:embed="rId6">
            <a:lum bright="20000"/>
          </a:blip>
          <a:stretch/>
        </p:blipFill>
        <p:spPr>
          <a:xfrm>
            <a:off x="403920" y="299160"/>
            <a:ext cx="950760" cy="1042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71" name="CustomShape 1"/>
          <p:cNvSpPr/>
          <p:nvPr/>
        </p:nvSpPr>
        <p:spPr>
          <a:xfrm>
            <a:off x="642960" y="500040"/>
            <a:ext cx="7854840" cy="699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Мнестическая дислексия</a:t>
            </a:r>
            <a:endParaRPr lang="ru-RU" sz="4000" b="0" strike="noStrike" spc="-1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642960" y="1428840"/>
            <a:ext cx="7783560" cy="40568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нарушение процессов установления связей между звуком и буквой;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нарушение речевой памяти. 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</a:pPr>
            <a:endParaRPr lang="ru-RU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ru-RU" sz="28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</a:t>
            </a:r>
            <a:r>
              <a:rPr lang="ru-RU" sz="2800" b="0" strike="noStrike" spc="-1">
                <a:solidFill>
                  <a:srgbClr val="00B050"/>
                </a:solidFill>
                <a:latin typeface="Times New Roman"/>
                <a:ea typeface="DejaVu Sans"/>
              </a:rPr>
              <a:t>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нарушение воспроизведения  последовательности букв, слогов, слов; «хозяйство»- «хо-зи-во-то»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пропуски;  « марка»- «мара»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трудности усвоения букв;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замены «ложку» – «лужку»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74" name="CustomShape 1"/>
          <p:cNvSpPr/>
          <p:nvPr/>
        </p:nvSpPr>
        <p:spPr>
          <a:xfrm>
            <a:off x="214200" y="142920"/>
            <a:ext cx="8712360" cy="1735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latin typeface="Arial"/>
                <a:ea typeface="DejaVu Sans"/>
              </a:rPr>
              <a:t>Основные приёмы и методы работы с детьми-дислексиками:</a:t>
            </a:r>
            <a:br/>
            <a:endParaRPr lang="ru-RU" sz="36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214200" y="1571760"/>
            <a:ext cx="8712360" cy="44787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дыхательная, зрительная и артикуляционная гимнастики;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метод кинезиологической коррекции;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стимулирующий массаж и самомассаж кистей и пальцев рук;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ритмико-речевая и музыкальная терапия;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зеркально-симметричное рисование обеими руками;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упражнения для развития зрительно-моторных координаций, оперативного поля чтения;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интеллектуально-развивающие словесные игры;</a:t>
            </a:r>
            <a:endParaRPr lang="ru-RU" sz="24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17375E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17375E"/>
                </a:solidFill>
                <a:latin typeface="Arial"/>
                <a:ea typeface="DejaVu Sans"/>
              </a:rPr>
              <a:t>метод "озвученного" чтения.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2_4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pic>
        <p:nvPicPr>
          <p:cNvPr id="177" name="Picture 2_5" descr="http://player.myshared.ru/9/956563/slides/slide_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440" y="320400"/>
            <a:ext cx="4155120" cy="2698200"/>
          </a:xfrm>
          <a:prstGeom prst="rect">
            <a:avLst/>
          </a:prstGeom>
          <a:ln w="0">
            <a:noFill/>
          </a:ln>
        </p:spPr>
      </p:pic>
      <p:pic>
        <p:nvPicPr>
          <p:cNvPr id="178" name="Picture 2_6" descr="http://player.myshared.ru/9/956563/slides/slide_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00" y="900000"/>
            <a:ext cx="3418200" cy="3321720"/>
          </a:xfrm>
          <a:prstGeom prst="rect">
            <a:avLst/>
          </a:prstGeom>
          <a:ln w="0">
            <a:noFill/>
          </a:ln>
        </p:spPr>
      </p:pic>
      <p:pic>
        <p:nvPicPr>
          <p:cNvPr id="179" name="Picture 2_7" descr="http://player.myshared.ru/9/956563/slides/slide_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59320" y="3166920"/>
            <a:ext cx="4138200" cy="2778480"/>
          </a:xfrm>
          <a:prstGeom prst="rect">
            <a:avLst/>
          </a:prstGeom>
          <a:ln w="0">
            <a:noFill/>
          </a:ln>
        </p:spPr>
      </p:pic>
      <p:sp>
        <p:nvSpPr>
          <p:cNvPr id="180" name="CustomShape 1"/>
          <p:cNvSpPr/>
          <p:nvPr/>
        </p:nvSpPr>
        <p:spPr>
          <a:xfrm>
            <a:off x="4409280" y="260640"/>
            <a:ext cx="4096080" cy="51696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800" b="1" i="1" strike="noStrike" spc="-1">
                <a:solidFill>
                  <a:srgbClr val="800000"/>
                </a:solidFill>
                <a:latin typeface="Arial"/>
                <a:ea typeface="Times New Roman"/>
              </a:rPr>
              <a:t>Игры с буквами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1080000" y="3173760"/>
            <a:ext cx="3600000" cy="45468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1" i="1" strike="noStrike" spc="-1">
                <a:solidFill>
                  <a:srgbClr val="800000"/>
                </a:solidFill>
                <a:latin typeface="Arial"/>
                <a:ea typeface="Times New Roman"/>
              </a:rPr>
              <a:t>Приемы работы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-16560"/>
            <a:ext cx="9140760" cy="6854760"/>
          </a:xfrm>
          <a:prstGeom prst="rect">
            <a:avLst/>
          </a:prstGeom>
          <a:ln w="0">
            <a:noFill/>
          </a:ln>
        </p:spPr>
      </p:pic>
      <p:pic>
        <p:nvPicPr>
          <p:cNvPr id="183" name="Picture 2_8" descr="http://player.myshared.ru/9/956563/slides/slide_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48920" y="3523320"/>
            <a:ext cx="4282920" cy="2671560"/>
          </a:xfrm>
          <a:prstGeom prst="rect">
            <a:avLst/>
          </a:prstGeom>
          <a:ln w="0">
            <a:noFill/>
          </a:ln>
        </p:spPr>
      </p:pic>
      <p:pic>
        <p:nvPicPr>
          <p:cNvPr id="184" name="Рисунок 146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0360" y="539280"/>
            <a:ext cx="3958200" cy="2340000"/>
          </a:xfrm>
          <a:prstGeom prst="rect">
            <a:avLst/>
          </a:prstGeom>
          <a:ln w="0">
            <a:noFill/>
          </a:ln>
        </p:spPr>
      </p:pic>
      <p:sp>
        <p:nvSpPr>
          <p:cNvPr id="185" name="CustomShape 1"/>
          <p:cNvSpPr/>
          <p:nvPr/>
        </p:nvSpPr>
        <p:spPr>
          <a:xfrm>
            <a:off x="5051880" y="2699640"/>
            <a:ext cx="321480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«Наложенные буквы»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86" name="Рисунок 5_0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360" y="540000"/>
            <a:ext cx="3377880" cy="4318200"/>
          </a:xfrm>
          <a:prstGeom prst="rect">
            <a:avLst/>
          </a:prstGeom>
          <a:ln w="0">
            <a:noFill/>
          </a:ln>
        </p:spPr>
      </p:pic>
      <p:sp>
        <p:nvSpPr>
          <p:cNvPr id="187" name="CustomShape 2"/>
          <p:cNvSpPr/>
          <p:nvPr/>
        </p:nvSpPr>
        <p:spPr>
          <a:xfrm>
            <a:off x="526320" y="4680000"/>
            <a:ext cx="3385440" cy="76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«Сколько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одинаковых букв»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1493640" y="46080"/>
            <a:ext cx="4096080" cy="51696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800" b="1" i="1" strike="noStrike" spc="-1">
                <a:solidFill>
                  <a:srgbClr val="800000"/>
                </a:solidFill>
                <a:latin typeface="Arial"/>
                <a:ea typeface="Times New Roman"/>
              </a:rPr>
              <a:t>Игры с буквами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90" name="Table 1"/>
          <p:cNvGraphicFramePr/>
          <p:nvPr/>
        </p:nvGraphicFramePr>
        <p:xfrm>
          <a:off x="609840" y="1676880"/>
          <a:ext cx="3428280" cy="1742760"/>
        </p:xfrm>
        <a:graphic>
          <a:graphicData uri="http://schemas.openxmlformats.org/drawingml/2006/table">
            <a:tbl>
              <a:tblPr/>
              <a:tblGrid>
                <a:gridCol w="85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848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СГ     ГС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МЫ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ОТ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СЮ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ИК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НУ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ВЕ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АХ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УФ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ЁШ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БА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ЛЁ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ГА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ЗЯ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ЭС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1" name="Table 2"/>
          <p:cNvGraphicFramePr/>
          <p:nvPr/>
        </p:nvGraphicFramePr>
        <p:xfrm>
          <a:off x="4724640" y="1676880"/>
          <a:ext cx="3885480" cy="1782360"/>
        </p:xfrm>
        <a:graphic>
          <a:graphicData uri="http://schemas.openxmlformats.org/drawingml/2006/table">
            <a:tbl>
              <a:tblPr/>
              <a:tblGrid>
                <a:gridCol w="97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1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088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СГС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ПОТ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СЫР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КАВ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ЛЫЙ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ЖИВ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РУК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ЧАН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ДЁС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ЗИЛ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ШИН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РИЖ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ДЕЙ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ПОД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ТАК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2" name="Table 3"/>
          <p:cNvGraphicFramePr/>
          <p:nvPr/>
        </p:nvGraphicFramePr>
        <p:xfrm>
          <a:off x="1905480" y="3962880"/>
          <a:ext cx="5028480" cy="1853640"/>
        </p:xfrm>
        <a:graphic>
          <a:graphicData uri="http://schemas.openxmlformats.org/drawingml/2006/table">
            <a:tbl>
              <a:tblPr/>
              <a:tblGrid>
                <a:gridCol w="1257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ССГ                ГСС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БРА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ИЧР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АРС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ДЛЯ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СТУ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ПРЕ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ЧТУ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ЕВН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КЧА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ШКИ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ЯВН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ВРЕ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ГТИ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ЯЗГ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ТРЮ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ОВТ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3" name="CustomShape 4"/>
          <p:cNvSpPr/>
          <p:nvPr/>
        </p:nvSpPr>
        <p:spPr>
          <a:xfrm>
            <a:off x="2163960" y="720000"/>
            <a:ext cx="4494240" cy="59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DejaVu Sans"/>
              </a:rPr>
              <a:t>Слоговые таблицы</a:t>
            </a:r>
            <a:endParaRPr lang="ru-RU" sz="4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pic>
        <p:nvPicPr>
          <p:cNvPr id="195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7920" y="3600000"/>
            <a:ext cx="3860640" cy="2711160"/>
          </a:xfrm>
          <a:prstGeom prst="rect">
            <a:avLst/>
          </a:prstGeom>
          <a:ln w="0">
            <a:noFill/>
          </a:ln>
        </p:spPr>
      </p:pic>
      <p:pic>
        <p:nvPicPr>
          <p:cNvPr id="196" name="Рисунок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5800" y="933480"/>
            <a:ext cx="3764880" cy="2698560"/>
          </a:xfrm>
          <a:prstGeom prst="rect">
            <a:avLst/>
          </a:prstGeom>
          <a:ln w="0">
            <a:noFill/>
          </a:ln>
        </p:spPr>
      </p:pic>
      <p:sp>
        <p:nvSpPr>
          <p:cNvPr id="197" name="CustomShape 1"/>
          <p:cNvSpPr/>
          <p:nvPr/>
        </p:nvSpPr>
        <p:spPr>
          <a:xfrm>
            <a:off x="2149920" y="180720"/>
            <a:ext cx="3630960" cy="45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Игры со слогами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«Слоговые дорожки»</a:t>
            </a:r>
            <a:r>
              <a:rPr lang="ru-RU" sz="2600" b="0" strike="noStrike" spc="-1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ru-RU" sz="2600" b="0" strike="noStrike" spc="-1">
              <a:latin typeface="Arial"/>
            </a:endParaRPr>
          </a:p>
        </p:txBody>
      </p:sp>
      <p:pic>
        <p:nvPicPr>
          <p:cNvPr id="198" name="Picture 2_9" descr="C:\Users\Наталья Генриховна\Desktop\ДИСК\материал Свободиной Н.Г\книга ДИСГРАФИЯ\табл.5а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20000" y="1506240"/>
            <a:ext cx="3868560" cy="4252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216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00" name="CustomShape 1"/>
          <p:cNvSpPr/>
          <p:nvPr/>
        </p:nvSpPr>
        <p:spPr>
          <a:xfrm>
            <a:off x="1215360" y="613080"/>
            <a:ext cx="6838920" cy="39873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2"/>
          <p:cNvSpPr/>
          <p:nvPr/>
        </p:nvSpPr>
        <p:spPr>
          <a:xfrm>
            <a:off x="155520" y="-144360"/>
            <a:ext cx="301680" cy="30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3"/>
          <p:cNvSpPr/>
          <p:nvPr/>
        </p:nvSpPr>
        <p:spPr>
          <a:xfrm>
            <a:off x="155520" y="-144360"/>
            <a:ext cx="301680" cy="30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03" name="Table 4"/>
          <p:cNvGraphicFramePr/>
          <p:nvPr/>
        </p:nvGraphicFramePr>
        <p:xfrm>
          <a:off x="230760" y="360000"/>
          <a:ext cx="8229240" cy="2660400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504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НАЙДИ СЛОВА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БУК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5A83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ДВО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СЛО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МА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БА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МО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ЛАН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НОГ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ЦА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ЗИН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ВИЛ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КУ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КРЫ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ДЫ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ВЫ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5A83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КРУ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БРЮ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НЫ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ЗИ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СА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ЗЫ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КИ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ПО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ГА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РО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ШИ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4" name="CustomShape 5"/>
          <p:cNvSpPr/>
          <p:nvPr/>
        </p:nvSpPr>
        <p:spPr>
          <a:xfrm>
            <a:off x="1440000" y="3064680"/>
            <a:ext cx="6298200" cy="607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05" name="Рисунок 204"/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5040" y="3240000"/>
            <a:ext cx="5511960" cy="2809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2_0"/>
          <p:cNvPicPr/>
          <p:nvPr/>
        </p:nvPicPr>
        <p:blipFill>
          <a:blip r:embed="rId2"/>
          <a:stretch/>
        </p:blipFill>
        <p:spPr>
          <a:xfrm>
            <a:off x="0" y="4500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07" name="CustomShape 1"/>
          <p:cNvSpPr/>
          <p:nvPr/>
        </p:nvSpPr>
        <p:spPr>
          <a:xfrm>
            <a:off x="303840" y="16056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Упражнения для работы над  увеличением поля зрения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267480" y="609480"/>
            <a:ext cx="8228160" cy="472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000" lnSpcReduction="10000"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</a:pPr>
            <a:r>
              <a:rPr lang="ru-RU" sz="2800" b="1" i="1" strike="noStrike" spc="-1">
                <a:solidFill>
                  <a:srgbClr val="1F497D"/>
                </a:solidFill>
                <a:latin typeface="Times New Roman"/>
                <a:ea typeface="DejaVu Sans"/>
              </a:rPr>
              <a:t>»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КОС     ТЕР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ПАТ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РОН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ПЛА 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КАТ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ГНЕЗ               ДО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ПАШ   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 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ТЕТ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ЛИ             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  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ВЕНЬ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ЛО                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ШАДЬ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МОР                 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  <a:ea typeface="DejaVu Sans"/>
              </a:rPr>
              <a:t>  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КОВЬ</a:t>
            </a:r>
            <a:endParaRPr lang="ru-RU" sz="2800" b="0" strike="noStrike" spc="-1">
              <a:latin typeface="Arial"/>
            </a:endParaRPr>
          </a:p>
          <a:p>
            <a:pPr marL="228600" indent="-227160" algn="ctr">
              <a:lnSpc>
                <a:spcPct val="8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ТЕТ                                           РАДЬ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4229640" y="238176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4"/>
          <p:cNvSpPr/>
          <p:nvPr/>
        </p:nvSpPr>
        <p:spPr>
          <a:xfrm>
            <a:off x="4266720" y="150444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CustomShape 5"/>
          <p:cNvSpPr/>
          <p:nvPr/>
        </p:nvSpPr>
        <p:spPr>
          <a:xfrm>
            <a:off x="4229640" y="198000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6"/>
          <p:cNvSpPr/>
          <p:nvPr/>
        </p:nvSpPr>
        <p:spPr>
          <a:xfrm>
            <a:off x="4229640" y="279504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7"/>
          <p:cNvSpPr/>
          <p:nvPr/>
        </p:nvSpPr>
        <p:spPr>
          <a:xfrm>
            <a:off x="4206240" y="321660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8"/>
          <p:cNvSpPr/>
          <p:nvPr/>
        </p:nvSpPr>
        <p:spPr>
          <a:xfrm>
            <a:off x="4206240" y="357588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9"/>
          <p:cNvSpPr/>
          <p:nvPr/>
        </p:nvSpPr>
        <p:spPr>
          <a:xfrm>
            <a:off x="4191120" y="401544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CustomShape 10"/>
          <p:cNvSpPr/>
          <p:nvPr/>
        </p:nvSpPr>
        <p:spPr>
          <a:xfrm>
            <a:off x="4183200" y="439632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11"/>
          <p:cNvSpPr/>
          <p:nvPr/>
        </p:nvSpPr>
        <p:spPr>
          <a:xfrm>
            <a:off x="4191120" y="4860000"/>
            <a:ext cx="303480" cy="30348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12"/>
          <p:cNvSpPr/>
          <p:nvPr/>
        </p:nvSpPr>
        <p:spPr>
          <a:xfrm>
            <a:off x="840600" y="1524960"/>
            <a:ext cx="2156040" cy="16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70C0"/>
                </a:solidFill>
                <a:latin typeface="Arial"/>
                <a:ea typeface="DejaVu Sans"/>
              </a:rPr>
              <a:t>«</a:t>
            </a:r>
            <a:r>
              <a:rPr lang="ru-RU" sz="2400" b="0" strike="noStrike" spc="-1">
                <a:solidFill>
                  <a:srgbClr val="0070C0"/>
                </a:solidFill>
                <a:latin typeface="Arial"/>
                <a:ea typeface="DejaVu Sans"/>
              </a:rPr>
              <a:t>Пирамида»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19" name="CustomShape 13"/>
          <p:cNvSpPr/>
          <p:nvPr/>
        </p:nvSpPr>
        <p:spPr>
          <a:xfrm>
            <a:off x="1459800" y="5193000"/>
            <a:ext cx="8609040" cy="472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71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Ду</a:t>
            </a:r>
            <a:r>
              <a:rPr lang="ru-RU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ет  холодный  резкий ве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тер</a:t>
            </a:r>
            <a:r>
              <a:rPr lang="ru-RU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Са</a:t>
            </a:r>
            <a:r>
              <a:rPr lang="ru-RU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ша решил у доски сложную зада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DejaVu Sans"/>
              </a:rPr>
              <a:t>чу</a:t>
            </a:r>
            <a:r>
              <a:rPr lang="ru-RU" sz="2800" b="0" strike="noStrike" spc="-1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-83160" y="252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21" name="CustomShape 1"/>
          <p:cNvSpPr/>
          <p:nvPr/>
        </p:nvSpPr>
        <p:spPr>
          <a:xfrm>
            <a:off x="457200" y="1752480"/>
            <a:ext cx="8228160" cy="457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</a:pPr>
            <a:r>
              <a:rPr lang="ru-RU" sz="2800" b="1" i="1" strike="noStrike" spc="-1">
                <a:solidFill>
                  <a:srgbClr val="1F497D"/>
                </a:solidFill>
                <a:latin typeface="Times New Roman"/>
                <a:ea typeface="DejaVu Sans"/>
              </a:rPr>
              <a:t>«Окошечко»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  <p:grpSp>
        <p:nvGrpSpPr>
          <p:cNvPr id="222" name="Group 2"/>
          <p:cNvGrpSpPr/>
          <p:nvPr/>
        </p:nvGrpSpPr>
        <p:grpSpPr>
          <a:xfrm>
            <a:off x="540000" y="4680000"/>
            <a:ext cx="5450760" cy="1020960"/>
            <a:chOff x="540000" y="4680000"/>
            <a:chExt cx="5450760" cy="1020960"/>
          </a:xfrm>
        </p:grpSpPr>
        <p:sp>
          <p:nvSpPr>
            <p:cNvPr id="223" name="Line 3"/>
            <p:cNvSpPr/>
            <p:nvPr/>
          </p:nvSpPr>
          <p:spPr>
            <a:xfrm>
              <a:off x="540720" y="5700240"/>
              <a:ext cx="3469320" cy="7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4" name="Line 4"/>
            <p:cNvSpPr/>
            <p:nvPr/>
          </p:nvSpPr>
          <p:spPr>
            <a:xfrm flipV="1">
              <a:off x="540000" y="4680360"/>
              <a:ext cx="1440" cy="10202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5" name="Line 5"/>
            <p:cNvSpPr/>
            <p:nvPr/>
          </p:nvSpPr>
          <p:spPr>
            <a:xfrm>
              <a:off x="540720" y="4680000"/>
              <a:ext cx="3469320" cy="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6" name="Line 6"/>
            <p:cNvSpPr/>
            <p:nvPr/>
          </p:nvSpPr>
          <p:spPr>
            <a:xfrm flipV="1">
              <a:off x="4010040" y="4680000"/>
              <a:ext cx="1440" cy="354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7" name="Line 7"/>
            <p:cNvSpPr/>
            <p:nvPr/>
          </p:nvSpPr>
          <p:spPr>
            <a:xfrm flipV="1">
              <a:off x="4010040" y="5345280"/>
              <a:ext cx="1440" cy="35496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8" name="Line 8"/>
            <p:cNvSpPr/>
            <p:nvPr/>
          </p:nvSpPr>
          <p:spPr>
            <a:xfrm>
              <a:off x="3301920" y="5345280"/>
              <a:ext cx="7081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9" name="Line 9"/>
            <p:cNvSpPr/>
            <p:nvPr/>
          </p:nvSpPr>
          <p:spPr>
            <a:xfrm>
              <a:off x="3301920" y="5034600"/>
              <a:ext cx="708120" cy="1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0" name="Line 10"/>
            <p:cNvSpPr/>
            <p:nvPr/>
          </p:nvSpPr>
          <p:spPr>
            <a:xfrm flipV="1">
              <a:off x="3301920" y="5034600"/>
              <a:ext cx="1440" cy="3106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1" name="CustomShape 11"/>
            <p:cNvSpPr/>
            <p:nvPr/>
          </p:nvSpPr>
          <p:spPr>
            <a:xfrm>
              <a:off x="3239280" y="5079600"/>
              <a:ext cx="1053000" cy="143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40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сле</a:t>
              </a:r>
              <a:endParaRPr lang="ru-RU" sz="4000" b="0" strike="noStrike" spc="-1">
                <a:latin typeface="Arial"/>
              </a:endParaRPr>
            </a:p>
          </p:txBody>
        </p:sp>
        <p:sp>
          <p:nvSpPr>
            <p:cNvPr id="232" name="CustomShape 12"/>
            <p:cNvSpPr/>
            <p:nvPr/>
          </p:nvSpPr>
          <p:spPr>
            <a:xfrm>
              <a:off x="4434480" y="5035320"/>
              <a:ext cx="1556280" cy="2203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40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урока</a:t>
              </a:r>
              <a:endParaRPr lang="ru-RU" sz="4000" b="0" strike="noStrike" spc="-1">
                <a:latin typeface="Arial"/>
              </a:endParaRPr>
            </a:p>
          </p:txBody>
        </p:sp>
      </p:grpSp>
      <p:sp>
        <p:nvSpPr>
          <p:cNvPr id="233" name="CustomShape 13"/>
          <p:cNvSpPr/>
          <p:nvPr/>
        </p:nvSpPr>
        <p:spPr>
          <a:xfrm>
            <a:off x="1848960" y="421200"/>
            <a:ext cx="5749200" cy="94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Упражнения, направленные на преодоление регрессии</a:t>
            </a:r>
            <a:endParaRPr lang="ru-RU" sz="2800" b="0" strike="noStrike" spc="-1">
              <a:latin typeface="Arial"/>
            </a:endParaRPr>
          </a:p>
        </p:txBody>
      </p:sp>
      <p:grpSp>
        <p:nvGrpSpPr>
          <p:cNvPr id="234" name="Group 14"/>
          <p:cNvGrpSpPr/>
          <p:nvPr/>
        </p:nvGrpSpPr>
        <p:grpSpPr>
          <a:xfrm>
            <a:off x="2385000" y="3153960"/>
            <a:ext cx="5929200" cy="1116000"/>
            <a:chOff x="2385000" y="3153960"/>
            <a:chExt cx="5929200" cy="1116000"/>
          </a:xfrm>
        </p:grpSpPr>
        <p:sp>
          <p:nvSpPr>
            <p:cNvPr id="235" name="Line 15"/>
            <p:cNvSpPr/>
            <p:nvPr/>
          </p:nvSpPr>
          <p:spPr>
            <a:xfrm>
              <a:off x="4612680" y="4268880"/>
              <a:ext cx="36997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6" name="Line 16"/>
            <p:cNvSpPr/>
            <p:nvPr/>
          </p:nvSpPr>
          <p:spPr>
            <a:xfrm flipV="1">
              <a:off x="8312400" y="3153960"/>
              <a:ext cx="1800" cy="11149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7" name="Line 17"/>
            <p:cNvSpPr/>
            <p:nvPr/>
          </p:nvSpPr>
          <p:spPr>
            <a:xfrm>
              <a:off x="4612680" y="3153960"/>
              <a:ext cx="3699720" cy="1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8" name="Line 18"/>
            <p:cNvSpPr/>
            <p:nvPr/>
          </p:nvSpPr>
          <p:spPr>
            <a:xfrm flipV="1">
              <a:off x="4612680" y="3153960"/>
              <a:ext cx="1440" cy="388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9" name="Line 19"/>
            <p:cNvSpPr/>
            <p:nvPr/>
          </p:nvSpPr>
          <p:spPr>
            <a:xfrm flipV="1">
              <a:off x="4612680" y="3881160"/>
              <a:ext cx="1440" cy="3877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0" name="Line 20"/>
            <p:cNvSpPr/>
            <p:nvPr/>
          </p:nvSpPr>
          <p:spPr>
            <a:xfrm>
              <a:off x="4612680" y="3881160"/>
              <a:ext cx="754920" cy="108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1" name="Line 21"/>
            <p:cNvSpPr/>
            <p:nvPr/>
          </p:nvSpPr>
          <p:spPr>
            <a:xfrm>
              <a:off x="4612680" y="3542040"/>
              <a:ext cx="754920" cy="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2" name="Line 22"/>
            <p:cNvSpPr/>
            <p:nvPr/>
          </p:nvSpPr>
          <p:spPr>
            <a:xfrm flipV="1">
              <a:off x="5367600" y="3542040"/>
              <a:ext cx="1440" cy="33912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3" name="CustomShape 23"/>
            <p:cNvSpPr/>
            <p:nvPr/>
          </p:nvSpPr>
          <p:spPr>
            <a:xfrm>
              <a:off x="4361040" y="3555000"/>
              <a:ext cx="980280" cy="240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кни</a:t>
              </a:r>
              <a:endParaRPr lang="ru-RU" sz="3600" b="0" strike="noStrike" spc="-1">
                <a:latin typeface="Arial"/>
              </a:endParaRPr>
            </a:p>
          </p:txBody>
        </p:sp>
        <p:sp>
          <p:nvSpPr>
            <p:cNvPr id="244" name="CustomShape 24"/>
            <p:cNvSpPr/>
            <p:nvPr/>
          </p:nvSpPr>
          <p:spPr>
            <a:xfrm>
              <a:off x="2385000" y="3610440"/>
              <a:ext cx="1961640" cy="2408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любите</a:t>
              </a:r>
              <a:endParaRPr lang="ru-RU" sz="3600" b="0" strike="noStrike" spc="-1">
                <a:latin typeface="Arial"/>
              </a:endParaRPr>
            </a:p>
          </p:txBody>
        </p:sp>
      </p:grpSp>
      <p:grpSp>
        <p:nvGrpSpPr>
          <p:cNvPr id="245" name="Group 25"/>
          <p:cNvGrpSpPr/>
          <p:nvPr/>
        </p:nvGrpSpPr>
        <p:grpSpPr>
          <a:xfrm>
            <a:off x="4140000" y="1477080"/>
            <a:ext cx="4149360" cy="1222920"/>
            <a:chOff x="4140000" y="1477080"/>
            <a:chExt cx="4149360" cy="1222920"/>
          </a:xfrm>
        </p:grpSpPr>
        <p:sp>
          <p:nvSpPr>
            <p:cNvPr id="246" name="CustomShape 26"/>
            <p:cNvSpPr/>
            <p:nvPr/>
          </p:nvSpPr>
          <p:spPr>
            <a:xfrm>
              <a:off x="4140000" y="1477080"/>
              <a:ext cx="4149360" cy="1222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7" name="CustomShape 27"/>
            <p:cNvSpPr/>
            <p:nvPr/>
          </p:nvSpPr>
          <p:spPr>
            <a:xfrm>
              <a:off x="5400000" y="1885320"/>
              <a:ext cx="1481040" cy="45216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ru-RU" sz="3600" b="1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ВОКР</a:t>
              </a:r>
              <a:endParaRPr lang="ru-RU" sz="3600" b="0" strike="noStrike" spc="-1">
                <a:latin typeface="Arial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0" name="Picture 2"/>
          <p:cNvPicPr/>
          <p:nvPr/>
        </p:nvPicPr>
        <p:blipFill>
          <a:blip r:embed="rId2"/>
          <a:stretch/>
        </p:blipFill>
        <p:spPr>
          <a:xfrm>
            <a:off x="0" y="180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51" name="CustomShape 3"/>
          <p:cNvSpPr/>
          <p:nvPr/>
        </p:nvSpPr>
        <p:spPr>
          <a:xfrm>
            <a:off x="457200" y="304920"/>
            <a:ext cx="8228160" cy="1141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Упражнения, направленные на развитие навыка антипации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52" name="CustomShape 4"/>
          <p:cNvSpPr/>
          <p:nvPr/>
        </p:nvSpPr>
        <p:spPr>
          <a:xfrm>
            <a:off x="457200" y="1523880"/>
            <a:ext cx="8228160" cy="47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</a:pPr>
            <a:r>
              <a:rPr lang="ru-RU" sz="2800" b="0" strike="noStrike" spc="-1">
                <a:solidFill>
                  <a:srgbClr val="1F497D"/>
                </a:solidFill>
                <a:latin typeface="Arial"/>
                <a:ea typeface="DejaVu Sans"/>
              </a:rPr>
              <a:t>«Решетка»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     Лев спал. Мышь пробежала ему по телу. Он проснулся и поймал её. Мышь стала просить, чтобы он пустил её; она сказала: "Если ты меня пустишь, и я тебе добро сделаю". Лев засмеялся, что мышь обещает ему добро сделать, и пустил её.</a:t>
            </a:r>
            <a:endParaRPr lang="ru-RU" sz="24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DejaVu Sans"/>
              </a:rPr>
              <a:t>   Потом охотники поймали льва и привязали верёвкой к дереву. Мышь услыхала львиный рёв, прибежала, перегрызла верёвку и сказала: "Помнишь, ты смеялся, не думал, чтобы я могла тебе добро сделать, а  теперь видишь - бывает и от мыши добро".</a:t>
            </a:r>
            <a:endParaRPr lang="ru-RU" sz="24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400" b="0" strike="noStrike" spc="-1">
              <a:latin typeface="Arial"/>
            </a:endParaRPr>
          </a:p>
        </p:txBody>
      </p:sp>
      <p:pic>
        <p:nvPicPr>
          <p:cNvPr id="253" name="Группа 5"/>
          <p:cNvPicPr/>
          <p:nvPr/>
        </p:nvPicPr>
        <p:blipFill>
          <a:blip r:embed="rId3"/>
          <a:stretch/>
        </p:blipFill>
        <p:spPr>
          <a:xfrm>
            <a:off x="609480" y="1905120"/>
            <a:ext cx="8380440" cy="43848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29" name="CustomShape 1"/>
          <p:cNvSpPr/>
          <p:nvPr/>
        </p:nvSpPr>
        <p:spPr>
          <a:xfrm>
            <a:off x="611640" y="980640"/>
            <a:ext cx="8354880" cy="33818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i="1" strike="noStrike" spc="-1">
                <a:solidFill>
                  <a:srgbClr val="FF33CC"/>
                </a:solidFill>
                <a:latin typeface="Times New Roman"/>
                <a:ea typeface="DejaVu Sans"/>
              </a:rPr>
              <a:t>Дислексия</a:t>
            </a:r>
            <a:r>
              <a:rPr lang="ru-RU" sz="3600" b="1" i="1" strike="noStrike" spc="-1">
                <a:solidFill>
                  <a:srgbClr val="FF00FF"/>
                </a:solidFill>
                <a:latin typeface="Times New Roman"/>
                <a:ea typeface="DejaVu Sans"/>
              </a:rPr>
              <a:t> </a:t>
            </a:r>
            <a:r>
              <a:rPr lang="ru-RU" sz="36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</a:t>
            </a:r>
            <a:r>
              <a:rPr lang="ru-RU" sz="36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36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частичное специфическое нарушение процесса </a:t>
            </a:r>
            <a:r>
              <a:rPr lang="ru-RU" sz="3600" b="1" i="1" strike="noStrike" spc="-1">
                <a:solidFill>
                  <a:srgbClr val="FF00FF"/>
                </a:solidFill>
                <a:latin typeface="Times New Roman"/>
                <a:ea typeface="DejaVu Sans"/>
              </a:rPr>
              <a:t>чтения</a:t>
            </a:r>
            <a:r>
              <a:rPr lang="ru-RU" sz="36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, обусловленное несформированностью высших психических функций и проявляющееся в повторяющихся ошибках стойкого характера.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30" name="Picture 2" descr="http://www.sulamot.ru/images/disleksiya/disleksiya-1.jpg"/>
          <p:cNvPicPr/>
          <p:nvPr/>
        </p:nvPicPr>
        <p:blipFill>
          <a:blip r:embed="rId3"/>
          <a:stretch/>
        </p:blipFill>
        <p:spPr>
          <a:xfrm>
            <a:off x="928800" y="4572000"/>
            <a:ext cx="6926040" cy="1871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6" name="Picture 2"/>
          <p:cNvPicPr/>
          <p:nvPr/>
        </p:nvPicPr>
        <p:blipFill>
          <a:blip r:embed="rId2"/>
          <a:stretch/>
        </p:blipFill>
        <p:spPr>
          <a:xfrm>
            <a:off x="0" y="-2016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57" name="CustomShape 3"/>
          <p:cNvSpPr/>
          <p:nvPr/>
        </p:nvSpPr>
        <p:spPr>
          <a:xfrm>
            <a:off x="500040" y="282960"/>
            <a:ext cx="5142240" cy="6426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BF6000"/>
                </a:solidFill>
                <a:latin typeface="Calibri"/>
                <a:ea typeface="DejaVu Sans"/>
              </a:rPr>
              <a:t>Майский снег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Снег идёт!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Удивляются дети: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"К нам зима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Воротилась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Опять?"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Это просто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На яблоне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Ветер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Хочет все лепестки </a:t>
            </a:r>
            <a:br/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Сосчитать.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(</a:t>
            </a:r>
            <a:r>
              <a:rPr lang="ru-RU" sz="32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В.Приходько</a:t>
            </a: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br/>
            <a:endParaRPr lang="ru-RU" sz="3200" b="0" strike="noStrike" spc="-1">
              <a:latin typeface="Arial"/>
            </a:endParaRPr>
          </a:p>
        </p:txBody>
      </p:sp>
      <p:pic>
        <p:nvPicPr>
          <p:cNvPr id="258" name="Picture 15" descr="Рисунок1"/>
          <p:cNvPicPr/>
          <p:nvPr/>
        </p:nvPicPr>
        <p:blipFill>
          <a:blip r:embed="rId3"/>
          <a:stretch/>
        </p:blipFill>
        <p:spPr>
          <a:xfrm>
            <a:off x="391320" y="112932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59" name="Picture 16" descr="Рисунок1"/>
          <p:cNvPicPr/>
          <p:nvPr/>
        </p:nvPicPr>
        <p:blipFill>
          <a:blip r:embed="rId3"/>
          <a:stretch/>
        </p:blipFill>
        <p:spPr>
          <a:xfrm>
            <a:off x="500040" y="162972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0" name="Picture 17" descr="Рисунок1"/>
          <p:cNvPicPr/>
          <p:nvPr/>
        </p:nvPicPr>
        <p:blipFill>
          <a:blip r:embed="rId3"/>
          <a:stretch/>
        </p:blipFill>
        <p:spPr>
          <a:xfrm>
            <a:off x="500040" y="211356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1" name="Picture 18" descr="Рисунок1"/>
          <p:cNvPicPr/>
          <p:nvPr/>
        </p:nvPicPr>
        <p:blipFill>
          <a:blip r:embed="rId3"/>
          <a:stretch/>
        </p:blipFill>
        <p:spPr>
          <a:xfrm>
            <a:off x="430920" y="260784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2" name="Picture 19" descr="Рисунок1"/>
          <p:cNvPicPr/>
          <p:nvPr/>
        </p:nvPicPr>
        <p:blipFill>
          <a:blip r:embed="rId3"/>
          <a:stretch/>
        </p:blipFill>
        <p:spPr>
          <a:xfrm>
            <a:off x="391320" y="308304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3" name="Picture 20" descr="Рисунок1"/>
          <p:cNvPicPr/>
          <p:nvPr/>
        </p:nvPicPr>
        <p:blipFill>
          <a:blip r:embed="rId3"/>
          <a:stretch/>
        </p:blipFill>
        <p:spPr>
          <a:xfrm>
            <a:off x="228240" y="329184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4" name="Picture 21" descr="Рисунок1"/>
          <p:cNvPicPr/>
          <p:nvPr/>
        </p:nvPicPr>
        <p:blipFill>
          <a:blip r:embed="rId3"/>
          <a:stretch/>
        </p:blipFill>
        <p:spPr>
          <a:xfrm>
            <a:off x="271080" y="383220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5" name="Picture 22" descr="Рисунок1"/>
          <p:cNvPicPr/>
          <p:nvPr/>
        </p:nvPicPr>
        <p:blipFill>
          <a:blip r:embed="rId3"/>
          <a:stretch/>
        </p:blipFill>
        <p:spPr>
          <a:xfrm>
            <a:off x="271080" y="426852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6" name="Picture 23" descr="Рисунок1"/>
          <p:cNvPicPr/>
          <p:nvPr/>
        </p:nvPicPr>
        <p:blipFill>
          <a:blip r:embed="rId3"/>
          <a:stretch/>
        </p:blipFill>
        <p:spPr>
          <a:xfrm>
            <a:off x="83880" y="479628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7" name="Picture 24" descr="Рисунок1"/>
          <p:cNvPicPr/>
          <p:nvPr/>
        </p:nvPicPr>
        <p:blipFill>
          <a:blip r:embed="rId3"/>
          <a:stretch/>
        </p:blipFill>
        <p:spPr>
          <a:xfrm>
            <a:off x="228240" y="5285880"/>
            <a:ext cx="3888000" cy="173160"/>
          </a:xfrm>
          <a:prstGeom prst="rect">
            <a:avLst/>
          </a:prstGeom>
          <a:ln w="9525">
            <a:noFill/>
          </a:ln>
        </p:spPr>
      </p:pic>
      <p:pic>
        <p:nvPicPr>
          <p:cNvPr id="268" name="Picture 25" descr="Рисунок1"/>
          <p:cNvPicPr/>
          <p:nvPr/>
        </p:nvPicPr>
        <p:blipFill>
          <a:blip r:embed="rId3"/>
          <a:stretch/>
        </p:blipFill>
        <p:spPr>
          <a:xfrm>
            <a:off x="308160" y="5994720"/>
            <a:ext cx="3888000" cy="173160"/>
          </a:xfrm>
          <a:prstGeom prst="rect">
            <a:avLst/>
          </a:prstGeom>
          <a:ln w="9525">
            <a:noFill/>
          </a:ln>
        </p:spPr>
      </p:pic>
      <p:sp>
        <p:nvSpPr>
          <p:cNvPr id="269" name="CustomShape 4"/>
          <p:cNvSpPr/>
          <p:nvPr/>
        </p:nvSpPr>
        <p:spPr>
          <a:xfrm>
            <a:off x="3657600" y="762120"/>
            <a:ext cx="5484960" cy="1065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Упражнения, направленные на развитие навыка антипации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270" name="CustomShape 5"/>
          <p:cNvSpPr/>
          <p:nvPr/>
        </p:nvSpPr>
        <p:spPr>
          <a:xfrm>
            <a:off x="4484880" y="2112120"/>
            <a:ext cx="4200120" cy="369504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71" name="Прямоугольник 11"/>
          <p:cNvPicPr/>
          <p:nvPr/>
        </p:nvPicPr>
        <p:blipFill>
          <a:blip r:embed="rId4"/>
          <a:stretch/>
        </p:blipFill>
        <p:spPr>
          <a:xfrm>
            <a:off x="6919200" y="2837520"/>
            <a:ext cx="1499040" cy="1119960"/>
          </a:xfrm>
          <a:prstGeom prst="rect">
            <a:avLst/>
          </a:prstGeom>
          <a:ln w="9525">
            <a:noFill/>
          </a:ln>
        </p:spPr>
      </p:pic>
      <p:pic>
        <p:nvPicPr>
          <p:cNvPr id="272" name="Прямоугольник 12"/>
          <p:cNvPicPr/>
          <p:nvPr/>
        </p:nvPicPr>
        <p:blipFill>
          <a:blip r:embed="rId5"/>
          <a:stretch/>
        </p:blipFill>
        <p:spPr>
          <a:xfrm>
            <a:off x="7410240" y="3476160"/>
            <a:ext cx="1118520" cy="543600"/>
          </a:xfrm>
          <a:prstGeom prst="rect">
            <a:avLst/>
          </a:prstGeom>
          <a:ln w="9525">
            <a:noFill/>
          </a:ln>
        </p:spPr>
      </p:pic>
      <p:pic>
        <p:nvPicPr>
          <p:cNvPr id="273" name="Прямоугольник 13"/>
          <p:cNvPicPr/>
          <p:nvPr/>
        </p:nvPicPr>
        <p:blipFill>
          <a:blip r:embed="rId6"/>
          <a:stretch/>
        </p:blipFill>
        <p:spPr>
          <a:xfrm>
            <a:off x="6896880" y="3869640"/>
            <a:ext cx="1751400" cy="570960"/>
          </a:xfrm>
          <a:prstGeom prst="rect">
            <a:avLst/>
          </a:prstGeom>
          <a:ln w="9525">
            <a:noFill/>
          </a:ln>
        </p:spPr>
      </p:pic>
      <p:pic>
        <p:nvPicPr>
          <p:cNvPr id="274" name="Прямоугольник 14"/>
          <p:cNvPicPr/>
          <p:nvPr/>
        </p:nvPicPr>
        <p:blipFill>
          <a:blip r:embed="rId7"/>
          <a:stretch/>
        </p:blipFill>
        <p:spPr>
          <a:xfrm>
            <a:off x="7184520" y="4278240"/>
            <a:ext cx="1180440" cy="645120"/>
          </a:xfrm>
          <a:prstGeom prst="rect">
            <a:avLst/>
          </a:prstGeom>
          <a:ln w="9525">
            <a:noFill/>
          </a:ln>
        </p:spPr>
      </p:pic>
      <p:pic>
        <p:nvPicPr>
          <p:cNvPr id="275" name="Прямоугольник 15"/>
          <p:cNvPicPr/>
          <p:nvPr/>
        </p:nvPicPr>
        <p:blipFill>
          <a:blip r:embed="rId8"/>
          <a:stretch/>
        </p:blipFill>
        <p:spPr>
          <a:xfrm>
            <a:off x="6711120" y="4251240"/>
            <a:ext cx="1260000" cy="1229040"/>
          </a:xfrm>
          <a:prstGeom prst="rect">
            <a:avLst/>
          </a:prstGeom>
          <a:ln w="9525">
            <a:noFill/>
          </a:ln>
        </p:spPr>
      </p:pic>
      <p:pic>
        <p:nvPicPr>
          <p:cNvPr id="276" name="Прямоугольник 16"/>
          <p:cNvPicPr/>
          <p:nvPr/>
        </p:nvPicPr>
        <p:blipFill>
          <a:blip r:embed="rId9"/>
          <a:stretch/>
        </p:blipFill>
        <p:spPr>
          <a:xfrm>
            <a:off x="6503040" y="4356360"/>
            <a:ext cx="587160" cy="1346040"/>
          </a:xfrm>
          <a:prstGeom prst="rect">
            <a:avLst/>
          </a:prstGeom>
          <a:ln w="9525">
            <a:noFill/>
          </a:ln>
        </p:spPr>
      </p:pic>
      <p:pic>
        <p:nvPicPr>
          <p:cNvPr id="277" name="Прямоугольник 17"/>
          <p:cNvPicPr/>
          <p:nvPr/>
        </p:nvPicPr>
        <p:blipFill>
          <a:blip r:embed="rId10"/>
          <a:stretch/>
        </p:blipFill>
        <p:spPr>
          <a:xfrm>
            <a:off x="5839200" y="4309560"/>
            <a:ext cx="812880" cy="1380960"/>
          </a:xfrm>
          <a:prstGeom prst="rect">
            <a:avLst/>
          </a:prstGeom>
          <a:ln w="9525">
            <a:noFill/>
          </a:ln>
        </p:spPr>
      </p:pic>
      <p:pic>
        <p:nvPicPr>
          <p:cNvPr id="278" name="Прямоугольник 18"/>
          <p:cNvPicPr/>
          <p:nvPr/>
        </p:nvPicPr>
        <p:blipFill>
          <a:blip r:embed="rId11"/>
          <a:stretch/>
        </p:blipFill>
        <p:spPr>
          <a:xfrm>
            <a:off x="5170680" y="4208400"/>
            <a:ext cx="1304280" cy="1283760"/>
          </a:xfrm>
          <a:prstGeom prst="rect">
            <a:avLst/>
          </a:prstGeom>
          <a:ln w="9525">
            <a:noFill/>
          </a:ln>
        </p:spPr>
      </p:pic>
      <p:pic>
        <p:nvPicPr>
          <p:cNvPr id="279" name="Прямоугольник 19"/>
          <p:cNvPicPr/>
          <p:nvPr/>
        </p:nvPicPr>
        <p:blipFill>
          <a:blip r:embed="rId12"/>
          <a:stretch/>
        </p:blipFill>
        <p:spPr>
          <a:xfrm>
            <a:off x="4630680" y="3955320"/>
            <a:ext cx="1751400" cy="1022760"/>
          </a:xfrm>
          <a:prstGeom prst="rect">
            <a:avLst/>
          </a:prstGeom>
          <a:ln w="9525">
            <a:noFill/>
          </a:ln>
        </p:spPr>
      </p:pic>
      <p:pic>
        <p:nvPicPr>
          <p:cNvPr id="280" name="Прямоугольник 20"/>
          <p:cNvPicPr/>
          <p:nvPr/>
        </p:nvPicPr>
        <p:blipFill>
          <a:blip r:embed="rId13"/>
          <a:stretch/>
        </p:blipFill>
        <p:spPr>
          <a:xfrm>
            <a:off x="4489200" y="3705840"/>
            <a:ext cx="1791000" cy="528120"/>
          </a:xfrm>
          <a:prstGeom prst="rect">
            <a:avLst/>
          </a:prstGeom>
          <a:ln w="9525">
            <a:noFill/>
          </a:ln>
        </p:spPr>
      </p:pic>
      <p:pic>
        <p:nvPicPr>
          <p:cNvPr id="281" name="Прямоугольник 21"/>
          <p:cNvPicPr/>
          <p:nvPr/>
        </p:nvPicPr>
        <p:blipFill>
          <a:blip r:embed="rId14"/>
          <a:stretch/>
        </p:blipFill>
        <p:spPr>
          <a:xfrm>
            <a:off x="4582080" y="3172320"/>
            <a:ext cx="1645200" cy="703440"/>
          </a:xfrm>
          <a:prstGeom prst="rect">
            <a:avLst/>
          </a:prstGeom>
          <a:ln w="9525">
            <a:noFill/>
          </a:ln>
        </p:spPr>
      </p:pic>
      <p:pic>
        <p:nvPicPr>
          <p:cNvPr id="282" name="Прямоугольник 22"/>
          <p:cNvPicPr/>
          <p:nvPr/>
        </p:nvPicPr>
        <p:blipFill>
          <a:blip r:embed="rId15"/>
          <a:stretch/>
        </p:blipFill>
        <p:spPr>
          <a:xfrm>
            <a:off x="4998240" y="2526120"/>
            <a:ext cx="1392840" cy="1166760"/>
          </a:xfrm>
          <a:prstGeom prst="rect">
            <a:avLst/>
          </a:prstGeom>
          <a:ln w="9525">
            <a:noFill/>
          </a:ln>
        </p:spPr>
      </p:pic>
      <p:pic>
        <p:nvPicPr>
          <p:cNvPr id="283" name="Прямоугольник 23"/>
          <p:cNvPicPr/>
          <p:nvPr/>
        </p:nvPicPr>
        <p:blipFill>
          <a:blip r:embed="rId16"/>
          <a:stretch/>
        </p:blipFill>
        <p:spPr>
          <a:xfrm>
            <a:off x="5803560" y="2152080"/>
            <a:ext cx="843840" cy="1342080"/>
          </a:xfrm>
          <a:prstGeom prst="rect">
            <a:avLst/>
          </a:prstGeom>
          <a:ln w="9525">
            <a:noFill/>
          </a:ln>
        </p:spPr>
      </p:pic>
      <p:pic>
        <p:nvPicPr>
          <p:cNvPr id="284" name="Прямоугольник 24"/>
          <p:cNvPicPr/>
          <p:nvPr/>
        </p:nvPicPr>
        <p:blipFill>
          <a:blip r:embed="rId17"/>
          <a:stretch/>
        </p:blipFill>
        <p:spPr>
          <a:xfrm>
            <a:off x="6449760" y="2175480"/>
            <a:ext cx="658080" cy="1377000"/>
          </a:xfrm>
          <a:prstGeom prst="rect">
            <a:avLst/>
          </a:prstGeom>
          <a:ln w="9525">
            <a:noFill/>
          </a:ln>
        </p:spPr>
      </p:pic>
      <p:pic>
        <p:nvPicPr>
          <p:cNvPr id="285" name="Прямоугольник 25"/>
          <p:cNvPicPr/>
          <p:nvPr/>
        </p:nvPicPr>
        <p:blipFill>
          <a:blip r:embed="rId18"/>
          <a:stretch/>
        </p:blipFill>
        <p:spPr>
          <a:xfrm>
            <a:off x="6657840" y="2335320"/>
            <a:ext cx="1295280" cy="1431720"/>
          </a:xfrm>
          <a:prstGeom prst="rect">
            <a:avLst/>
          </a:prstGeom>
          <a:ln w="9525">
            <a:noFill/>
          </a:ln>
        </p:spPr>
      </p:pic>
      <p:sp>
        <p:nvSpPr>
          <p:cNvPr id="286" name="CustomShape 6"/>
          <p:cNvSpPr/>
          <p:nvPr/>
        </p:nvSpPr>
        <p:spPr>
          <a:xfrm rot="225000">
            <a:off x="4450320" y="2062440"/>
            <a:ext cx="4152960" cy="3786480"/>
          </a:xfrm>
          <a:prstGeom prst="pie">
            <a:avLst>
              <a:gd name="adj1" fmla="val 0"/>
              <a:gd name="adj2" fmla="val 18626918"/>
            </a:avLst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4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3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33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3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5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89" name="Picture 2"/>
          <p:cNvPicPr/>
          <p:nvPr/>
        </p:nvPicPr>
        <p:blipFill>
          <a:blip r:embed="rId2"/>
          <a:stretch/>
        </p:blipFill>
        <p:spPr>
          <a:xfrm>
            <a:off x="0" y="-29520"/>
            <a:ext cx="9180000" cy="6884280"/>
          </a:xfrm>
          <a:prstGeom prst="rect">
            <a:avLst/>
          </a:prstGeom>
          <a:ln w="0">
            <a:noFill/>
          </a:ln>
        </p:spPr>
      </p:pic>
      <p:sp>
        <p:nvSpPr>
          <p:cNvPr id="290" name="CustomShape 3"/>
          <p:cNvSpPr/>
          <p:nvPr/>
        </p:nvSpPr>
        <p:spPr>
          <a:xfrm>
            <a:off x="533520" y="457200"/>
            <a:ext cx="8228160" cy="98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Развитие восприятия текста, оперативной памяти, скорости чтения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291" name="CustomShape 4"/>
          <p:cNvSpPr/>
          <p:nvPr/>
        </p:nvSpPr>
        <p:spPr>
          <a:xfrm>
            <a:off x="457200" y="1260000"/>
            <a:ext cx="8228160" cy="5367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1000"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</a:pP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DejaVu Sans"/>
              </a:rPr>
              <a:t>« Всё наоборот» </a:t>
            </a:r>
            <a:endParaRPr lang="ru-RU" sz="28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2060"/>
                </a:solidFill>
                <a:latin typeface="Arial"/>
                <a:ea typeface="DejaVu Sans"/>
              </a:rPr>
              <a:t>                                   </a:t>
            </a: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Ьтсуп к  егород еьнежаву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   Йикясв теувтсвуч адгесв,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   Окьлот мат, едг               еьнешуран,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   Тидох мокшыдяр адеб…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   А енизар, и екавез –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Ееньлетаминвоп  быть!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Ан дороге – ьтедив знаки,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000" b="0" strike="noStrike" spc="-1">
                <a:solidFill>
                  <a:srgbClr val="000000"/>
                </a:solidFill>
                <a:latin typeface="Arial"/>
                <a:ea typeface="DejaVu Sans"/>
              </a:rPr>
              <a:t>  Хи значенье – ен забыть!</a:t>
            </a:r>
            <a:endParaRPr lang="ru-RU" sz="3000" b="0" strike="noStrike" spc="-1">
              <a:latin typeface="Arial"/>
            </a:endParaRPr>
          </a:p>
          <a:p>
            <a:pPr marL="228600" indent="-22716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3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4" name="Picture 2"/>
          <p:cNvPicPr/>
          <p:nvPr/>
        </p:nvPicPr>
        <p:blipFill>
          <a:blip r:embed="rId2"/>
          <a:stretch/>
        </p:blipFill>
        <p:spPr>
          <a:xfrm>
            <a:off x="0" y="180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295" name="CustomShape 3"/>
          <p:cNvSpPr/>
          <p:nvPr/>
        </p:nvSpPr>
        <p:spPr>
          <a:xfrm>
            <a:off x="7924680" y="6356520"/>
            <a:ext cx="760680" cy="36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DE02E4D8-2114-441B-9DF9-CCDC81709B25}" type="slidenum">
              <a:rPr lang="ru-RU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22</a:t>
            </a:fld>
            <a:endParaRPr lang="ru-RU" sz="1800" b="0" strike="noStrike" spc="-1">
              <a:latin typeface="Arial"/>
            </a:endParaRPr>
          </a:p>
        </p:txBody>
      </p:sp>
      <p:sp>
        <p:nvSpPr>
          <p:cNvPr id="296" name="CustomShape 4"/>
          <p:cNvSpPr/>
          <p:nvPr/>
        </p:nvSpPr>
        <p:spPr>
          <a:xfrm>
            <a:off x="990720" y="228600"/>
            <a:ext cx="7691760" cy="98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Примеры наборов предложений </a:t>
            </a:r>
            <a:br/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(диктанты Федоренко)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297" name="Table 5"/>
          <p:cNvGraphicFramePr/>
          <p:nvPr/>
        </p:nvGraphicFramePr>
        <p:xfrm>
          <a:off x="893880" y="1559160"/>
          <a:ext cx="7625160" cy="4456080"/>
        </p:xfrm>
        <a:graphic>
          <a:graphicData uri="http://schemas.openxmlformats.org/drawingml/2006/table">
            <a:tbl>
              <a:tblPr/>
              <a:tblGrid>
                <a:gridCol w="253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4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Предложения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Число букв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Время выполнения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40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набор №1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noFill/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Тает снег.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Идет дождь.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Небо хмурое.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Коля заболел.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Запели птицы.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35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Поле опустело.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4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0" name="Picture 2"/>
          <p:cNvPicPr/>
          <p:nvPr/>
        </p:nvPicPr>
        <p:blipFill>
          <a:blip r:embed="rId2"/>
          <a:stretch/>
        </p:blipFill>
        <p:spPr>
          <a:xfrm>
            <a:off x="0" y="180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301" name="CustomShape 3"/>
          <p:cNvSpPr/>
          <p:nvPr/>
        </p:nvSpPr>
        <p:spPr>
          <a:xfrm>
            <a:off x="457200" y="380880"/>
            <a:ext cx="8228160" cy="106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Примеры наборов предложений </a:t>
            </a:r>
            <a:br/>
            <a:r>
              <a:rPr lang="ru-RU" sz="36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(диктанты Федоренко)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302" name="Table 4"/>
          <p:cNvGraphicFramePr/>
          <p:nvPr/>
        </p:nvGraphicFramePr>
        <p:xfrm>
          <a:off x="533520" y="1523880"/>
          <a:ext cx="7711200" cy="4126320"/>
        </p:xfrm>
        <a:graphic>
          <a:graphicData uri="http://schemas.openxmlformats.org/drawingml/2006/table">
            <a:tbl>
              <a:tblPr/>
              <a:tblGrid>
                <a:gridCol w="56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7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2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06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набор №15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Весенний ливень забарабанил по крышам домов.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38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На голых ветках рябины видны красные гроздья ягод.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В большом тенистом саду висят румяные налитые яблоки.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Барсуки зимой засыпают, как ежи и медведи.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У орла большой клюв, могучие крылья, острые когти. 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Вышла луна, засверкали, заблестели снежинки на елках.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20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pic>
        <p:nvPicPr>
          <p:cNvPr id="304" name="Picture 2" descr="&quot;Учитель - человек, который может делать трудные вещи легкими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353960" y="1143000"/>
            <a:ext cx="6286680" cy="48614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32" name="CustomShape 1"/>
          <p:cNvSpPr/>
          <p:nvPr/>
        </p:nvSpPr>
        <p:spPr>
          <a:xfrm>
            <a:off x="2195640" y="403200"/>
            <a:ext cx="4461120" cy="6382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953735"/>
                </a:solidFill>
                <a:latin typeface="Times New Roman"/>
                <a:ea typeface="DejaVu Sans"/>
              </a:rPr>
              <a:t>Причины дислексии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1523880" y="2743200"/>
            <a:ext cx="7083360" cy="228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3"/>
          <p:cNvSpPr/>
          <p:nvPr/>
        </p:nvSpPr>
        <p:spPr>
          <a:xfrm>
            <a:off x="896040" y="908640"/>
            <a:ext cx="4556520" cy="511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наследственная предрасположенность (биологические факторы, связанные с работой мозга);</a:t>
            </a:r>
            <a:endParaRPr lang="ru-RU" sz="24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повреждение нормального процесса роста и созревания определенных зон коры головного мозга;</a:t>
            </a:r>
            <a:endParaRPr lang="ru-RU" sz="24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малое поле зрения</a:t>
            </a:r>
            <a:r>
              <a:rPr lang="ru-RU" sz="2400" b="1" i="1" strike="noStrike" spc="-1">
                <a:solidFill>
                  <a:srgbClr val="000000"/>
                </a:solidFill>
                <a:latin typeface="Calibri"/>
                <a:ea typeface="DejaVu Sans"/>
              </a:rPr>
              <a:t>;</a:t>
            </a:r>
            <a:endParaRPr lang="ru-RU" sz="24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регрессии;</a:t>
            </a:r>
            <a:endParaRPr lang="ru-RU" sz="24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отсутствие антиципаций;</a:t>
            </a:r>
            <a:endParaRPr lang="ru-RU" sz="2400" b="0" strike="noStrike" spc="-1">
              <a:latin typeface="Arial"/>
            </a:endParaRPr>
          </a:p>
          <a:p>
            <a:pPr marL="343080" indent="-339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осложнения беременности.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/>
            </a:endParaRPr>
          </a:p>
        </p:txBody>
      </p:sp>
      <p:pic>
        <p:nvPicPr>
          <p:cNvPr id="135" name="Picture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9400" y="1780560"/>
            <a:ext cx="3429720" cy="4398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-2340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37" name="CustomShape 1"/>
          <p:cNvSpPr/>
          <p:nvPr/>
        </p:nvSpPr>
        <p:spPr>
          <a:xfrm>
            <a:off x="392760" y="1196640"/>
            <a:ext cx="8354880" cy="45997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DejaVu Sans"/>
              </a:rPr>
              <a:t>Условия успешного овладения навыком чтения </a:t>
            </a:r>
            <a:endParaRPr lang="ru-RU" sz="36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  <a:buClr>
                <a:srgbClr val="403152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403152"/>
                </a:solidFill>
                <a:latin typeface="Times New Roman"/>
                <a:ea typeface="DejaVu Sans"/>
              </a:rPr>
              <a:t>сформированность устной речи; </a:t>
            </a:r>
            <a:endParaRPr lang="ru-RU" sz="28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  <a:buClr>
                <a:srgbClr val="403152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403152"/>
                </a:solidFill>
                <a:latin typeface="Times New Roman"/>
                <a:ea typeface="DejaVu Sans"/>
              </a:rPr>
              <a:t>сформированность фонетико-фонематической и лексико-грамматической стороны речи;</a:t>
            </a:r>
            <a:endParaRPr lang="ru-RU" sz="28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  <a:buClr>
                <a:srgbClr val="403152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403152"/>
                </a:solidFill>
                <a:latin typeface="Times New Roman"/>
                <a:ea typeface="DejaVu Sans"/>
              </a:rPr>
              <a:t>достаточное развитие пространственных представлений;</a:t>
            </a:r>
            <a:endParaRPr lang="ru-RU" sz="28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  <a:buClr>
                <a:srgbClr val="403152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403152"/>
                </a:solidFill>
                <a:latin typeface="Times New Roman"/>
                <a:ea typeface="DejaVu Sans"/>
              </a:rPr>
              <a:t> достаточное  развитие зрительного анализа и синтеза;</a:t>
            </a:r>
            <a:endParaRPr lang="ru-RU" sz="28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  <a:buClr>
                <a:srgbClr val="403152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403152"/>
                </a:solidFill>
                <a:latin typeface="Times New Roman"/>
                <a:ea typeface="DejaVu Sans"/>
              </a:rPr>
              <a:t>достаточное развитие психических функций. 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2_3" descr="http://images.myshared.ru/9/852826/slide_2.jpg"/>
          <p:cNvPicPr/>
          <p:nvPr/>
        </p:nvPicPr>
        <p:blipFill>
          <a:blip r:embed="rId3"/>
          <a:stretch/>
        </p:blipFill>
        <p:spPr>
          <a:xfrm>
            <a:off x="2088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39" name="CustomShape 1"/>
          <p:cNvSpPr/>
          <p:nvPr/>
        </p:nvSpPr>
        <p:spPr>
          <a:xfrm>
            <a:off x="2728800" y="2972160"/>
            <a:ext cx="2776320" cy="43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Рональд Д. Дейвис </a:t>
            </a:r>
            <a:endParaRPr lang="ru-RU" sz="2200" b="0" strike="noStrike" spc="-1">
              <a:latin typeface="Arial"/>
            </a:endParaRPr>
          </a:p>
        </p:txBody>
      </p:sp>
      <p:pic>
        <p:nvPicPr>
          <p:cNvPr id="140" name="Picture 2_1"/>
          <p:cNvPicPr/>
          <p:nvPr/>
        </p:nvPicPr>
        <p:blipFill>
          <a:blip r:embed="rId4"/>
          <a:stretch/>
        </p:blipFill>
        <p:spPr>
          <a:xfrm>
            <a:off x="285480" y="360000"/>
            <a:ext cx="1901880" cy="2285640"/>
          </a:xfrm>
          <a:prstGeom prst="rect">
            <a:avLst/>
          </a:prstGeom>
          <a:ln w="0">
            <a:noFill/>
          </a:ln>
        </p:spPr>
      </p:pic>
      <p:sp>
        <p:nvSpPr>
          <p:cNvPr id="141" name="CustomShape 2"/>
          <p:cNvSpPr/>
          <p:nvPr/>
        </p:nvSpPr>
        <p:spPr>
          <a:xfrm>
            <a:off x="215640" y="2656440"/>
            <a:ext cx="1719000" cy="64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Ганс Христиан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Андерсен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42" name="Picture 3_1"/>
          <p:cNvPicPr/>
          <p:nvPr/>
        </p:nvPicPr>
        <p:blipFill>
          <a:blip r:embed="rId5"/>
          <a:stretch/>
        </p:blipFill>
        <p:spPr>
          <a:xfrm>
            <a:off x="7158240" y="256680"/>
            <a:ext cx="1830240" cy="2265120"/>
          </a:xfrm>
          <a:prstGeom prst="rect">
            <a:avLst/>
          </a:prstGeom>
          <a:ln w="0">
            <a:noFill/>
          </a:ln>
        </p:spPr>
      </p:pic>
      <p:sp>
        <p:nvSpPr>
          <p:cNvPr id="143" name="CustomShape 3"/>
          <p:cNvSpPr/>
          <p:nvPr/>
        </p:nvSpPr>
        <p:spPr>
          <a:xfrm>
            <a:off x="7010280" y="2505600"/>
            <a:ext cx="2142720" cy="3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Леонардо Да Винчи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44" name="CustomShape 4"/>
          <p:cNvSpPr/>
          <p:nvPr/>
        </p:nvSpPr>
        <p:spPr>
          <a:xfrm>
            <a:off x="195480" y="5713560"/>
            <a:ext cx="2433960" cy="3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Владимир Маяковский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45" name="CustomShape 5"/>
          <p:cNvSpPr/>
          <p:nvPr/>
        </p:nvSpPr>
        <p:spPr>
          <a:xfrm>
            <a:off x="7009920" y="5284080"/>
            <a:ext cx="1964520" cy="3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Альберт Энштейн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46" name="Picture 4_2"/>
          <p:cNvPicPr/>
          <p:nvPr/>
        </p:nvPicPr>
        <p:blipFill>
          <a:blip r:embed="rId6"/>
          <a:stretch/>
        </p:blipFill>
        <p:spPr>
          <a:xfrm>
            <a:off x="320760" y="3395160"/>
            <a:ext cx="1830240" cy="2265120"/>
          </a:xfrm>
          <a:prstGeom prst="rect">
            <a:avLst/>
          </a:prstGeom>
          <a:ln w="0">
            <a:noFill/>
          </a:ln>
        </p:spPr>
      </p:pic>
      <p:pic>
        <p:nvPicPr>
          <p:cNvPr id="147" name="Picture 5_1"/>
          <p:cNvPicPr/>
          <p:nvPr/>
        </p:nvPicPr>
        <p:blipFill>
          <a:blip r:embed="rId7"/>
          <a:stretch/>
        </p:blipFill>
        <p:spPr>
          <a:xfrm>
            <a:off x="7164360" y="2913480"/>
            <a:ext cx="1830240" cy="2265120"/>
          </a:xfrm>
          <a:prstGeom prst="rect">
            <a:avLst/>
          </a:prstGeom>
          <a:ln w="0">
            <a:noFill/>
          </a:ln>
        </p:spPr>
      </p:pic>
      <p:sp>
        <p:nvSpPr>
          <p:cNvPr id="148" name="CustomShape 6"/>
          <p:cNvSpPr/>
          <p:nvPr/>
        </p:nvSpPr>
        <p:spPr>
          <a:xfrm>
            <a:off x="4979160" y="5704920"/>
            <a:ext cx="1920240" cy="3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Фёдор Бондарчук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49" name="Picture 6_1"/>
          <p:cNvPicPr/>
          <p:nvPr/>
        </p:nvPicPr>
        <p:blipFill>
          <a:blip r:embed="rId8"/>
          <a:stretch/>
        </p:blipFill>
        <p:spPr>
          <a:xfrm>
            <a:off x="5060520" y="3489840"/>
            <a:ext cx="1830240" cy="226332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7_1"/>
          <p:cNvPicPr/>
          <p:nvPr/>
        </p:nvPicPr>
        <p:blipFill>
          <a:blip r:embed="rId9"/>
          <a:stretch/>
        </p:blipFill>
        <p:spPr>
          <a:xfrm>
            <a:off x="2556720" y="3492000"/>
            <a:ext cx="1830240" cy="2265120"/>
          </a:xfrm>
          <a:prstGeom prst="rect">
            <a:avLst/>
          </a:prstGeom>
          <a:ln w="0">
            <a:noFill/>
          </a:ln>
        </p:spPr>
      </p:pic>
      <p:sp>
        <p:nvSpPr>
          <p:cNvPr id="151" name="CustomShape 7"/>
          <p:cNvSpPr/>
          <p:nvPr/>
        </p:nvSpPr>
        <p:spPr>
          <a:xfrm>
            <a:off x="2647080" y="5702400"/>
            <a:ext cx="1890000" cy="3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0800" tIns="50400" rIns="100800" bIns="504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Дастин Хоффман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52" name="Picture 8_1"/>
          <p:cNvPicPr/>
          <p:nvPr/>
        </p:nvPicPr>
        <p:blipFill>
          <a:blip r:embed="rId10"/>
          <a:stretch/>
        </p:blipFill>
        <p:spPr>
          <a:xfrm>
            <a:off x="2352960" y="540000"/>
            <a:ext cx="4674960" cy="2379960"/>
          </a:xfrm>
          <a:prstGeom prst="rect">
            <a:avLst/>
          </a:prstGeom>
          <a:ln w="0">
            <a:noFill/>
          </a:ln>
        </p:spPr>
      </p:pic>
      <p:sp>
        <p:nvSpPr>
          <p:cNvPr id="153" name="CustomShape 8"/>
          <p:cNvSpPr/>
          <p:nvPr/>
        </p:nvSpPr>
        <p:spPr>
          <a:xfrm>
            <a:off x="2153160" y="19080"/>
            <a:ext cx="4876200" cy="5774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strike="noStrike" spc="-1">
                <a:solidFill>
                  <a:srgbClr val="FF0000"/>
                </a:solidFill>
                <a:latin typeface="Arial"/>
                <a:ea typeface="DejaVu Sans"/>
              </a:rPr>
              <a:t>Знаменитые дислексики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pic>
        <p:nvPicPr>
          <p:cNvPr id="155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56" name="CustomShape 1"/>
          <p:cNvSpPr/>
          <p:nvPr/>
        </p:nvSpPr>
        <p:spPr>
          <a:xfrm>
            <a:off x="313560" y="1393560"/>
            <a:ext cx="8211960" cy="2161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457200"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Фонематическая дислексия </a:t>
            </a:r>
            <a:endParaRPr lang="ru-RU" sz="4000" b="0" strike="noStrike" spc="-1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недоразвитие фонематического восприятия;</a:t>
            </a:r>
            <a:endParaRPr lang="ru-RU" sz="3200" b="0" strike="noStrike" spc="-1">
              <a:latin typeface="Arial"/>
            </a:endParaRPr>
          </a:p>
          <a:p>
            <a:pPr marL="457200" lvl="1" indent="-21312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недоразвитие фонематического анализа.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900000" y="3512880"/>
            <a:ext cx="7640640" cy="23457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-побуквенное чтение;  «л,у,ж,а»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искажение звуко-слоговой структуры слова;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вставки;    «весло»- «весело»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пропуски букв;     «кролики»- «колики»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перестановки слогов   «свет»- «вест»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321840" y="36720"/>
            <a:ext cx="8497800" cy="15832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br/>
            <a:r>
              <a:rPr lang="ru-RU" sz="4000" b="1" strike="noStrike" spc="-1">
                <a:solidFill>
                  <a:srgbClr val="00B0F0"/>
                </a:solidFill>
                <a:latin typeface="Times New Roman"/>
                <a:ea typeface="DejaVu Sans"/>
              </a:rPr>
              <a:t>Классификация дислексии </a:t>
            </a:r>
            <a:br/>
            <a:r>
              <a:rPr lang="ru-RU" sz="2000" b="1" strike="noStrike" spc="-1">
                <a:solidFill>
                  <a:srgbClr val="00B0F0"/>
                </a:solidFill>
                <a:latin typeface="Times New Roman"/>
                <a:ea typeface="DejaVu Sans"/>
              </a:rPr>
              <a:t>(по Р.И. Лалаевой)</a:t>
            </a:r>
            <a:br/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60" name="CustomShape 1"/>
          <p:cNvSpPr/>
          <p:nvPr/>
        </p:nvSpPr>
        <p:spPr>
          <a:xfrm>
            <a:off x="857160" y="571320"/>
            <a:ext cx="7569360" cy="699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Семантическая дислексия</a:t>
            </a:r>
            <a:r>
              <a:rPr lang="ru-RU" sz="4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4000" b="0" strike="noStrike" spc="-1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669240" y="1492560"/>
            <a:ext cx="8140680" cy="405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 трудности звуко-слогового анализа и синтеза;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послоговое чтение;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механическое чтение без</a:t>
            </a:r>
            <a:r>
              <a:rPr lang="en-US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понимания прочитанного.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нарушение понимания прочитанного (слов, предложений, текста) при технически правильном чтении. 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0" y="0"/>
            <a:ext cx="9140760" cy="6854760"/>
          </a:xfrm>
          <a:prstGeom prst="rect">
            <a:avLst/>
          </a:prstGeom>
          <a:ln w="0">
            <a:noFill/>
          </a:ln>
        </p:spPr>
      </p:pic>
      <p:sp>
        <p:nvSpPr>
          <p:cNvPr id="163" name="CustomShape 1"/>
          <p:cNvSpPr/>
          <p:nvPr/>
        </p:nvSpPr>
        <p:spPr>
          <a:xfrm>
            <a:off x="571320" y="428760"/>
            <a:ext cx="8069400" cy="699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Аграмматическая дислексия</a:t>
            </a:r>
            <a:endParaRPr lang="ru-RU" sz="4000" b="0" strike="noStrike" spc="-1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642960" y="1643040"/>
            <a:ext cx="7997760" cy="4129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недоразвитие грамматического строя речи, морфологических и синтаксических обобщений;</a:t>
            </a:r>
            <a:endParaRPr lang="ru-RU" sz="3200" b="0" strike="noStrike" spc="-1">
              <a:latin typeface="Arial"/>
            </a:endParaRPr>
          </a:p>
          <a:p>
            <a:pPr marL="216000" indent="-213120">
              <a:lnSpc>
                <a:spcPct val="90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ограничение словарного запаса.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ru-RU" sz="28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</a:t>
            </a:r>
            <a:r>
              <a:rPr lang="ru-RU" sz="2800" b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замена падежных окончаний; « у товарищах»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нарушение согласования существительных и прилагательных, окончаний глаголов и др. «интересное сказка»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2" descr="http://images.myshared.ru/9/852826/slide_2.jpg"/>
          <p:cNvPicPr/>
          <p:nvPr/>
        </p:nvPicPr>
        <p:blipFill>
          <a:blip r:embed="rId2"/>
          <a:stretch/>
        </p:blipFill>
        <p:spPr>
          <a:xfrm>
            <a:off x="-101880" y="-101520"/>
            <a:ext cx="9201600" cy="685476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1"/>
          <p:cNvSpPr/>
          <p:nvPr/>
        </p:nvSpPr>
        <p:spPr>
          <a:xfrm>
            <a:off x="500040" y="285840"/>
            <a:ext cx="8043480" cy="699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Оптическая дислексия</a:t>
            </a:r>
            <a:r>
              <a:rPr lang="ru-RU" sz="4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4000" b="0" strike="noStrike" spc="-1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142920" y="1000080"/>
            <a:ext cx="8712360" cy="2818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</a:t>
            </a: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</a:t>
            </a: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арушение зрительного восприятия форм;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оптико-пространственной ориентации;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зрительного гнозиса, анализа и синтеза;</a:t>
            </a:r>
            <a:endParaRPr lang="ru-RU" sz="30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30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памяти, внимания. </a:t>
            </a:r>
            <a:endParaRPr lang="ru-RU" sz="3000" b="0" strike="noStrike" spc="-1">
              <a:latin typeface="Arial"/>
            </a:endParaRPr>
          </a:p>
          <a:p>
            <a:pPr algn="ctr">
              <a:lnSpc>
                <a:spcPct val="80000"/>
              </a:lnSpc>
            </a:pPr>
            <a:endParaRPr lang="ru-RU" sz="3000" b="0" strike="noStrike" spc="-1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lang="ru-RU" sz="2400" b="1" i="1" strike="noStrike" spc="-1">
                <a:solidFill>
                  <a:srgbClr val="00B050"/>
                </a:solidFill>
                <a:latin typeface="Times New Roman"/>
                <a:ea typeface="DejaVu Sans"/>
              </a:rPr>
              <a:t>Типы ошибок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8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Смешения и замены графически сходных букв. «З-В, Т-Г, Н-П-И»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5786280" y="5786280"/>
            <a:ext cx="2997000" cy="366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9" name="Picture 8" descr="http://neurodoc.ru/wp-content/uploads/2016/06/vrednuebukvu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60" y="3891960"/>
            <a:ext cx="4782960" cy="2405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912</Words>
  <Application>Microsoft Office PowerPoint</Application>
  <PresentationFormat>Экран (4:3)</PresentationFormat>
  <Paragraphs>270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Calibri</vt:lpstr>
      <vt:lpstr>Constantia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dc:description/>
  <cp:lastModifiedBy>haier</cp:lastModifiedBy>
  <cp:revision>124</cp:revision>
  <dcterms:modified xsi:type="dcterms:W3CDTF">2022-11-12T20:04:58Z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</Properties>
</file>