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5" r:id="rId9"/>
    <p:sldId id="261" r:id="rId10"/>
    <p:sldId id="263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9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174FE-533B-4987-B07F-9746DFF14BF7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7068B-72E9-4438-BB85-350670C596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174FE-533B-4987-B07F-9746DFF14BF7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7068B-72E9-4438-BB85-350670C596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174FE-533B-4987-B07F-9746DFF14BF7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7068B-72E9-4438-BB85-350670C596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174FE-533B-4987-B07F-9746DFF14BF7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7068B-72E9-4438-BB85-350670C596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174FE-533B-4987-B07F-9746DFF14BF7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7068B-72E9-4438-BB85-350670C596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174FE-533B-4987-B07F-9746DFF14BF7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7068B-72E9-4438-BB85-350670C596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174FE-533B-4987-B07F-9746DFF14BF7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7068B-72E9-4438-BB85-350670C596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174FE-533B-4987-B07F-9746DFF14BF7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7068B-72E9-4438-BB85-350670C596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174FE-533B-4987-B07F-9746DFF14BF7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7068B-72E9-4438-BB85-350670C596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174FE-533B-4987-B07F-9746DFF14BF7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7068B-72E9-4438-BB85-350670C596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174FE-533B-4987-B07F-9746DFF14BF7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7068B-72E9-4438-BB85-350670C596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174FE-533B-4987-B07F-9746DFF14BF7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F7068B-72E9-4438-BB85-350670C596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https://i1.wp.com/uroomsurf.com/wp-content/uploads/2020/04/Templates-Human-Body-Outline-For-Kids-Sample.jpg" TargetMode="External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http://hramnagorke.ru/files/icon/43ib1035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https://i1.wp.com/uroomsurf.com/wp-content/uploads/2020/04/Templates-Human-Body-Outline-For-Kids-Sample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cs typeface="Arabic Typesetting" pitchFamily="66" charset="-78"/>
              </a:rPr>
              <a:t>Человек – живая икона</a:t>
            </a:r>
            <a:endParaRPr lang="ru-RU" b="1" dirty="0">
              <a:solidFill>
                <a:schemeClr val="tx2">
                  <a:lumMod val="50000"/>
                </a:schemeClr>
              </a:solidFill>
              <a:cs typeface="Arabic Typesetting" pitchFamily="66" charset="-7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i1.wp.com/uroomsurf.com/wp-content/uploads/2020/04/Templates-Human-Body-Outline-For-Kids-Sample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0" y="908720"/>
            <a:ext cx="4112310" cy="5634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987824" y="188640"/>
            <a:ext cx="41113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Игра "Образ-подобие".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75656" y="1700808"/>
            <a:ext cx="1129220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/>
                <a:ea typeface="Times New Roman"/>
                <a:cs typeface="Calibri"/>
              </a:rPr>
              <a:t>Молитва</a:t>
            </a:r>
            <a:endParaRPr lang="ru-RU" dirty="0">
              <a:ea typeface="Times New Roman"/>
              <a:cs typeface="Calibri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59632" y="2708920"/>
            <a:ext cx="1728192" cy="291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b="1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  <a:cs typeface="Calibri"/>
              </a:rPr>
              <a:t>Помогать ближнему</a:t>
            </a:r>
            <a:endParaRPr lang="ru-RU" sz="1200" dirty="0">
              <a:solidFill>
                <a:schemeClr val="accent3">
                  <a:lumMod val="50000"/>
                </a:schemeClr>
              </a:solidFill>
              <a:ea typeface="Times New Roman"/>
              <a:cs typeface="Calibri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27584" y="2996952"/>
            <a:ext cx="2486002" cy="2912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b="1" dirty="0" smtClean="0">
                <a:solidFill>
                  <a:srgbClr val="C00000"/>
                </a:solidFill>
                <a:latin typeface="Times New Roman"/>
                <a:ea typeface="Times New Roman"/>
                <a:cs typeface="Calibri"/>
              </a:rPr>
              <a:t>Участвовать в таинствах церкви</a:t>
            </a:r>
            <a:endParaRPr lang="ru-RU" sz="1200" dirty="0">
              <a:ea typeface="Times New Roman"/>
              <a:cs typeface="Calibri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31640" y="3501008"/>
            <a:ext cx="1232645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/>
                <a:ea typeface="Times New Roman"/>
                <a:cs typeface="Calibri"/>
              </a:rPr>
              <a:t>Делиться </a:t>
            </a:r>
            <a:endParaRPr lang="ru-RU" dirty="0">
              <a:ea typeface="Times New Roman"/>
              <a:cs typeface="Calibri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47664" y="3789040"/>
            <a:ext cx="1148520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70C0"/>
                </a:solidFill>
                <a:latin typeface="Times New Roman"/>
                <a:ea typeface="Times New Roman"/>
                <a:cs typeface="Calibri"/>
              </a:rPr>
              <a:t>Прощать</a:t>
            </a:r>
            <a:endParaRPr lang="ru-RU" dirty="0">
              <a:ea typeface="Times New Roman"/>
              <a:cs typeface="Calibri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43608" y="3284984"/>
            <a:ext cx="1854162" cy="3243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  <a:cs typeface="Calibri"/>
              </a:rPr>
              <a:t>Слушаться старших</a:t>
            </a:r>
            <a:endParaRPr lang="ru-RU" sz="1400" dirty="0">
              <a:solidFill>
                <a:schemeClr val="accent3">
                  <a:lumMod val="50000"/>
                </a:schemeClr>
              </a:solidFill>
              <a:ea typeface="Times New Roman"/>
              <a:cs typeface="Calibri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447176"/>
            <a:ext cx="1390650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332884"/>
            <a:ext cx="137795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19725" y="3830638"/>
            <a:ext cx="13716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8131" y="4214426"/>
            <a:ext cx="1474787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36762" y="2993647"/>
            <a:ext cx="107315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92696"/>
            <a:ext cx="849694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 smtClean="0"/>
              <a:t>Бог создал человека по Образу и Подобию Своему.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Образ Божий – это то, чем человек похож на Бога и отличается от животных:  разум , свобода выбора, бессмертие души, творчество, владычество миром.</a:t>
            </a:r>
          </a:p>
          <a:p>
            <a:pPr>
              <a:buFont typeface="Arial" pitchFamily="34" charset="0"/>
              <a:buChar char="•"/>
            </a:pPr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Человек со временем благодаря своему труду может стать похожим на Бога.</a:t>
            </a:r>
          </a:p>
          <a:p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От самого человека зависит, сможет он приблизиться к подобию Бога или, наоборот, испортить свой Образ.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467544" y="-343291"/>
            <a:ext cx="8244408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Сегодня на уроке тебе:</a:t>
            </a:r>
          </a:p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6987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на уроке понравилось? </a:t>
            </a:r>
          </a:p>
          <a:p>
            <a:pPr marL="0" marR="0" lvl="0" indent="26987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Узнали, что-то новое про себя? Одноклассников? </a:t>
            </a:r>
          </a:p>
          <a:p>
            <a:pPr indent="26987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Чему научились?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Что нового для себя узнали? </a:t>
            </a:r>
          </a:p>
          <a:p>
            <a:pPr indent="26987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удивило?</a:t>
            </a:r>
          </a:p>
          <a:p>
            <a:pPr marL="261938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Появилось ли желание что-то изменить в себе? </a:t>
            </a:r>
          </a:p>
          <a:p>
            <a:pPr marL="261938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Стать лучше? Если да, то как?</a:t>
            </a:r>
            <a:r>
              <a:rPr lang="ru-RU" sz="2400" dirty="0" smtClean="0"/>
              <a:t> </a:t>
            </a:r>
          </a:p>
          <a:p>
            <a:pPr marL="261938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Какими захотели стать?</a:t>
            </a: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261938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6987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m0-tub-ru.yandex.net/i?id=d4a8f96a29852deef86b23177234d880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08168" y="188640"/>
            <a:ext cx="1535832" cy="153583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051720" y="332656"/>
            <a:ext cx="35283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Бориса </a:t>
            </a:r>
            <a:r>
              <a:rPr lang="ru-RU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Ганаго</a:t>
            </a: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«Чемпион»</a:t>
            </a:r>
            <a:endParaRPr lang="ru-RU" b="1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1052736"/>
            <a:ext cx="7668344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— Что за мальчик! Чудо! — слышал Славик еще в коляске. Да и потом на каждом шагу: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Вундеркинд! Просто вундеркинд! Недаром из династии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Звенигородских!Правда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чем звенели предки, не помнили ни деды, ни прадеды. А вот позвенеть хотелось всем. Но что-то не получалось. Вот и возложили надежды на Славика, потому и имя такое дали. У него тоже было желание поразить собою человечество. Только чем — не знал. Что ни пробовал, всюду в хвосте плелся.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 и шли годы в несбывшихся грезах. А тут дядя в газете вычитал, что в одной европейской стране, законодательнице мод, конкурс устраивается по… хрюканью.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Давай! — вдохновлял он племяша. — Дерзай! Попади в Книгу рекордов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Гиннесса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 Прославь род! Спонсирую! Вон учитель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Жюль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Мартин из какого-то городишка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Биарриц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стал чемпионом Франции. Чем ты хуже?! Понравилась идея Славе. Изрядно постарался. На четвереньках бегал, чтобы лучше в образ вжиться, как-никак, а конкурс — международный. Себя не жалел, готовясь к схваткам за лидерство. Да так привык, что уже и на вопросы в ответ лишь хрюкал. Известно: кому мы подражаем, теми и становимся, так у него кое-где вместо волос уже щетина росла. Труд не пропал даром, Слава успешно прошел отборочные состязания, попал в финал. Тут пресса нагрянула, фото, интервью, съемки. Славик замерцал на экранах, в Интернете. Наконец-то сбылось! Дядя ему телеграмму за телеграммой: — Жми, дорогой! Всех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перехрюкай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 Ждем с духовым оркестром! Ну Славик и поднатужился. Да не рассчитал малость — что-то там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внутрях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хряснуло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Предстал пред Богом.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Господь спрашивает: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Я же тебя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образу Своему создавал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надеялся, что ты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подобным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Мне будешь. А ты что с собой натворил?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Бедняга в ответ лишь хрюкнул.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467544" y="188640"/>
            <a:ext cx="8136904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 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«И сказал Бог: 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сотворим человека по образу Нашему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[и] 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подобию Нашему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да 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владычествуют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они над рыбами морскими, и над птицами небесными, [и над зверями,] и над скотом, и над всею землею, и над всеми гадами, пресмыкающимися по земле.» (Быт 1, 26)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И далее в Библии говорится: 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создал Господь Бог человека из праха земного, и вдунул в лице его дыхание жизни, и стал человек </a:t>
            </a:r>
            <a:r>
              <a:rPr kumimoji="0" lang="ru-RU" sz="1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душею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живою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(Быт 2, 7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2" name="Picture 2" descr="Сотворение Адама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403648" y="1340768"/>
            <a:ext cx="6212954" cy="5048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804248" y="6334780"/>
            <a:ext cx="21602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Сотворение Адама</a:t>
            </a:r>
            <a:endParaRPr lang="ru-RU" sz="1400" dirty="0" smtClean="0"/>
          </a:p>
          <a:p>
            <a:r>
              <a:rPr lang="ru-RU" sz="1400" i="1" dirty="0" smtClean="0"/>
              <a:t>17 век. Греция.</a:t>
            </a:r>
            <a:endParaRPr lang="ru-RU" sz="1400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899592" y="764704"/>
          <a:ext cx="7344815" cy="4752528"/>
        </p:xfrm>
        <a:graphic>
          <a:graphicData uri="http://schemas.openxmlformats.org/drawingml/2006/table">
            <a:tbl>
              <a:tblPr/>
              <a:tblGrid>
                <a:gridCol w="879501"/>
                <a:gridCol w="923803"/>
                <a:gridCol w="923803"/>
                <a:gridCol w="1107520"/>
                <a:gridCol w="1293844"/>
                <a:gridCol w="1107520"/>
                <a:gridCol w="1108824"/>
              </a:tblGrid>
              <a:tr h="792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baseline="30000" dirty="0">
                          <a:latin typeface="Times New Roman"/>
                          <a:ea typeface="Times New Roman"/>
                          <a:cs typeface="Calibri"/>
                        </a:rPr>
                        <a:t>2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  <a:cs typeface="Calibri"/>
                        </a:rPr>
                        <a:t>Б</a:t>
                      </a:r>
                      <a:endParaRPr lang="ru-RU" sz="2400" b="1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Calibri"/>
                        </a:rPr>
                        <a:t>В</a:t>
                      </a:r>
                      <a:endParaRPr lang="ru-RU" sz="2400" b="1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Calibri"/>
                        </a:rPr>
                        <a:t>О</a:t>
                      </a:r>
                      <a:endParaRPr lang="ru-RU" sz="2400" b="1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Calibri"/>
                        </a:rPr>
                        <a:t>Б</a:t>
                      </a:r>
                      <a:endParaRPr lang="ru-RU" sz="2400" b="1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Calibri"/>
                        </a:rPr>
                        <a:t>О</a:t>
                      </a:r>
                      <a:endParaRPr lang="ru-RU" sz="2400" b="1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Calibri"/>
                        </a:rPr>
                        <a:t>П</a:t>
                      </a:r>
                      <a:endParaRPr lang="ru-RU" sz="2400" b="1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Calibri"/>
                        </a:rPr>
                        <a:t>О</a:t>
                      </a:r>
                      <a:endParaRPr lang="ru-RU" sz="2400" b="1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Calibri"/>
                        </a:rPr>
                        <a:t>Е</a:t>
                      </a:r>
                      <a:endParaRPr lang="ru-RU" sz="2400" b="1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baseline="30000">
                          <a:latin typeface="Times New Roman"/>
                          <a:ea typeface="Times New Roman"/>
                          <a:cs typeface="Calibri"/>
                        </a:rPr>
                        <a:t>4</a:t>
                      </a:r>
                      <a:r>
                        <a:rPr lang="ru-RU" sz="2400" b="1">
                          <a:latin typeface="Times New Roman"/>
                          <a:ea typeface="Times New Roman"/>
                          <a:cs typeface="Calibri"/>
                        </a:rPr>
                        <a:t>Т</a:t>
                      </a:r>
                      <a:endParaRPr lang="ru-RU" sz="2400" b="1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Calibri"/>
                        </a:rPr>
                        <a:t>Р</a:t>
                      </a:r>
                      <a:endParaRPr lang="ru-RU" sz="2400" b="1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Calibri"/>
                        </a:rPr>
                        <a:t>О</a:t>
                      </a:r>
                      <a:endParaRPr lang="ru-RU" sz="2400" b="1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Calibri"/>
                        </a:rPr>
                        <a:t>Д</a:t>
                      </a:r>
                      <a:endParaRPr lang="ru-RU" sz="2400" b="1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Calibri"/>
                        </a:rPr>
                        <a:t>О</a:t>
                      </a:r>
                      <a:endParaRPr lang="ru-RU" sz="2400" b="1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baseline="30000">
                          <a:latin typeface="Times New Roman"/>
                          <a:ea typeface="Times New Roman"/>
                          <a:cs typeface="Calibri"/>
                        </a:rPr>
                        <a:t>1</a:t>
                      </a:r>
                      <a:r>
                        <a:rPr lang="ru-RU" sz="2400" b="1">
                          <a:latin typeface="Times New Roman"/>
                          <a:ea typeface="Times New Roman"/>
                          <a:cs typeface="Calibri"/>
                        </a:rPr>
                        <a:t>Р</a:t>
                      </a:r>
                      <a:endParaRPr lang="ru-RU" sz="2400" b="1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Calibri"/>
                        </a:rPr>
                        <a:t>С</a:t>
                      </a:r>
                      <a:endParaRPr lang="ru-RU" sz="2400" b="1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Calibri"/>
                        </a:rPr>
                        <a:t>Е</a:t>
                      </a:r>
                      <a:endParaRPr lang="ru-RU" sz="2400" b="1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Calibri"/>
                        </a:rPr>
                        <a:t>Ч</a:t>
                      </a:r>
                      <a:endParaRPr lang="ru-RU" sz="2400" b="1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Calibri"/>
                        </a:rPr>
                        <a:t>В</a:t>
                      </a:r>
                      <a:endParaRPr lang="ru-RU" sz="2400" b="1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Calibri"/>
                        </a:rPr>
                        <a:t>А</a:t>
                      </a:r>
                      <a:endParaRPr lang="ru-RU" sz="2400" b="1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Calibri"/>
                        </a:rPr>
                        <a:t>Д</a:t>
                      </a:r>
                      <a:endParaRPr lang="ru-RU" sz="2400" b="1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Calibri"/>
                        </a:rPr>
                        <a:t>А</a:t>
                      </a:r>
                      <a:endParaRPr lang="ru-RU" sz="2400" b="1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Calibri"/>
                        </a:rPr>
                        <a:t>С</a:t>
                      </a:r>
                      <a:endParaRPr lang="ru-RU" sz="2400" b="1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Calibri"/>
                        </a:rPr>
                        <a:t>И</a:t>
                      </a:r>
                      <a:endParaRPr lang="ru-RU" sz="2400" b="1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Calibri"/>
                        </a:rPr>
                        <a:t>Е</a:t>
                      </a:r>
                      <a:endParaRPr lang="ru-RU" sz="2400" b="1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baseline="30000">
                          <a:latin typeface="Times New Roman"/>
                          <a:ea typeface="Times New Roman"/>
                          <a:cs typeface="Calibri"/>
                        </a:rPr>
                        <a:t>3</a:t>
                      </a:r>
                      <a:r>
                        <a:rPr lang="ru-RU" sz="2400" b="1">
                          <a:latin typeface="Times New Roman"/>
                          <a:ea typeface="Times New Roman"/>
                          <a:cs typeface="Calibri"/>
                        </a:rPr>
                        <a:t>С</a:t>
                      </a:r>
                      <a:endParaRPr lang="ru-RU" sz="2400" b="1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baseline="30000">
                          <a:latin typeface="Times New Roman"/>
                          <a:ea typeface="Times New Roman"/>
                          <a:cs typeface="Calibri"/>
                        </a:rPr>
                        <a:t>5</a:t>
                      </a:r>
                      <a:r>
                        <a:rPr lang="ru-RU" sz="2400" b="1">
                          <a:latin typeface="Times New Roman"/>
                          <a:ea typeface="Times New Roman"/>
                          <a:cs typeface="Calibri"/>
                        </a:rPr>
                        <a:t>Г</a:t>
                      </a:r>
                      <a:endParaRPr lang="ru-RU" sz="2400" b="1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Calibri"/>
                        </a:rPr>
                        <a:t>С</a:t>
                      </a:r>
                      <a:endParaRPr lang="ru-RU" sz="2400" b="1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Calibri"/>
                        </a:rPr>
                        <a:t>З</a:t>
                      </a:r>
                      <a:endParaRPr lang="ru-RU" sz="2400" b="1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Calibri"/>
                        </a:rPr>
                        <a:t>М</a:t>
                      </a:r>
                      <a:endParaRPr lang="ru-RU" sz="2400" b="1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Calibri"/>
                        </a:rPr>
                        <a:t>Т</a:t>
                      </a:r>
                      <a:endParaRPr lang="ru-RU" sz="2400" b="1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Calibri"/>
                        </a:rPr>
                        <a:t>С</a:t>
                      </a:r>
                      <a:endParaRPr lang="ru-RU" sz="2400" b="1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Calibri"/>
                        </a:rPr>
                        <a:t>О</a:t>
                      </a:r>
                      <a:endParaRPr lang="ru-RU" sz="2400" b="1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Calibri"/>
                        </a:rPr>
                        <a:t>О</a:t>
                      </a:r>
                      <a:endParaRPr lang="ru-RU" sz="2400" b="1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Calibri"/>
                        </a:rPr>
                        <a:t>Т</a:t>
                      </a:r>
                      <a:endParaRPr lang="ru-RU" sz="2400" b="1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Calibri"/>
                        </a:rPr>
                        <a:t>У</a:t>
                      </a:r>
                      <a:endParaRPr lang="ru-RU" sz="2400" b="1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Calibri"/>
                        </a:rPr>
                        <a:t>Е</a:t>
                      </a:r>
                      <a:endParaRPr lang="ru-RU" sz="2400" b="1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Calibri"/>
                        </a:rPr>
                        <a:t>Р</a:t>
                      </a:r>
                      <a:endParaRPr lang="ru-RU" sz="2400" b="1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Calibri"/>
                        </a:rPr>
                        <a:t>Т</a:t>
                      </a:r>
                      <a:endParaRPr lang="ru-RU" sz="2400" b="1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Calibri"/>
                        </a:rPr>
                        <a:t>В</a:t>
                      </a:r>
                      <a:endParaRPr lang="ru-RU" sz="2400" b="1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Calibri"/>
                        </a:rPr>
                        <a:t>С</a:t>
                      </a:r>
                      <a:endParaRPr lang="ru-RU" sz="2400" b="1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Calibri"/>
                        </a:rPr>
                        <a:t>В</a:t>
                      </a:r>
                      <a:endParaRPr lang="ru-RU" sz="2400" b="1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Calibri"/>
                        </a:rPr>
                        <a:t>М</a:t>
                      </a:r>
                      <a:endParaRPr lang="ru-RU" sz="2400" b="1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Кроссворд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259632" y="1628800"/>
            <a:ext cx="640871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Разум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Бессмертие души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Свобода </a:t>
            </a:r>
            <a:r>
              <a:rPr lang="ru-RU" sz="3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выбора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Творчество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Господство</a:t>
            </a:r>
            <a:r>
              <a:rPr kumimoji="0" lang="ru-RU" sz="3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над миром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86891" y="404664"/>
            <a:ext cx="872803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войства, которые присущи человеку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образу Божию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486916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Каждый  человек — это живая икона Бога.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2" name="Picture 6" descr="C:\Users\Александр\Desktop\IMG202105102153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420888"/>
            <a:ext cx="3914775" cy="2867025"/>
          </a:xfrm>
          <a:prstGeom prst="rect">
            <a:avLst/>
          </a:prstGeom>
          <a:noFill/>
        </p:spPr>
      </p:pic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0" y="476672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«Волшебные очки»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2C2C2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Каждый человек хороший! </a:t>
            </a:r>
          </a:p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2C2C2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нужно видеть в нем только хорошее!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068960"/>
            <a:ext cx="88924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Задача человека в жизни уподобиться Творцу.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404664"/>
            <a:ext cx="867645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Образ Божий нам Господь дал,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 вот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подобия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мы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должны сами достигать своим трудом всю жизнь.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7" name="Picture 7" descr="C:\Users\Александр\Downloads\b073c9d606372ded33bea1958b185c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744" y="548680"/>
            <a:ext cx="2790184" cy="573325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51520" y="6372036"/>
            <a:ext cx="37791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Преподобный Сергий Радонежский</a:t>
            </a:r>
            <a:endParaRPr lang="ru-RU" b="1" dirty="0"/>
          </a:p>
        </p:txBody>
      </p:sp>
      <p:pic>
        <p:nvPicPr>
          <p:cNvPr id="20492" name="Picture 12" descr="https://bibmedved.files.wordpress.com/2017/01/serafim-sarovski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476672"/>
            <a:ext cx="4397165" cy="564644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788024" y="6300028"/>
            <a:ext cx="37016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Преподобный Серафим </a:t>
            </a:r>
            <a:r>
              <a:rPr lang="ru-RU" b="1" dirty="0" err="1" smtClean="0"/>
              <a:t>Саровский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131840" y="0"/>
            <a:ext cx="14668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Святые</a:t>
            </a:r>
            <a:endParaRPr lang="ru-RU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i1.wp.com/uroomsurf.com/wp-content/uploads/2020/04/Templates-Human-Body-Outline-For-Kids-Sample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835696" y="4367704"/>
            <a:ext cx="1697236" cy="2325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43608" y="764704"/>
          <a:ext cx="6984776" cy="3505200"/>
        </p:xfrm>
        <a:graphic>
          <a:graphicData uri="http://schemas.openxmlformats.org/drawingml/2006/table">
            <a:tbl>
              <a:tblPr/>
              <a:tblGrid>
                <a:gridCol w="3492388"/>
                <a:gridCol w="3492388"/>
              </a:tblGrid>
              <a:tr h="3120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Молитва</a:t>
                      </a:r>
                      <a:endParaRPr lang="ru-RU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Calibri"/>
                        </a:rPr>
                        <a:t>Брать чужое</a:t>
                      </a:r>
                      <a:endParaRPr lang="ru-RU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0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Любить</a:t>
                      </a:r>
                      <a:endParaRPr lang="ru-RU" sz="20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Calibri"/>
                        </a:rPr>
                        <a:t>Драться</a:t>
                      </a:r>
                      <a:endParaRPr lang="ru-RU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0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Участвовать в таинствах церкви</a:t>
                      </a:r>
                      <a:endParaRPr lang="ru-RU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Calibri"/>
                        </a:rPr>
                        <a:t>Жадничать</a:t>
                      </a:r>
                      <a:endParaRPr lang="ru-RU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0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Читать Библию</a:t>
                      </a:r>
                      <a:endParaRPr lang="ru-RU" sz="20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Calibri"/>
                        </a:rPr>
                        <a:t>Грубить</a:t>
                      </a:r>
                      <a:endParaRPr lang="ru-RU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0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Соблюдать пост</a:t>
                      </a:r>
                      <a:endParaRPr lang="ru-RU" sz="20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Calibri"/>
                        </a:rPr>
                        <a:t>Не разговаривать с обидчиком</a:t>
                      </a:r>
                      <a:endParaRPr lang="ru-RU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0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99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Жить по </a:t>
                      </a:r>
                      <a:r>
                        <a:rPr lang="ru-RU" sz="2000" b="1" dirty="0" smtClean="0">
                          <a:solidFill>
                            <a:srgbClr val="FF99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заповедям</a:t>
                      </a:r>
                      <a:endParaRPr lang="ru-RU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Calibri"/>
                        </a:rPr>
                        <a:t>Обижать слабых</a:t>
                      </a:r>
                      <a:endParaRPr lang="ru-RU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0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Делиться </a:t>
                      </a:r>
                      <a:endParaRPr lang="ru-RU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Calibri"/>
                        </a:rPr>
                        <a:t>Обзываться</a:t>
                      </a:r>
                      <a:endParaRPr lang="ru-RU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0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Прощать</a:t>
                      </a:r>
                      <a:endParaRPr lang="ru-RU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Calibri"/>
                        </a:rPr>
                        <a:t>Завидовать</a:t>
                      </a:r>
                      <a:endParaRPr lang="ru-RU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0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Помогать ближнему</a:t>
                      </a:r>
                      <a:endParaRPr lang="ru-RU" sz="20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987824" y="188640"/>
            <a:ext cx="41113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Игра "Образ-подобие".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868144" y="4149080"/>
            <a:ext cx="2090637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  <a:cs typeface="Calibri"/>
              </a:rPr>
              <a:t>(дописывают сами)</a:t>
            </a:r>
            <a:endParaRPr lang="ru-RU" dirty="0">
              <a:ea typeface="Times New Roman"/>
              <a:cs typeface="Calibri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28522" y="4797152"/>
            <a:ext cx="1388110" cy="1895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283</Words>
  <Application>Microsoft Office PowerPoint</Application>
  <PresentationFormat>Экран (4:3)</PresentationFormat>
  <Paragraphs>116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Человек – живая икона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aleks25197745@gmail.com</dc:creator>
  <cp:lastModifiedBy>Люба</cp:lastModifiedBy>
  <cp:revision>32</cp:revision>
  <dcterms:created xsi:type="dcterms:W3CDTF">2021-05-10T16:29:23Z</dcterms:created>
  <dcterms:modified xsi:type="dcterms:W3CDTF">2022-11-12T12:46:05Z</dcterms:modified>
</cp:coreProperties>
</file>