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7" r:id="rId6"/>
    <p:sldId id="268" r:id="rId7"/>
    <p:sldId id="266" r:id="rId8"/>
    <p:sldId id="262" r:id="rId9"/>
    <p:sldId id="28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70BF"/>
    <a:srgbClr val="4D4D4D"/>
    <a:srgbClr val="AA3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465" autoAdjust="0"/>
  </p:normalViewPr>
  <p:slideViewPr>
    <p:cSldViewPr>
      <p:cViewPr varScale="1">
        <p:scale>
          <a:sx n="85" d="100"/>
          <a:sy n="85" d="100"/>
        </p:scale>
        <p:origin x="9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AE33A-4CBA-4EDF-9905-AA9E78414374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011FB-2F66-4090-9FBD-29199E7A9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7E1DA-2A23-4779-9974-5ACE7922328E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D1D0-8521-4F42-B532-F6C734366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6A57F-1B08-4DA4-BFF8-7540F689E55D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D0991-68F5-4006-8714-FF88815DF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54012-416A-460B-8714-64C191E47AE0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DB154-D4D8-4CF2-B894-0CBE516F6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21434-C7CA-445A-9631-EB2DC390DA4B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1242F-1DDD-432E-9DC3-0E9E521E1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ACC1-7C20-4A99-9EAA-CC8B0841017D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293E2-4D8D-4129-8F33-94760051E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23132-E41A-433F-9FA0-33446391A03B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9C32-A380-4600-BE27-989041346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4F9B0-4ECE-4C73-B300-BB97E82C4C52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77542-58AB-40FD-8784-4135E72FE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AA75-F604-4748-A1F1-8224159ACF61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F4803-6476-446C-B9D6-40DB2231E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DCF25-87D7-46B0-849C-83273362EAC1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FA076-60E8-490D-8532-489884F7D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87332-B962-4248-B595-445F4EC9205A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38864-7E70-40F6-913A-BF73CF3BF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10CF7B-B7C0-4773-84AB-22DFA0BF0F9F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99CC32-8319-40D6-9F83-0235920FA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785794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«Детский сад № 10 «Серебряное копытце» города Алушта</a:t>
            </a:r>
            <a:endParaRPr lang="ru-RU" sz="1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571744"/>
            <a:ext cx="757242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СИСТЕМА ГРАЖДАНСКОГО И ПАТРИОТИЧЕСКОГО ВОСПИТАНИЯ В МДОУ «ДЕТСКИЙ САД № 10 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«СЕРЕБРЯНОЕ КОПЫТЦЕ»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404" y="58578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r">
              <a:buFont typeface="Arial" charset="0"/>
              <a:buNone/>
            </a:pPr>
            <a:r>
              <a:rPr lang="ru-RU" b="1" i="1" dirty="0" smtClean="0">
                <a:solidFill>
                  <a:srgbClr val="2F70BF"/>
                </a:solidFill>
              </a:rPr>
              <a:t>Воспитатель: </a:t>
            </a:r>
            <a:r>
              <a:rPr lang="ru-RU" b="1" i="1" dirty="0" err="1" smtClean="0">
                <a:solidFill>
                  <a:srgbClr val="2F70BF"/>
                </a:solidFill>
              </a:rPr>
              <a:t>Липчинская</a:t>
            </a:r>
            <a:r>
              <a:rPr lang="ru-RU" b="1" i="1" dirty="0" smtClean="0">
                <a:solidFill>
                  <a:srgbClr val="2F70BF"/>
                </a:solidFill>
              </a:rPr>
              <a:t> Мария Валентиновна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 descr="111-1.jpg"/>
          <p:cNvPicPr>
            <a:picLocks noChangeAspect="1"/>
          </p:cNvPicPr>
          <p:nvPr/>
        </p:nvPicPr>
        <p:blipFill>
          <a:blip r:embed="rId2"/>
          <a:srcRect l="11282" t="8678" r="12482" b="5086"/>
          <a:stretch>
            <a:fillRect/>
          </a:stretch>
        </p:blipFill>
        <p:spPr bwMode="auto">
          <a:xfrm>
            <a:off x="0" y="642918"/>
            <a:ext cx="3670112" cy="587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00496" y="1142984"/>
            <a:ext cx="41434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«Воспитание любви к родному краю, к родной культуре, к родному городу, к родной речи – задача первостепенной важности, и нет необходимости это доказывать. Но как воспитать эту любовь? Она начинается с малого – с любви к своей семье, к своему дому. Постоянно расширяясь, эта любовь к родному переходит в любовь к своему государству, к его истории, его прошлому и настоящему, а затем ко всему человечеству»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algn="r"/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Д.С.Лихачёв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8001056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447" y="891755"/>
            <a:ext cx="43210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 гражданским и патриотическим воспитанием понимается «деятельность, направленная на развитие личности, 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 государства, формирование   у   обучающихся   чувства   патриотизма,   гражданственности,  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5226">
            <a:off x="197261" y="2902757"/>
            <a:ext cx="3791784" cy="2843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2687811" cy="207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0364" y="928670"/>
            <a:ext cx="6143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28600" algn="l"/>
              </a:tabLst>
            </a:pP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285992"/>
            <a:ext cx="835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  <a:tabLst>
                <a:tab pos="228600" algn="l"/>
              </a:tabLst>
            </a:pP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781985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личностных качеств гражданина, необходимых для сохранения и передачи ценностей следующим поколениям это: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безусловное уважение к жизни во всех ее проявлениях, признание ее наивысшей ценностью;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осознание ценности здоровья, установка на активное </a:t>
            </a:r>
            <a:r>
              <a:rPr lang="ru-RU" sz="1400" kern="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здоровьесбережение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человека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любовь к Отечеству, осознание себя гражданином России, Крыма – продолжателем традиций предков, защитником Земли, на которой родился и вырос; осознание личной ответственности за Россию, Крым, Алушта;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признание ценности жизни и личности другого человека, его прав и свобод, признание за другим человеком права иметь свое мнение;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готовность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рефлексии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своих</a:t>
            </a:r>
            <a:r>
              <a:rPr lang="ru-RU" sz="1400" kern="8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действий,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высказываний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оценке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влияния на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других</a:t>
            </a:r>
            <a:r>
              <a:rPr lang="ru-RU" sz="1400" kern="8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людей;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kern="8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внутренний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запрет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физическое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психологическое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воздействие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400" kern="8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другого</a:t>
            </a:r>
            <a:r>
              <a:rPr lang="ru-RU" sz="1400" kern="8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</a:t>
            </a:r>
            <a:r>
              <a:rPr lang="ru-RU" sz="1400" kern="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субъектность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1400" kern="800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активная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жизненная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позиция;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правовое самосознание, законопослушность; готовность в полной мере выполнять</a:t>
            </a:r>
            <a:r>
              <a:rPr lang="ru-RU" sz="1400" kern="8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законы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России, Крыма;</a:t>
            </a:r>
            <a:r>
              <a:rPr lang="ru-RU" sz="1400" kern="8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уважение</a:t>
            </a:r>
            <a:r>
              <a:rPr lang="ru-RU" sz="1400" kern="8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400" kern="8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чужой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собственности,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месту</a:t>
            </a:r>
            <a:r>
              <a:rPr lang="ru-RU" sz="1400" kern="800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постоянного</a:t>
            </a:r>
            <a:r>
              <a:rPr lang="ru-RU" sz="1400" kern="8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kern="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проживания;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7" t="26073" r="24078" b="5952"/>
          <a:stretch/>
        </p:blipFill>
        <p:spPr>
          <a:xfrm>
            <a:off x="135699" y="1844824"/>
            <a:ext cx="3788229" cy="3557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3116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89789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принятие</a:t>
            </a:r>
            <a:r>
              <a:rPr lang="ru-RU" sz="1400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сохранение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традиционных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семейных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ценностей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народов</a:t>
            </a:r>
            <a:r>
              <a:rPr lang="ru-RU" sz="1400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России, Крыма;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забота о природе, окружающей среде; экологическое самосознание и мышление;</a:t>
            </a:r>
            <a:r>
              <a:rPr lang="ru-RU" sz="1400" spc="-29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осознание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себя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частью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природы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зависимости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своей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 от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экологии;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забота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слабых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членах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общества,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готовность</a:t>
            </a:r>
            <a:r>
              <a:rPr lang="ru-RU" sz="1400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участвовать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оказании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помощи</a:t>
            </a:r>
            <a:r>
              <a:rPr lang="ru-RU" sz="14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социально-незащищенным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гражданам;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осознание</a:t>
            </a:r>
            <a:r>
              <a:rPr lang="ru-RU" sz="1400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ценности</a:t>
            </a:r>
            <a:r>
              <a:rPr lang="ru-RU" sz="1400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 всех участников образовательных отношений;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уважение</a:t>
            </a:r>
            <a:r>
              <a:rPr lang="ru-RU" sz="1400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400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педагогу;</a:t>
            </a:r>
            <a:r>
              <a:rPr lang="ru-RU" sz="1400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готовность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учиться </a:t>
            </a:r>
            <a:r>
              <a:rPr lang="ru-RU" sz="14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протяжении всей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жизни; стремление</a:t>
            </a:r>
            <a:r>
              <a:rPr lang="ru-RU" sz="1400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саморазвитию 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самосовершенствованию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всех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сферах жизни;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свобода выбора и самостоятельность в принятии решений; социальная активность и</a:t>
            </a:r>
            <a:r>
              <a:rPr lang="ru-RU" sz="14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мобильность;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активная гражданская позиция;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‒ уважение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труду,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осознание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</a:t>
            </a:r>
            <a:r>
              <a:rPr lang="ru-RU" sz="14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самореализации;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трудовая</a:t>
            </a:r>
            <a:r>
              <a:rPr lang="ru-RU" sz="1400" spc="-1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14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активность.</a:t>
            </a:r>
          </a:p>
          <a:p>
            <a:pPr lvl="0" indent="449580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Ценности воспитания, заданные укладом, разделяются всеми субъектами воспитания (воспитанниками, родителями, педагогами и другими сотрудниками дошкольного образовательного учреждения).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8" t="30451" r="6702" b="2350"/>
          <a:stretch/>
        </p:blipFill>
        <p:spPr>
          <a:xfrm>
            <a:off x="5220072" y="1196752"/>
            <a:ext cx="3719663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2844" y="1857364"/>
            <a:ext cx="4643470" cy="45005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428728" y="0"/>
            <a:ext cx="6786610" cy="178592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Гражданско – патриотическое воспитание дошкольников</a:t>
            </a:r>
          </a:p>
        </p:txBody>
      </p:sp>
      <p:sp>
        <p:nvSpPr>
          <p:cNvPr id="4" name="Блок-схема: узел 3"/>
          <p:cNvSpPr/>
          <p:nvPr/>
        </p:nvSpPr>
        <p:spPr>
          <a:xfrm>
            <a:off x="571472" y="2285992"/>
            <a:ext cx="3786214" cy="3643338"/>
          </a:xfrm>
          <a:prstGeom prst="flowChartConnector">
            <a:avLst/>
          </a:prstGeom>
          <a:solidFill>
            <a:srgbClr val="2F70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000100" y="2643182"/>
            <a:ext cx="3000396" cy="292895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428728" y="3071810"/>
            <a:ext cx="2143140" cy="2000264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857356" y="3429000"/>
            <a:ext cx="1285884" cy="121444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гнутая вверх стрелка 10"/>
          <p:cNvSpPr/>
          <p:nvPr/>
        </p:nvSpPr>
        <p:spPr>
          <a:xfrm rot="20506925">
            <a:off x="2224517" y="1763473"/>
            <a:ext cx="5057538" cy="1410367"/>
          </a:xfrm>
          <a:prstGeom prst="curvedDownArrow">
            <a:avLst>
              <a:gd name="adj1" fmla="val 13599"/>
              <a:gd name="adj2" fmla="val 26139"/>
              <a:gd name="adj3" fmla="val 1569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 rot="20602613">
            <a:off x="2958481" y="2461118"/>
            <a:ext cx="4232403" cy="1172816"/>
          </a:xfrm>
          <a:prstGeom prst="curvedDownArrow">
            <a:avLst>
              <a:gd name="adj1" fmla="val 17226"/>
              <a:gd name="adj2" fmla="val 35547"/>
              <a:gd name="adj3" fmla="val 25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20806642">
            <a:off x="3326765" y="3278874"/>
            <a:ext cx="3673289" cy="1043672"/>
          </a:xfrm>
          <a:prstGeom prst="curvedDownArrow">
            <a:avLst>
              <a:gd name="adj1" fmla="val 19310"/>
              <a:gd name="adj2" fmla="val 36632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 rot="21188986">
            <a:off x="3589819" y="4274648"/>
            <a:ext cx="3353598" cy="885019"/>
          </a:xfrm>
          <a:prstGeom prst="curvedDownArrow">
            <a:avLst/>
          </a:prstGeom>
          <a:solidFill>
            <a:srgbClr val="2F70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284725">
            <a:off x="3957050" y="4900209"/>
            <a:ext cx="2786082" cy="792164"/>
          </a:xfrm>
          <a:prstGeom prst="curvedDownArrow">
            <a:avLst/>
          </a:prstGeom>
          <a:solidFill>
            <a:srgbClr val="AA3F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7270199" y="1851627"/>
            <a:ext cx="1643074" cy="857256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7215206" y="2786058"/>
            <a:ext cx="1643074" cy="785818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7072330" y="3643314"/>
            <a:ext cx="1857388" cy="92869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ДЕТСКИЙ САД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7000892" y="4643446"/>
            <a:ext cx="1857388" cy="928694"/>
          </a:xfrm>
          <a:prstGeom prst="horizontalScroll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РОДНОЙ ГОРОД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6643702" y="5572140"/>
            <a:ext cx="1714512" cy="928694"/>
          </a:xfrm>
          <a:prstGeom prst="horizontalScroll">
            <a:avLst/>
          </a:prstGeom>
          <a:solidFill>
            <a:srgbClr val="AA3F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РОДНАЯ СТРАНА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768" y="62865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714488"/>
            <a:ext cx="85725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052736"/>
            <a:ext cx="821889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Культура поведения взрослых в детском саду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- основа воспитывающей среды как условия решения возрастных задач воспитания. Общая психологическая атмосфера, эмоциональный настрой группы, спокойная обстановка, отсутствие спешки, разумная сбалансированность планов – это необходимые условия нормальной жизни и развития детей.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Воспитатель соблюдает нормы профессиональной этики и поведения: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педагог всегда выходит навстречу родителям и приветствует родителей и детей первым;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улыбка – всегда обязательная часть приветствия;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педагог описывает события и ситуации, но не дает им оценки;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педагог не обвиняет родителей и не возлагает на них ответственность за поведение детей в детском саду;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тон общения ровный и дружелюбный, исключается повышение голоса;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уважительное отношение к личности воспитанника;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умение заинтересованно слушать собеседника и сопереживать ему;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умение видеть и слышать воспитанника, сопереживать ему;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уравновешенность и самообладание, выдержка в отношениях с детьми;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умение быстро и правильно оценивать сложившуюся обстановку и в то же время не торопиться с выводами о поведении и способностях воспитанников;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умение сочетать мягкий эмоциональный и деловой тон в отношениях с детьми;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умение сочетать требовательность с чутким отношением к воспитанникам;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соответствие внешнего вида статусу воспитателя детского сада; </a:t>
            </a:r>
          </a:p>
          <a:p>
            <a:pPr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‒ знание возрастных и индивидуальных особенностей воспитанников. </a:t>
            </a:r>
          </a:p>
          <a:p>
            <a:pPr marL="433070" lvl="0" indent="450215" algn="just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 имеет право выстраивать работу с учетом пожеланий родителей, но обязательно с учетом возрастной психологии и педагогики.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000100" y="0"/>
            <a:ext cx="7215238" cy="17144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Гражданско – патриотическое воспитание дошкольников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214282" y="1928802"/>
            <a:ext cx="1038911" cy="4429155"/>
            <a:chOff x="20317" y="0"/>
            <a:chExt cx="896035" cy="4714907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cap="all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ДОСУГИ, проведение патриотических праздников</a:t>
              </a:r>
              <a:endParaRPr lang="ru-RU" sz="1200" b="1" i="1" kern="1200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" name="Скругленный прямоугольник 4"/>
          <p:cNvSpPr/>
          <p:nvPr/>
        </p:nvSpPr>
        <p:spPr>
          <a:xfrm>
            <a:off x="5495582" y="4329109"/>
            <a:ext cx="896035" cy="188596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vert270" wrap="square" lIns="85344" tIns="85344" rIns="85344" bIns="85344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b="1" i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1428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9" name="Рисунок 6" descr="54af7e9dc49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14280" y="2214554"/>
            <a:ext cx="107157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Группа 39"/>
          <p:cNvGrpSpPr/>
          <p:nvPr/>
        </p:nvGrpSpPr>
        <p:grpSpPr>
          <a:xfrm>
            <a:off x="2337326" y="1959188"/>
            <a:ext cx="1038911" cy="4429155"/>
            <a:chOff x="20317" y="0"/>
            <a:chExt cx="896035" cy="4714907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СПОРТИВНЫЕ ПРАЗДНИКИ</a:t>
              </a:r>
              <a:endParaRPr lang="ru-RU" sz="1200" b="1" i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1247073" y="1935153"/>
            <a:ext cx="1038911" cy="4429155"/>
            <a:chOff x="20317" y="0"/>
            <a:chExt cx="896035" cy="4714907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cap="all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занятия</a:t>
              </a:r>
              <a:endParaRPr lang="ru-RU" sz="1200" b="1" i="1" kern="1200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500562" y="1928802"/>
            <a:ext cx="1038911" cy="4429155"/>
            <a:chOff x="20317" y="0"/>
            <a:chExt cx="896035" cy="4714907"/>
          </a:xfrm>
        </p:grpSpPr>
        <p:sp>
          <p:nvSpPr>
            <p:cNvPr id="50" name="Скругленный прямоугольник 49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ВЫСТАВКИ ДЕТСКИХ РАБОТ</a:t>
              </a:r>
              <a:endParaRPr lang="ru-RU" sz="1200" b="1" i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3445321" y="1990106"/>
            <a:ext cx="1038911" cy="4429155"/>
            <a:chOff x="20317" y="0"/>
            <a:chExt cx="896035" cy="4714907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Скругленный прямоугольник 4"/>
            <p:cNvSpPr/>
            <p:nvPr/>
          </p:nvSpPr>
          <p:spPr>
            <a:xfrm>
              <a:off x="20317" y="1673032"/>
              <a:ext cx="896035" cy="20988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ТЕАТРАЛИЗОВАННЫЕ ПРЕДСТАВЛЕНИЯ</a:t>
              </a:r>
              <a:endParaRPr lang="ru-RU" sz="1200" b="1" i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5572132" y="1928802"/>
            <a:ext cx="1038911" cy="4429155"/>
            <a:chOff x="20317" y="0"/>
            <a:chExt cx="896035" cy="4714907"/>
          </a:xfrm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УЧАСТИЕ В КОНКУРСАХ</a:t>
              </a:r>
              <a:endParaRPr lang="ru-RU" sz="1200" b="1" i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6643702" y="1928802"/>
            <a:ext cx="1038911" cy="4429155"/>
            <a:chOff x="20317" y="0"/>
            <a:chExt cx="896035" cy="4714907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ЭКСКУРСИИ</a:t>
              </a:r>
              <a:endParaRPr lang="ru-RU" sz="1200" b="1" i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7715272" y="1928802"/>
            <a:ext cx="1038911" cy="4429155"/>
            <a:chOff x="20317" y="0"/>
            <a:chExt cx="896035" cy="4714907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20317" y="0"/>
              <a:ext cx="896035" cy="4714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Скругленный прямоугольник 4"/>
            <p:cNvSpPr/>
            <p:nvPr/>
          </p:nvSpPr>
          <p:spPr>
            <a:xfrm>
              <a:off x="20317" y="1885963"/>
              <a:ext cx="896035" cy="18859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vert270" wrap="square" lIns="85344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ДЕТСКИЕ ПРОЕКТЫ</a:t>
              </a:r>
              <a:endParaRPr lang="ru-RU" sz="1200" b="1" i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Двойная стрелка влево/вправо 36"/>
          <p:cNvSpPr/>
          <p:nvPr/>
        </p:nvSpPr>
        <p:spPr>
          <a:xfrm>
            <a:off x="785786" y="5500702"/>
            <a:ext cx="7429552" cy="714380"/>
          </a:xfrm>
          <a:prstGeom prst="left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128585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5" name="Скругленный прямоугольник 64"/>
          <p:cNvSpPr/>
          <p:nvPr/>
        </p:nvSpPr>
        <p:spPr>
          <a:xfrm>
            <a:off x="235742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6" name="Скругленный прямоугольник 65"/>
          <p:cNvSpPr/>
          <p:nvPr/>
        </p:nvSpPr>
        <p:spPr>
          <a:xfrm>
            <a:off x="342899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7" name="Скругленный прямоугольник 66"/>
          <p:cNvSpPr/>
          <p:nvPr/>
        </p:nvSpPr>
        <p:spPr>
          <a:xfrm>
            <a:off x="450056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9" name="Скругленный прямоугольник 68"/>
          <p:cNvSpPr/>
          <p:nvPr/>
        </p:nvSpPr>
        <p:spPr>
          <a:xfrm>
            <a:off x="557213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0" name="Скругленный прямоугольник 69"/>
          <p:cNvSpPr/>
          <p:nvPr/>
        </p:nvSpPr>
        <p:spPr>
          <a:xfrm>
            <a:off x="664370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1" name="Скругленный прямоугольник 70"/>
          <p:cNvSpPr/>
          <p:nvPr/>
        </p:nvSpPr>
        <p:spPr>
          <a:xfrm>
            <a:off x="7715272" y="1928802"/>
            <a:ext cx="1071570" cy="150019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72" name="Рисунок 7" descr="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000240"/>
            <a:ext cx="857256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Рисунок 9" descr="111-1.jpg"/>
          <p:cNvPicPr>
            <a:picLocks noChangeAspect="1"/>
          </p:cNvPicPr>
          <p:nvPr/>
        </p:nvPicPr>
        <p:blipFill>
          <a:blip r:embed="rId4"/>
          <a:srcRect l="10219" t="10156" r="6905" b="5469"/>
          <a:stretch>
            <a:fillRect/>
          </a:stretch>
        </p:blipFill>
        <p:spPr bwMode="auto">
          <a:xfrm>
            <a:off x="3500430" y="2000240"/>
            <a:ext cx="928694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Рисунок 10" descr="proverb_0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285992"/>
            <a:ext cx="104775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Рисунок 11" descr="hello_html_m446df94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2000240"/>
            <a:ext cx="92869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Рисунок 12" descr="img3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71040" y="2285992"/>
            <a:ext cx="103524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Рисунок 13" descr="russian-architecture-t-shirt-soviet-union-vector-hand-painted-russian-style-architecture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86710" y="2025197"/>
            <a:ext cx="928694" cy="14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Рисунок 14" descr="img1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7422" y="2285992"/>
            <a:ext cx="1071570" cy="95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428868"/>
            <a:ext cx="70091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788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34</cp:revision>
  <dcterms:created xsi:type="dcterms:W3CDTF">2011-07-14T17:49:41Z</dcterms:created>
  <dcterms:modified xsi:type="dcterms:W3CDTF">2022-11-10T07:07:42Z</dcterms:modified>
</cp:coreProperties>
</file>