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707BE-1F43-4554-B09B-97A1F68F8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E72433-AC9C-4DB6-8CC3-90EABA1C9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1ADC13-66EC-4A48-8934-377AF6750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B5B76E-BAC1-4EC4-B236-A3A3CC95D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7EB515-6A5F-4261-91F5-AE5D92645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90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563E7-F64D-4D8F-9A24-E2401D5CC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263346-2185-4440-9353-A9E0B921C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F54B45-EE8F-472D-924B-E1C0D1311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4846C2-999A-407C-8A20-72D963E1A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10E20B-3BF9-4141-B49E-6821A53C8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2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581D271-88B8-495F-B4C0-C0D553ED71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A95F70A-69D3-44FE-AD23-F4036E0E8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F3551B-971E-4727-A2F2-A4C27D3E1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B490AC-305B-4A63-B2C5-057DAC2C8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1299CF-F90C-493D-A4BE-CBC125774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2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5108B-7E2E-4F26-8ED2-4D4181B3C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9827E8-DC60-4443-88F9-CA7CBAAA3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657E9E-7663-4E24-A056-56B68186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BE8DB-0BF3-480E-8AA1-1965F6D6E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5064A-4120-41D9-AFD8-6801DE8D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8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CE672-47AB-4D37-8284-2AD7B574E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E6F758-51FF-4096-B4FD-833FAD467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F9D2EE-10FA-42D9-B97D-A558A790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4B88C0-C834-472D-BD0E-BB39573A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D83ADB-4313-4FC2-BC14-7C7944930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84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F93138-0E56-41B8-92F4-0CE12FD5A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706F0A-8AF2-4E81-9418-D8C19C478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91A711-D713-412B-8AA3-4B18EBC0A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E19ADB-4919-486F-9D86-009B914BB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8DBEDF-02AA-4272-AE88-D387E4DE8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E9AAA7-BC65-4BC8-BCFE-8BEAE1276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76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4D2BB-E891-48A3-A482-691892788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7A64B3-58F7-44FE-98A1-80588F718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B0E772-FC0E-4B54-9A13-97AB9E1CF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D11705C-0B9F-4038-BE0E-BA1E83D106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A93236F-3F56-432D-8BF9-C35E4489B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D07230F-FF8A-494A-84F2-2C09AC80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B39289B-1650-4D32-BA10-EF60F112F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7D00D99-4C19-4E92-8B03-1DFF7BEA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D2A8F-82A7-4686-93BC-30B9DCA3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8551395-AA8A-46ED-886C-9B680439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6868F1-1580-41F8-BF11-55F86C526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808F89-E9D0-445F-8A39-CEF0B4DE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3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34A293D-5919-46F4-BB15-26F766FD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96C1F6-DAF3-4043-8D23-A2A449917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B2EDCB-1B3C-49E2-BAE8-811A3DB7C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6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F5D8C3-9D47-4F1A-9344-84A7DF89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3145B9-1834-4ED9-BD98-17CED7F7B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84DB9B-494F-4E16-9B5A-959189FAB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D023D8-4936-4C48-8BDB-BC2C0E31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F24C75-C027-43F6-8735-E923C2648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CCA110-32E9-4CD4-82B6-1EDC03C0D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1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CDEB68-FE45-45F6-A6F5-A759B9C3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393F10-9060-48EB-BBE7-2360E077A2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6FCA262-44B4-4EAF-B03B-78F63B7BE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FA031-B79A-4F60-93C2-904A2C0D7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CBBC82-5927-4152-836D-14177552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111157-A5C8-4381-BADE-5F570CCD5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1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EE1F9E-7B6E-4C5B-8AEC-2099ACC7E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8F120D-4611-4903-B3F3-9BC787AFF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EB2044-20DA-480E-91C9-882C72919A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9D9EE-B449-4006-ABF0-A63012A5B75F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AB2D19-8780-4475-8E07-8C8B102EA0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8347A2-57CE-48D0-B82F-1267BEF12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06030-7D58-4727-9040-6FD8D00D4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0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42623-D4F7-4C46-BD1E-FB235292F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0671" y="1041400"/>
            <a:ext cx="10719581" cy="2616200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как средство социально-нравственного воспитания дошкольников».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79401D-08DF-40DA-A670-876FC24C5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21969" y="4907756"/>
            <a:ext cx="3291840" cy="1655762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Рахманова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магистратура 1 курс.</a:t>
            </a:r>
          </a:p>
        </p:txBody>
      </p:sp>
    </p:spTree>
    <p:extLst>
      <p:ext uri="{BB962C8B-B14F-4D97-AF65-F5344CB8AC3E}">
        <p14:creationId xmlns:p14="http://schemas.microsoft.com/office/powerpoint/2010/main" val="380905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707B0-375C-4D45-8733-899202F33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44" y="104853"/>
            <a:ext cx="10515600" cy="367702"/>
          </a:xfrm>
        </p:spPr>
        <p:txBody>
          <a:bodyPr>
            <a:normAutofit fontScale="90000"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B8865D3-BBFC-4A72-8ED4-8C42315D0FDB}"/>
              </a:ext>
            </a:extLst>
          </p:cNvPr>
          <p:cNvSpPr/>
          <p:nvPr/>
        </p:nvSpPr>
        <p:spPr>
          <a:xfrm>
            <a:off x="2067951" y="6492875"/>
            <a:ext cx="8440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3F20BBA-BDA6-4725-A70A-624A2DE5D1E7}"/>
              </a:ext>
            </a:extLst>
          </p:cNvPr>
          <p:cNvSpPr/>
          <p:nvPr/>
        </p:nvSpPr>
        <p:spPr>
          <a:xfrm>
            <a:off x="4536830" y="591955"/>
            <a:ext cx="2785403" cy="9836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показатель чтения родителями сказок своим детям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8E0ACDF-5F03-421D-96B8-C89906778E61}"/>
              </a:ext>
            </a:extLst>
          </p:cNvPr>
          <p:cNvSpPr/>
          <p:nvPr/>
        </p:nvSpPr>
        <p:spPr>
          <a:xfrm>
            <a:off x="225083" y="2230035"/>
            <a:ext cx="2785403" cy="10055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знают персонажей сказок.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6B2EA6-CA14-4EFD-B95B-8D2EC40C3C00}"/>
              </a:ext>
            </a:extLst>
          </p:cNvPr>
          <p:cNvSpPr/>
          <p:nvPr/>
        </p:nvSpPr>
        <p:spPr>
          <a:xfrm>
            <a:off x="3470029" y="2343593"/>
            <a:ext cx="2785403" cy="10055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мало сказок.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9311F6F-6369-4888-A018-AE1010C16261}"/>
              </a:ext>
            </a:extLst>
          </p:cNvPr>
          <p:cNvSpPr/>
          <p:nvPr/>
        </p:nvSpPr>
        <p:spPr>
          <a:xfrm>
            <a:off x="9500380" y="2172826"/>
            <a:ext cx="2785403" cy="12165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развита творческая индивидуальность ребёнка, его познавательный кругозор.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CCFAE380-29DC-4DC4-B47B-E15025BCDD27}"/>
              </a:ext>
            </a:extLst>
          </p:cNvPr>
          <p:cNvCxnSpPr>
            <a:cxnSpLocks/>
          </p:cNvCxnSpPr>
          <p:nvPr/>
        </p:nvCxnSpPr>
        <p:spPr>
          <a:xfrm>
            <a:off x="5324620" y="1575582"/>
            <a:ext cx="0" cy="739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49F3A20-51D3-4C43-A4F4-8F4059E4FC4C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617785" y="1716258"/>
            <a:ext cx="0" cy="513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718A0F0F-9576-4047-8B70-7F243FA9AEA5}"/>
              </a:ext>
            </a:extLst>
          </p:cNvPr>
          <p:cNvCxnSpPr>
            <a:cxnSpLocks/>
          </p:cNvCxnSpPr>
          <p:nvPr/>
        </p:nvCxnSpPr>
        <p:spPr>
          <a:xfrm>
            <a:off x="1617784" y="1716258"/>
            <a:ext cx="98309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67900D3-154D-4AA6-8384-053B71D407D6}"/>
              </a:ext>
            </a:extLst>
          </p:cNvPr>
          <p:cNvCxnSpPr/>
          <p:nvPr/>
        </p:nvCxnSpPr>
        <p:spPr>
          <a:xfrm>
            <a:off x="11380763" y="1645919"/>
            <a:ext cx="0" cy="513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706F7ADC-39D5-4F03-B7C5-504F9E1D4D11}"/>
              </a:ext>
            </a:extLst>
          </p:cNvPr>
          <p:cNvSpPr/>
          <p:nvPr/>
        </p:nvSpPr>
        <p:spPr>
          <a:xfrm>
            <a:off x="4287128" y="3693065"/>
            <a:ext cx="3391487" cy="100553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к духовно-нравственным ценностям через сказку.</a:t>
            </a:r>
          </a:p>
          <a:p>
            <a:pPr algn="ctr"/>
            <a:endParaRPr lang="ru-RU" dirty="0"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B114FC9D-DE05-4AA0-91EA-624450FFB43F}"/>
              </a:ext>
            </a:extLst>
          </p:cNvPr>
          <p:cNvSpPr/>
          <p:nvPr/>
        </p:nvSpPr>
        <p:spPr>
          <a:xfrm>
            <a:off x="-826478" y="5331559"/>
            <a:ext cx="2180493" cy="14662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любовь к театральной деятельности и сказке.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E97CD9B9-1D71-4F1B-814E-E28FA16FED9B}"/>
              </a:ext>
            </a:extLst>
          </p:cNvPr>
          <p:cNvSpPr/>
          <p:nvPr/>
        </p:nvSpPr>
        <p:spPr>
          <a:xfrm>
            <a:off x="1549791" y="5177044"/>
            <a:ext cx="2429021" cy="162075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называть сказочные произведения и их персонажей.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55D2FF0E-3C7F-43DF-92C2-C60D314E92E7}"/>
              </a:ext>
            </a:extLst>
          </p:cNvPr>
          <p:cNvSpPr/>
          <p:nvPr/>
        </p:nvSpPr>
        <p:spPr>
          <a:xfrm>
            <a:off x="10124049" y="5391758"/>
            <a:ext cx="3601330" cy="156534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отзывчивость, общительность, дружелюбие , навыки доброжелательного, внимательного, заботливого поведения.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B2A93EA3-15CC-42E1-AC3E-9F64FC25DE94}"/>
              </a:ext>
            </a:extLst>
          </p:cNvPr>
          <p:cNvCxnSpPr>
            <a:cxnSpLocks/>
          </p:cNvCxnSpPr>
          <p:nvPr/>
        </p:nvCxnSpPr>
        <p:spPr>
          <a:xfrm flipH="1">
            <a:off x="3978812" y="4575539"/>
            <a:ext cx="308316" cy="580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591BED53-944B-4D47-B28A-8188AFD1E2DD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263769" y="4984208"/>
            <a:ext cx="8207" cy="347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091AD84-A4F0-4356-930B-0B276686250A}"/>
              </a:ext>
            </a:extLst>
          </p:cNvPr>
          <p:cNvCxnSpPr>
            <a:cxnSpLocks/>
          </p:cNvCxnSpPr>
          <p:nvPr/>
        </p:nvCxnSpPr>
        <p:spPr>
          <a:xfrm flipV="1">
            <a:off x="263769" y="4960528"/>
            <a:ext cx="11602329" cy="47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41897C64-2B7D-48DE-9069-8B5D11D49840}"/>
              </a:ext>
            </a:extLst>
          </p:cNvPr>
          <p:cNvCxnSpPr>
            <a:cxnSpLocks/>
          </p:cNvCxnSpPr>
          <p:nvPr/>
        </p:nvCxnSpPr>
        <p:spPr>
          <a:xfrm>
            <a:off x="11887199" y="4907056"/>
            <a:ext cx="0" cy="484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7B71859A-FEC7-4788-B4CD-EEDF9436D4CA}"/>
              </a:ext>
            </a:extLst>
          </p:cNvPr>
          <p:cNvSpPr/>
          <p:nvPr/>
        </p:nvSpPr>
        <p:spPr>
          <a:xfrm>
            <a:off x="7071359" y="5270031"/>
            <a:ext cx="2429021" cy="16388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нравственно-патриотические чувства у детей – уважение и любовь к Родине.</a:t>
            </a:r>
          </a:p>
        </p:txBody>
      </p: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4F07A0A5-801D-47E6-91E4-595BA3AA83C1}"/>
              </a:ext>
            </a:extLst>
          </p:cNvPr>
          <p:cNvCxnSpPr>
            <a:cxnSpLocks/>
          </p:cNvCxnSpPr>
          <p:nvPr/>
        </p:nvCxnSpPr>
        <p:spPr>
          <a:xfrm>
            <a:off x="7711439" y="4575539"/>
            <a:ext cx="0" cy="694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id="{481A3034-FC40-4639-A9A9-3AFD92B4C9FE}"/>
              </a:ext>
            </a:extLst>
          </p:cNvPr>
          <p:cNvSpPr/>
          <p:nvPr/>
        </p:nvSpPr>
        <p:spPr>
          <a:xfrm>
            <a:off x="4596618" y="5022056"/>
            <a:ext cx="2077325" cy="222280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консультации, мастер-классы, круглые столы для родителей «О важности чтения сказок». детям».</a:t>
            </a:r>
          </a:p>
        </p:txBody>
      </p: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30F95C74-6179-4821-A38F-EBA1F0435414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5982872" y="4698595"/>
            <a:ext cx="1" cy="285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03BD9A2B-7C1B-4CB6-B820-40FCCDA102CB}"/>
              </a:ext>
            </a:extLst>
          </p:cNvPr>
          <p:cNvSpPr/>
          <p:nvPr/>
        </p:nvSpPr>
        <p:spPr>
          <a:xfrm>
            <a:off x="6822831" y="2343592"/>
            <a:ext cx="2194558" cy="10055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умеют слушать.</a:t>
            </a:r>
          </a:p>
        </p:txBody>
      </p: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3D27EBD5-577D-4B99-B710-FCD69034EE3C}"/>
              </a:ext>
            </a:extLst>
          </p:cNvPr>
          <p:cNvCxnSpPr>
            <a:cxnSpLocks/>
          </p:cNvCxnSpPr>
          <p:nvPr/>
        </p:nvCxnSpPr>
        <p:spPr>
          <a:xfrm>
            <a:off x="6963508" y="1575582"/>
            <a:ext cx="0" cy="739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04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23DD30-AA31-4E8E-BFED-516363D6D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695"/>
            <a:ext cx="10515600" cy="416878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СОСТАВЛЕНИЯ ДЕРЕВА ПРОБЛЕМ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A100A9D-BBB8-4E6F-B9B0-EEAD1650A893}"/>
              </a:ext>
            </a:extLst>
          </p:cNvPr>
          <p:cNvSpPr/>
          <p:nvPr/>
        </p:nvSpPr>
        <p:spPr>
          <a:xfrm>
            <a:off x="4415456" y="3041515"/>
            <a:ext cx="2862766" cy="7648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очень мало времени проводят с детьми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5E84BB3-89C8-4EA8-8ED5-71E519F34FFC}"/>
              </a:ext>
            </a:extLst>
          </p:cNvPr>
          <p:cNvSpPr/>
          <p:nvPr/>
        </p:nvSpPr>
        <p:spPr>
          <a:xfrm>
            <a:off x="2443083" y="4286019"/>
            <a:ext cx="1828800" cy="10045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не умеют правильно и выразительно читать книгу.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245E2C-E3DC-4674-B32F-EDA68AE256EF}"/>
              </a:ext>
            </a:extLst>
          </p:cNvPr>
          <p:cNvSpPr/>
          <p:nvPr/>
        </p:nvSpPr>
        <p:spPr>
          <a:xfrm>
            <a:off x="7545554" y="4489968"/>
            <a:ext cx="1957749" cy="10161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ждут, пока ребёнок зачитает сам.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2CB1852-1CDC-4349-BBDA-839F159DBB86}"/>
              </a:ext>
            </a:extLst>
          </p:cNvPr>
          <p:cNvSpPr/>
          <p:nvPr/>
        </p:nvSpPr>
        <p:spPr>
          <a:xfrm>
            <a:off x="9961080" y="4604561"/>
            <a:ext cx="2361064" cy="955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считают, что книги занимают много места в квартире.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AF11FB1-F0E1-4577-BAF7-BB002380C484}"/>
              </a:ext>
            </a:extLst>
          </p:cNvPr>
          <p:cNvSpPr/>
          <p:nvPr/>
        </p:nvSpPr>
        <p:spPr>
          <a:xfrm>
            <a:off x="2941888" y="5875064"/>
            <a:ext cx="1885071" cy="9185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не читают – не читает ребёнок.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24CF32-27F4-4FFC-9ACD-735B07387EC5}"/>
              </a:ext>
            </a:extLst>
          </p:cNvPr>
          <p:cNvSpPr/>
          <p:nvPr/>
        </p:nvSpPr>
        <p:spPr>
          <a:xfrm>
            <a:off x="126610" y="4434865"/>
            <a:ext cx="2067951" cy="7069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Интернет, ТВ, ГАЖДЕТЫ.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434B762-17BB-4410-9AE0-E7803ED97A6F}"/>
              </a:ext>
            </a:extLst>
          </p:cNvPr>
          <p:cNvSpPr/>
          <p:nvPr/>
        </p:nvSpPr>
        <p:spPr>
          <a:xfrm>
            <a:off x="8166311" y="5971126"/>
            <a:ext cx="2813539" cy="8302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не дают возможность выбрать книгу по интересам детей.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0DCB42B-5F01-4371-87CA-CF899E164E99}"/>
              </a:ext>
            </a:extLst>
          </p:cNvPr>
          <p:cNvSpPr/>
          <p:nvPr/>
        </p:nvSpPr>
        <p:spPr>
          <a:xfrm>
            <a:off x="427908" y="5798719"/>
            <a:ext cx="1856934" cy="6611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книжный шоппинг.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B956EF5-7C8F-4164-8BD7-3AEC33AA5938}"/>
              </a:ext>
            </a:extLst>
          </p:cNvPr>
          <p:cNvSpPr/>
          <p:nvPr/>
        </p:nvSpPr>
        <p:spPr>
          <a:xfrm>
            <a:off x="5687993" y="6053475"/>
            <a:ext cx="2058576" cy="5789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личного интереса.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B8D3219-884C-48DF-BCA1-91E4BBB3DEDB}"/>
              </a:ext>
            </a:extLst>
          </p:cNvPr>
          <p:cNvSpPr/>
          <p:nvPr/>
        </p:nvSpPr>
        <p:spPr>
          <a:xfrm>
            <a:off x="4790033" y="4484127"/>
            <a:ext cx="2574388" cy="11554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из-за отсутствия финансовых возможностей не могут посещать ОЧНО театры, библиотеки, книжные выставки , музеи.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18A34CA2-C928-47E6-A562-ACA080B70A52}"/>
              </a:ext>
            </a:extLst>
          </p:cNvPr>
          <p:cNvCxnSpPr/>
          <p:nvPr/>
        </p:nvCxnSpPr>
        <p:spPr>
          <a:xfrm flipV="1">
            <a:off x="3884423" y="3894758"/>
            <a:ext cx="631306" cy="3538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CE2023B6-5FAC-46F2-AC1F-4E86FE19678A}"/>
              </a:ext>
            </a:extLst>
          </p:cNvPr>
          <p:cNvCxnSpPr>
            <a:cxnSpLocks/>
          </p:cNvCxnSpPr>
          <p:nvPr/>
        </p:nvCxnSpPr>
        <p:spPr>
          <a:xfrm flipH="1" flipV="1">
            <a:off x="6063146" y="3894758"/>
            <a:ext cx="9387" cy="589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47D50995-426C-4853-97A8-688E6FBE3162}"/>
              </a:ext>
            </a:extLst>
          </p:cNvPr>
          <p:cNvCxnSpPr>
            <a:cxnSpLocks/>
          </p:cNvCxnSpPr>
          <p:nvPr/>
        </p:nvCxnSpPr>
        <p:spPr>
          <a:xfrm flipH="1" flipV="1">
            <a:off x="6471138" y="5627077"/>
            <a:ext cx="14068" cy="426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600728C2-7EA3-473C-960C-F8BD409BE2DE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3884423" y="5290612"/>
            <a:ext cx="1" cy="584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A1874F21-510D-4C9B-B793-FF756A6D777E}"/>
              </a:ext>
            </a:extLst>
          </p:cNvPr>
          <p:cNvCxnSpPr>
            <a:cxnSpLocks/>
          </p:cNvCxnSpPr>
          <p:nvPr/>
        </p:nvCxnSpPr>
        <p:spPr>
          <a:xfrm>
            <a:off x="9427674" y="5798719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945A6803-7D51-4FAA-97F9-2DD978E0614B}"/>
              </a:ext>
            </a:extLst>
          </p:cNvPr>
          <p:cNvCxnSpPr/>
          <p:nvPr/>
        </p:nvCxnSpPr>
        <p:spPr>
          <a:xfrm flipV="1">
            <a:off x="1561514" y="5290612"/>
            <a:ext cx="881569" cy="508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647D3AA3-9C32-4EF7-AFDA-0057FA3065D5}"/>
              </a:ext>
            </a:extLst>
          </p:cNvPr>
          <p:cNvCxnSpPr>
            <a:cxnSpLocks/>
          </p:cNvCxnSpPr>
          <p:nvPr/>
        </p:nvCxnSpPr>
        <p:spPr>
          <a:xfrm flipV="1">
            <a:off x="9045526" y="5451014"/>
            <a:ext cx="0" cy="678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8EFC2F82-BB01-42AD-B6D2-24314EAE3D2D}"/>
              </a:ext>
            </a:extLst>
          </p:cNvPr>
          <p:cNvCxnSpPr>
            <a:cxnSpLocks/>
          </p:cNvCxnSpPr>
          <p:nvPr/>
        </p:nvCxnSpPr>
        <p:spPr>
          <a:xfrm flipH="1" flipV="1">
            <a:off x="7132320" y="3806337"/>
            <a:ext cx="750251" cy="628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C271B7A3-BDE6-4493-809C-288274363053}"/>
              </a:ext>
            </a:extLst>
          </p:cNvPr>
          <p:cNvCxnSpPr/>
          <p:nvPr/>
        </p:nvCxnSpPr>
        <p:spPr>
          <a:xfrm flipH="1" flipV="1">
            <a:off x="7364421" y="3659953"/>
            <a:ext cx="3226204" cy="910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ADE72A52-4BB7-4884-BEFB-3C4409ACCB53}"/>
              </a:ext>
            </a:extLst>
          </p:cNvPr>
          <p:cNvCxnSpPr/>
          <p:nvPr/>
        </p:nvCxnSpPr>
        <p:spPr>
          <a:xfrm flipV="1">
            <a:off x="1356375" y="3614743"/>
            <a:ext cx="2951231" cy="82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6967271A-FDF8-40AC-8299-80B7A94F7A18}"/>
              </a:ext>
            </a:extLst>
          </p:cNvPr>
          <p:cNvSpPr/>
          <p:nvPr/>
        </p:nvSpPr>
        <p:spPr>
          <a:xfrm>
            <a:off x="72080" y="879355"/>
            <a:ext cx="2574388" cy="652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адаптация к реальной жизни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29660B87-197C-4A9D-B470-79F0BB33E8DE}"/>
              </a:ext>
            </a:extLst>
          </p:cNvPr>
          <p:cNvSpPr/>
          <p:nvPr/>
        </p:nvSpPr>
        <p:spPr>
          <a:xfrm>
            <a:off x="169992" y="2447302"/>
            <a:ext cx="2124222" cy="652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уровня культуры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9037650D-DBE7-4C9D-8FC9-56645AF48559}"/>
              </a:ext>
            </a:extLst>
          </p:cNvPr>
          <p:cNvSpPr/>
          <p:nvPr/>
        </p:nvSpPr>
        <p:spPr>
          <a:xfrm>
            <a:off x="8133462" y="1934813"/>
            <a:ext cx="1793026" cy="694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знают героев сказки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EF0E8A8-C405-4129-97B2-F932A427134F}"/>
              </a:ext>
            </a:extLst>
          </p:cNvPr>
          <p:cNvSpPr/>
          <p:nvPr/>
        </p:nvSpPr>
        <p:spPr>
          <a:xfrm>
            <a:off x="10039001" y="627343"/>
            <a:ext cx="2011680" cy="694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умеют играть, дружить.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51EDDD52-5C06-4BA4-8FFE-B7591300E6F1}"/>
              </a:ext>
            </a:extLst>
          </p:cNvPr>
          <p:cNvSpPr/>
          <p:nvPr/>
        </p:nvSpPr>
        <p:spPr>
          <a:xfrm>
            <a:off x="3756057" y="632898"/>
            <a:ext cx="2067951" cy="8818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развита фантазия, воображение, логика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257F7533-BBD9-4675-A096-2C329A1292F9}"/>
              </a:ext>
            </a:extLst>
          </p:cNvPr>
          <p:cNvSpPr/>
          <p:nvPr/>
        </p:nvSpPr>
        <p:spPr>
          <a:xfrm>
            <a:off x="2579697" y="1952586"/>
            <a:ext cx="2124222" cy="6121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умеют слушать.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1B27F229-6A60-4720-955D-77EA4557C772}"/>
              </a:ext>
            </a:extLst>
          </p:cNvPr>
          <p:cNvSpPr/>
          <p:nvPr/>
        </p:nvSpPr>
        <p:spPr>
          <a:xfrm>
            <a:off x="7053139" y="709745"/>
            <a:ext cx="2011680" cy="7898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Узкий словарный запас и память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A8CD499F-F1F4-4B36-87B6-6B8640F116EA}"/>
              </a:ext>
            </a:extLst>
          </p:cNvPr>
          <p:cNvSpPr/>
          <p:nvPr/>
        </p:nvSpPr>
        <p:spPr>
          <a:xfrm>
            <a:off x="5494013" y="2070250"/>
            <a:ext cx="1793026" cy="628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эмоциональны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EBD910A1-669D-430D-A1FF-6018922A2DA9}"/>
              </a:ext>
            </a:extLst>
          </p:cNvPr>
          <p:cNvSpPr/>
          <p:nvPr/>
        </p:nvSpPr>
        <p:spPr>
          <a:xfrm>
            <a:off x="10257655" y="2683673"/>
            <a:ext cx="1793026" cy="61297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Узкий кругозор</a:t>
            </a:r>
          </a:p>
        </p:txBody>
      </p: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3B76BEA4-EFF1-425F-BDB4-F8301231C111}"/>
              </a:ext>
            </a:extLst>
          </p:cNvPr>
          <p:cNvCxnSpPr/>
          <p:nvPr/>
        </p:nvCxnSpPr>
        <p:spPr>
          <a:xfrm flipV="1">
            <a:off x="7287039" y="2702620"/>
            <a:ext cx="879272" cy="515774"/>
          </a:xfrm>
          <a:prstGeom prst="straightConnector1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EA68F051-416B-4EA5-B654-AF218839B72B}"/>
              </a:ext>
            </a:extLst>
          </p:cNvPr>
          <p:cNvCxnSpPr>
            <a:stCxn id="5" idx="3"/>
          </p:cNvCxnSpPr>
          <p:nvPr/>
        </p:nvCxnSpPr>
        <p:spPr>
          <a:xfrm flipV="1">
            <a:off x="7278222" y="3149208"/>
            <a:ext cx="2979433" cy="274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id="{548690D7-CFB7-4839-88C1-201A84981B48}"/>
              </a:ext>
            </a:extLst>
          </p:cNvPr>
          <p:cNvCxnSpPr/>
          <p:nvPr/>
        </p:nvCxnSpPr>
        <p:spPr>
          <a:xfrm flipH="1" flipV="1">
            <a:off x="2294214" y="2897446"/>
            <a:ext cx="2035043" cy="418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Прямая со стрелкой 63">
            <a:extLst>
              <a:ext uri="{FF2B5EF4-FFF2-40B4-BE49-F238E27FC236}">
                <a16:creationId xmlns:a16="http://schemas.microsoft.com/office/drawing/2014/main" id="{AA20C3F2-962A-449F-BFAE-BA293838EBCA}"/>
              </a:ext>
            </a:extLst>
          </p:cNvPr>
          <p:cNvCxnSpPr/>
          <p:nvPr/>
        </p:nvCxnSpPr>
        <p:spPr>
          <a:xfrm flipH="1" flipV="1">
            <a:off x="4515729" y="2629400"/>
            <a:ext cx="389233" cy="35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1AD14220-6E0E-48F8-A54A-7DEABE4F1373}"/>
              </a:ext>
            </a:extLst>
          </p:cNvPr>
          <p:cNvCxnSpPr>
            <a:cxnSpLocks/>
          </p:cNvCxnSpPr>
          <p:nvPr/>
        </p:nvCxnSpPr>
        <p:spPr>
          <a:xfrm flipV="1">
            <a:off x="6345691" y="2700744"/>
            <a:ext cx="0" cy="448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Прямая со стрелкой 72">
            <a:extLst>
              <a:ext uri="{FF2B5EF4-FFF2-40B4-BE49-F238E27FC236}">
                <a16:creationId xmlns:a16="http://schemas.microsoft.com/office/drawing/2014/main" id="{7DCD4BD4-9262-4AF2-888E-21C17FCF88FB}"/>
              </a:ext>
            </a:extLst>
          </p:cNvPr>
          <p:cNvCxnSpPr>
            <a:stCxn id="55" idx="0"/>
          </p:cNvCxnSpPr>
          <p:nvPr/>
        </p:nvCxnSpPr>
        <p:spPr>
          <a:xfrm flipV="1">
            <a:off x="6390526" y="1321930"/>
            <a:ext cx="662613" cy="748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id="{3C708485-04DA-4A6D-9FCD-EFD9CD912E53}"/>
              </a:ext>
            </a:extLst>
          </p:cNvPr>
          <p:cNvCxnSpPr/>
          <p:nvPr/>
        </p:nvCxnSpPr>
        <p:spPr>
          <a:xfrm flipV="1">
            <a:off x="4329257" y="1532343"/>
            <a:ext cx="186472" cy="37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Прямая со стрелкой 76">
            <a:extLst>
              <a:ext uri="{FF2B5EF4-FFF2-40B4-BE49-F238E27FC236}">
                <a16:creationId xmlns:a16="http://schemas.microsoft.com/office/drawing/2014/main" id="{54314FC0-1154-472C-86C8-BB8441A8F2FB}"/>
              </a:ext>
            </a:extLst>
          </p:cNvPr>
          <p:cNvCxnSpPr>
            <a:cxnSpLocks/>
          </p:cNvCxnSpPr>
          <p:nvPr/>
        </p:nvCxnSpPr>
        <p:spPr>
          <a:xfrm flipV="1">
            <a:off x="11353800" y="1355605"/>
            <a:ext cx="0" cy="1247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7FE9EB98-1FB5-4F59-9370-6408238AA900}"/>
              </a:ext>
            </a:extLst>
          </p:cNvPr>
          <p:cNvCxnSpPr>
            <a:endCxn id="47" idx="2"/>
          </p:cNvCxnSpPr>
          <p:nvPr/>
        </p:nvCxnSpPr>
        <p:spPr>
          <a:xfrm flipV="1">
            <a:off x="1356375" y="1532343"/>
            <a:ext cx="2899" cy="914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348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267</Words>
  <Application>Microsoft Office PowerPoint</Application>
  <PresentationFormat>Широкоэкранный</PresentationFormat>
  <Paragraphs>36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Тема Office</vt:lpstr>
      <vt:lpstr>Тема проекта:  «Сказка как средство социально-нравственного воспитания дошкольников».</vt:lpstr>
      <vt:lpstr>АНАЛИЗ ПРОБЛЕМЫ.</vt:lpstr>
      <vt:lpstr>СХЕМА СОСТАВЛЕНИЯ ДЕРЕВА ПРОБЛЕМ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Самира</dc:creator>
  <cp:lastModifiedBy>Самира</cp:lastModifiedBy>
  <cp:revision>11</cp:revision>
  <dcterms:created xsi:type="dcterms:W3CDTF">2022-03-02T15:24:01Z</dcterms:created>
  <dcterms:modified xsi:type="dcterms:W3CDTF">2022-03-02T19:18:46Z</dcterms:modified>
</cp:coreProperties>
</file>