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11"/>
  </p:notesMasterIdLst>
  <p:sldIdLst>
    <p:sldId id="256" r:id="rId2"/>
    <p:sldId id="257" r:id="rId3"/>
    <p:sldId id="259" r:id="rId4"/>
    <p:sldId id="260" r:id="rId5"/>
    <p:sldId id="261" r:id="rId6"/>
    <p:sldId id="281" r:id="rId7"/>
    <p:sldId id="273" r:id="rId8"/>
    <p:sldId id="282" r:id="rId9"/>
    <p:sldId id="278"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32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66EC0C-86EC-40A8-8210-BA96DF3F5240}" type="datetimeFigureOut">
              <a:rPr lang="ru-RU" smtClean="0"/>
              <a:pPr/>
              <a:t>12.10.2022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3B8189-B092-4C51-A127-22C5CEDD260D}" type="slidenum">
              <a:rPr lang="ru-RU" smtClean="0"/>
              <a:pPr/>
              <a:t>‹#›</a:t>
            </a:fld>
            <a:endParaRPr lang="ru-RU" dirty="0"/>
          </a:p>
        </p:txBody>
      </p:sp>
    </p:spTree>
    <p:extLst>
      <p:ext uri="{BB962C8B-B14F-4D97-AF65-F5344CB8AC3E}">
        <p14:creationId xmlns:p14="http://schemas.microsoft.com/office/powerpoint/2010/main" val="2608917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30" name="Дата 29"/>
          <p:cNvSpPr>
            <a:spLocks noGrp="1"/>
          </p:cNvSpPr>
          <p:nvPr>
            <p:ph type="dt" sz="half" idx="10"/>
          </p:nvPr>
        </p:nvSpPr>
        <p:spPr/>
        <p:txBody>
          <a:bodyPr/>
          <a:lstStyle/>
          <a:p>
            <a:fld id="{9C8C2AC9-78D0-4D12-8EB1-DAB3B46A9133}" type="datetimeFigureOut">
              <a:rPr lang="ru-RU" smtClean="0"/>
              <a:pPr/>
              <a:t>12.10.2022</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B8A3F7EB-3F69-4EC3-834B-66128E880874}"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12.10.2022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dirty="0"/>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12.10.2022</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dirty="0"/>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1728192"/>
          </a:xfrm>
        </p:spPr>
        <p:txBody>
          <a:bodyPr>
            <a:normAutofit/>
          </a:bodyPr>
          <a:lstStyle/>
          <a:p>
            <a:pPr algn="ctr"/>
            <a:r>
              <a:rPr lang="ru-RU" sz="2400" b="1" i="1" dirty="0" smtClean="0">
                <a:solidFill>
                  <a:schemeClr val="tx1"/>
                </a:solidFill>
                <a:latin typeface="Times New Roman" pitchFamily="18" charset="0"/>
                <a:cs typeface="Times New Roman" pitchFamily="18" charset="0"/>
              </a:rPr>
              <a:t>Консультация учителя-логопеда Колесниковой А.А.</a:t>
            </a:r>
            <a:br>
              <a:rPr lang="ru-RU" sz="2400" b="1" i="1" dirty="0" smtClean="0">
                <a:solidFill>
                  <a:schemeClr val="tx1"/>
                </a:solidFill>
                <a:latin typeface="Times New Roman" pitchFamily="18" charset="0"/>
                <a:cs typeface="Times New Roman" pitchFamily="18" charset="0"/>
              </a:rPr>
            </a:br>
            <a:r>
              <a:rPr lang="ru-RU" sz="2400" b="1" i="1" dirty="0" smtClean="0">
                <a:solidFill>
                  <a:schemeClr val="tx1"/>
                </a:solidFill>
                <a:latin typeface="Times New Roman" pitchFamily="18" charset="0"/>
                <a:cs typeface="Times New Roman" pitchFamily="18" charset="0"/>
              </a:rPr>
              <a:t>для родителей </a:t>
            </a:r>
            <a:br>
              <a:rPr lang="ru-RU" sz="2400" b="1" i="1" dirty="0" smtClean="0">
                <a:solidFill>
                  <a:schemeClr val="tx1"/>
                </a:solidFill>
                <a:latin typeface="Times New Roman" pitchFamily="18" charset="0"/>
                <a:cs typeface="Times New Roman" pitchFamily="18" charset="0"/>
              </a:rPr>
            </a:br>
            <a:r>
              <a:rPr lang="ru-RU" sz="2400" b="1" i="1" dirty="0" smtClean="0">
                <a:solidFill>
                  <a:schemeClr val="tx1"/>
                </a:solidFill>
                <a:latin typeface="Times New Roman" pitchFamily="18" charset="0"/>
                <a:cs typeface="Times New Roman" pitchFamily="18" charset="0"/>
              </a:rPr>
              <a:t>«Как помочь ребенку с синдромом дефицита внимания и </a:t>
            </a:r>
            <a:r>
              <a:rPr lang="ru-RU" sz="2400" b="1" i="1" dirty="0" err="1" smtClean="0">
                <a:solidFill>
                  <a:schemeClr val="tx1"/>
                </a:solidFill>
                <a:latin typeface="Times New Roman" pitchFamily="18" charset="0"/>
                <a:cs typeface="Times New Roman" pitchFamily="18" charset="0"/>
              </a:rPr>
              <a:t>гиперактивности</a:t>
            </a:r>
            <a:r>
              <a:rPr lang="ru-RU" sz="2400" b="1" i="1" dirty="0" smtClean="0">
                <a:solidFill>
                  <a:schemeClr val="tx1"/>
                </a:solidFill>
                <a:latin typeface="Times New Roman" pitchFamily="18" charset="0"/>
                <a:cs typeface="Times New Roman" pitchFamily="18" charset="0"/>
              </a:rPr>
              <a:t>»</a:t>
            </a:r>
            <a:endParaRPr lang="ru-RU" sz="2400" b="1" i="1" dirty="0">
              <a:solidFill>
                <a:schemeClr val="tx1"/>
              </a:solidFill>
              <a:latin typeface="Times New Roman" pitchFamily="18" charset="0"/>
              <a:cs typeface="Times New Roman" pitchFamily="18" charset="0"/>
            </a:endParaRPr>
          </a:p>
        </p:txBody>
      </p:sp>
      <p:pic>
        <p:nvPicPr>
          <p:cNvPr id="6" name="Графический объект2"/>
          <p:cNvPicPr>
            <a:picLocks noGrp="1"/>
          </p:cNvPicPr>
          <p:nvPr>
            <p:ph idx="1"/>
          </p:nvPr>
        </p:nvPicPr>
        <p:blipFill>
          <a:blip r:embed="rId3">
            <a:lum/>
            <a:alphaModFix/>
          </a:blip>
          <a:srcRect/>
          <a:stretch>
            <a:fillRect/>
          </a:stretch>
        </p:blipFill>
        <p:spPr>
          <a:xfrm>
            <a:off x="2638425" y="2605881"/>
            <a:ext cx="3867150" cy="304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Дата 29"/>
          <p:cNvSpPr>
            <a:spLocks noGrp="1"/>
          </p:cNvSpPr>
          <p:nvPr>
            <p:ph type="dt" sz="half" idx="10"/>
          </p:nvPr>
        </p:nvSpPr>
        <p:spPr>
          <a:xfrm>
            <a:off x="357158" y="428604"/>
            <a:ext cx="7929618" cy="714380"/>
          </a:xfrm>
        </p:spPr>
        <p:txBody>
          <a:bodyPr/>
          <a:lstStyle/>
          <a:p>
            <a:endParaRPr lang="en-US" sz="3600" dirty="0"/>
          </a:p>
          <a:p>
            <a:pPr algn="ctr"/>
            <a:r>
              <a:rPr lang="ru-RU" sz="2400" b="1" dirty="0"/>
              <a:t>            </a:t>
            </a:r>
          </a:p>
          <a:p>
            <a:pPr algn="ctr"/>
            <a:endParaRPr lang="ru-RU" sz="2400" b="1" dirty="0"/>
          </a:p>
          <a:p>
            <a:pPr algn="ctr"/>
            <a:endParaRPr lang="ru-RU" sz="2400" b="1" dirty="0"/>
          </a:p>
          <a:p>
            <a:pPr algn="ctr"/>
            <a:endParaRPr lang="ru-RU" sz="2400" b="1" dirty="0"/>
          </a:p>
          <a:p>
            <a:endParaRPr lang="en-US" sz="2000" dirty="0"/>
          </a:p>
        </p:txBody>
      </p:sp>
      <p:sp>
        <p:nvSpPr>
          <p:cNvPr id="2" name="Прямоугольник 1"/>
          <p:cNvSpPr/>
          <p:nvPr/>
        </p:nvSpPr>
        <p:spPr>
          <a:xfrm>
            <a:off x="251520" y="837073"/>
            <a:ext cx="8100392" cy="6709529"/>
          </a:xfrm>
          <a:prstGeom prst="rect">
            <a:avLst/>
          </a:prstGeom>
        </p:spPr>
        <p:txBody>
          <a:bodyPr wrap="square">
            <a:spAutoFit/>
          </a:bodyPr>
          <a:lstStyle/>
          <a:p>
            <a:endParaRPr lang="ru-RU" b="1" dirty="0"/>
          </a:p>
          <a:p>
            <a:pPr algn="ctr"/>
            <a:endParaRPr lang="ru-RU" dirty="0"/>
          </a:p>
          <a:p>
            <a:pPr algn="ctr"/>
            <a:r>
              <a:rPr lang="de-DE" sz="2200" b="1" dirty="0"/>
              <a:t>Задачи:</a:t>
            </a:r>
            <a:endParaRPr lang="ru-RU" sz="2200" dirty="0"/>
          </a:p>
          <a:p>
            <a:r>
              <a:rPr lang="de-DE" sz="2200" b="1" i="1" dirty="0"/>
              <a:t>Обучающие:</a:t>
            </a:r>
            <a:endParaRPr lang="ru-RU" sz="2200" dirty="0"/>
          </a:p>
          <a:p>
            <a:pPr lvl="0"/>
            <a:r>
              <a:rPr lang="de-DE" sz="2200" dirty="0"/>
              <a:t>Раскрыть актуальность технологии </a:t>
            </a:r>
            <a:r>
              <a:rPr lang="de-DE" sz="2200" dirty="0" err="1"/>
              <a:t>как</a:t>
            </a:r>
            <a:r>
              <a:rPr lang="de-DE" sz="2200" dirty="0"/>
              <a:t> </a:t>
            </a:r>
            <a:r>
              <a:rPr lang="de-DE" sz="2200" dirty="0" err="1"/>
              <a:t>одной</a:t>
            </a:r>
            <a:r>
              <a:rPr lang="de-DE" sz="2200" dirty="0"/>
              <a:t> </a:t>
            </a:r>
            <a:r>
              <a:rPr lang="de-DE" sz="2200" dirty="0" err="1"/>
              <a:t>разновидности</a:t>
            </a:r>
            <a:r>
              <a:rPr lang="de-DE" sz="2200" dirty="0"/>
              <a:t> </a:t>
            </a:r>
            <a:r>
              <a:rPr lang="de-DE" sz="2200" dirty="0" err="1"/>
              <a:t>мнемотехники</a:t>
            </a:r>
            <a:r>
              <a:rPr lang="de-DE" sz="2200" dirty="0"/>
              <a:t>, </a:t>
            </a:r>
            <a:r>
              <a:rPr lang="de-DE" sz="2200" dirty="0" err="1"/>
              <a:t>познакомить</a:t>
            </a:r>
            <a:r>
              <a:rPr lang="de-DE" sz="2200" dirty="0"/>
              <a:t> с </a:t>
            </a:r>
            <a:r>
              <a:rPr lang="de-DE" sz="2200" dirty="0" err="1"/>
              <a:t>особенностями</a:t>
            </a:r>
            <a:r>
              <a:rPr lang="de-DE" sz="2200" dirty="0"/>
              <a:t> </a:t>
            </a:r>
            <a:r>
              <a:rPr lang="de-DE" sz="2200" dirty="0" err="1"/>
              <a:t>этой</a:t>
            </a:r>
            <a:r>
              <a:rPr lang="de-DE" sz="2200" dirty="0"/>
              <a:t> технологии</a:t>
            </a:r>
            <a:endParaRPr lang="ru-RU" sz="2200" dirty="0"/>
          </a:p>
          <a:p>
            <a:pPr lvl="0"/>
            <a:r>
              <a:rPr lang="de-DE" sz="2200" dirty="0" err="1"/>
              <a:t>Дать</a:t>
            </a:r>
            <a:r>
              <a:rPr lang="de-DE" sz="2200" dirty="0"/>
              <a:t> </a:t>
            </a:r>
            <a:r>
              <a:rPr lang="de-DE" sz="2200" dirty="0" err="1"/>
              <a:t>рекомендации</a:t>
            </a:r>
            <a:r>
              <a:rPr lang="de-DE" sz="2200" dirty="0"/>
              <a:t> </a:t>
            </a:r>
            <a:r>
              <a:rPr lang="de-DE" sz="2200" dirty="0" err="1"/>
              <a:t>педагогам</a:t>
            </a:r>
            <a:r>
              <a:rPr lang="de-DE" sz="2200" dirty="0"/>
              <a:t> по </a:t>
            </a:r>
            <a:r>
              <a:rPr lang="de-DE" sz="2200" dirty="0" err="1"/>
              <a:t>использованию</a:t>
            </a:r>
            <a:r>
              <a:rPr lang="de-DE" sz="2200" dirty="0"/>
              <a:t> </a:t>
            </a:r>
            <a:r>
              <a:rPr lang="de-DE" sz="2200" dirty="0" err="1"/>
              <a:t>пособия</a:t>
            </a:r>
            <a:r>
              <a:rPr lang="de-DE" sz="2200" dirty="0"/>
              <a:t> “</a:t>
            </a:r>
            <a:r>
              <a:rPr lang="de-DE" sz="2200" dirty="0" err="1"/>
              <a:t>Волшебные</a:t>
            </a:r>
            <a:r>
              <a:rPr lang="de-DE" sz="2200" dirty="0"/>
              <a:t> колечки”</a:t>
            </a:r>
            <a:endParaRPr lang="ru-RU" sz="2200" dirty="0"/>
          </a:p>
          <a:p>
            <a:r>
              <a:rPr lang="de-DE" sz="2200" dirty="0"/>
              <a:t>при </a:t>
            </a:r>
            <a:r>
              <a:rPr lang="de-DE" sz="2200" dirty="0" err="1"/>
              <a:t>заучивании</a:t>
            </a:r>
            <a:r>
              <a:rPr lang="de-DE" sz="2200" dirty="0"/>
              <a:t> </a:t>
            </a:r>
            <a:r>
              <a:rPr lang="de-DE" sz="2200" dirty="0" err="1"/>
              <a:t>стихотворений</a:t>
            </a:r>
            <a:r>
              <a:rPr lang="de-DE" sz="2200" dirty="0"/>
              <a:t>.</a:t>
            </a:r>
            <a:endParaRPr lang="ru-RU" sz="2200" dirty="0"/>
          </a:p>
          <a:p>
            <a:r>
              <a:rPr lang="de-DE" sz="2200" b="1" i="1" dirty="0" err="1"/>
              <a:t>Развивающие</a:t>
            </a:r>
            <a:r>
              <a:rPr lang="de-DE" sz="2200" b="1" i="1" dirty="0"/>
              <a:t>:</a:t>
            </a:r>
            <a:endParaRPr lang="ru-RU" sz="2200" dirty="0"/>
          </a:p>
          <a:p>
            <a:pPr lvl="0"/>
            <a:r>
              <a:rPr lang="de-DE" sz="2200" dirty="0" err="1"/>
              <a:t>Популяризация</a:t>
            </a:r>
            <a:r>
              <a:rPr lang="de-DE" sz="2200" dirty="0"/>
              <a:t> </a:t>
            </a:r>
            <a:r>
              <a:rPr lang="de-DE" sz="2200" dirty="0" err="1"/>
              <a:t>инновационных</a:t>
            </a:r>
            <a:r>
              <a:rPr lang="de-DE" sz="2200" dirty="0"/>
              <a:t> </a:t>
            </a:r>
            <a:r>
              <a:rPr lang="de-DE" sz="2200" dirty="0" err="1"/>
              <a:t>идей</a:t>
            </a:r>
            <a:r>
              <a:rPr lang="de-DE" sz="2200" dirty="0"/>
              <a:t>, </a:t>
            </a:r>
            <a:r>
              <a:rPr lang="de-DE" sz="2200" dirty="0" err="1"/>
              <a:t>технологий</a:t>
            </a:r>
            <a:r>
              <a:rPr lang="de-DE" sz="2200" dirty="0"/>
              <a:t>, </a:t>
            </a:r>
            <a:r>
              <a:rPr lang="de-DE" sz="2200" dirty="0" err="1"/>
              <a:t>находок</a:t>
            </a:r>
            <a:r>
              <a:rPr lang="de-DE" sz="2200" dirty="0"/>
              <a:t> </a:t>
            </a:r>
            <a:r>
              <a:rPr lang="de-DE" sz="2200" dirty="0" err="1"/>
              <a:t>педагога</a:t>
            </a:r>
            <a:r>
              <a:rPr lang="de-DE" sz="2200" dirty="0"/>
              <a:t>;</a:t>
            </a:r>
            <a:endParaRPr lang="ru-RU" sz="2200" dirty="0"/>
          </a:p>
          <a:p>
            <a:pPr lvl="0"/>
            <a:r>
              <a:rPr lang="de-DE" sz="2200" dirty="0" err="1"/>
              <a:t>Повышение</a:t>
            </a:r>
            <a:r>
              <a:rPr lang="de-DE" sz="2200" dirty="0"/>
              <a:t> </a:t>
            </a:r>
            <a:r>
              <a:rPr lang="de-DE" sz="2200" dirty="0" err="1"/>
              <a:t>эффективности</a:t>
            </a:r>
            <a:r>
              <a:rPr lang="de-DE" sz="2200" dirty="0"/>
              <a:t> </a:t>
            </a:r>
            <a:r>
              <a:rPr lang="de-DE" sz="2200" dirty="0" err="1"/>
              <a:t>образовательного</a:t>
            </a:r>
            <a:r>
              <a:rPr lang="de-DE" sz="2200" dirty="0"/>
              <a:t> </a:t>
            </a:r>
            <a:r>
              <a:rPr lang="de-DE" sz="2200" dirty="0" err="1"/>
              <a:t>процесса</a:t>
            </a:r>
            <a:r>
              <a:rPr lang="de-DE" sz="2200" dirty="0"/>
              <a:t>, </a:t>
            </a:r>
            <a:r>
              <a:rPr lang="de-DE" sz="2200" dirty="0" err="1"/>
              <a:t>путём</a:t>
            </a:r>
            <a:r>
              <a:rPr lang="de-DE" sz="2200" dirty="0"/>
              <a:t> </a:t>
            </a:r>
            <a:r>
              <a:rPr lang="de-DE" sz="2200" dirty="0" err="1"/>
              <a:t>использования</a:t>
            </a:r>
            <a:r>
              <a:rPr lang="de-DE" sz="2200" dirty="0"/>
              <a:t> </a:t>
            </a:r>
            <a:r>
              <a:rPr lang="de-DE" sz="2200" dirty="0" err="1"/>
              <a:t>инновационных</a:t>
            </a:r>
            <a:r>
              <a:rPr lang="de-DE" sz="2200" dirty="0"/>
              <a:t> методов </a:t>
            </a:r>
            <a:r>
              <a:rPr lang="de-DE" sz="2200" dirty="0" err="1"/>
              <a:t>работы</a:t>
            </a:r>
            <a:r>
              <a:rPr lang="de-DE" sz="2200" dirty="0"/>
              <a:t>.</a:t>
            </a:r>
            <a:endParaRPr lang="ru-RU" sz="2200" dirty="0"/>
          </a:p>
          <a:p>
            <a:r>
              <a:rPr lang="de-DE" sz="2200" b="1" i="1" dirty="0" err="1"/>
              <a:t>Воспитательные</a:t>
            </a:r>
            <a:r>
              <a:rPr lang="de-DE" sz="2200" b="1" i="1" dirty="0"/>
              <a:t>:</a:t>
            </a:r>
            <a:endParaRPr lang="ru-RU" sz="2200" dirty="0"/>
          </a:p>
          <a:p>
            <a:pPr lvl="0"/>
            <a:r>
              <a:rPr lang="de-DE" sz="2200" dirty="0" err="1"/>
              <a:t>Активизировать</a:t>
            </a:r>
            <a:r>
              <a:rPr lang="de-DE" sz="2200" dirty="0"/>
              <a:t> </a:t>
            </a:r>
            <a:r>
              <a:rPr lang="de-DE" sz="2200" dirty="0" err="1"/>
              <a:t>деятельность</a:t>
            </a:r>
            <a:r>
              <a:rPr lang="de-DE" sz="2200" dirty="0"/>
              <a:t> педагогов по </a:t>
            </a:r>
            <a:r>
              <a:rPr lang="de-DE" sz="2200" dirty="0" err="1"/>
              <a:t>использованию</a:t>
            </a:r>
            <a:r>
              <a:rPr lang="de-DE" sz="2200" dirty="0"/>
              <a:t> </a:t>
            </a:r>
            <a:r>
              <a:rPr lang="de-DE" sz="2200" dirty="0" err="1"/>
              <a:t>эффективных</a:t>
            </a:r>
            <a:r>
              <a:rPr lang="de-DE" sz="2200" dirty="0"/>
              <a:t> </a:t>
            </a:r>
            <a:r>
              <a:rPr lang="de-DE" sz="2200" dirty="0" err="1"/>
              <a:t>технологий</a:t>
            </a:r>
            <a:r>
              <a:rPr lang="de-DE" sz="2200" dirty="0"/>
              <a:t> в работе с детьми в </a:t>
            </a:r>
            <a:r>
              <a:rPr lang="de-DE" sz="2200" dirty="0" err="1"/>
              <a:t>речевом</a:t>
            </a:r>
            <a:r>
              <a:rPr lang="de-DE" sz="2200" dirty="0"/>
              <a:t> </a:t>
            </a:r>
            <a:r>
              <a:rPr lang="de-DE" sz="2200" dirty="0" err="1"/>
              <a:t>развитии</a:t>
            </a:r>
            <a:r>
              <a:rPr lang="de-DE" sz="2000" dirty="0"/>
              <a:t>.</a:t>
            </a:r>
            <a:endParaRPr lang="ru-RU" sz="2000" dirty="0"/>
          </a:p>
          <a:p>
            <a:r>
              <a:rPr lang="de-DE" sz="2000" dirty="0"/>
              <a:t> </a:t>
            </a:r>
            <a:endParaRPr lang="ru-RU" sz="2000" dirty="0"/>
          </a:p>
        </p:txBody>
      </p:sp>
      <p:pic>
        <p:nvPicPr>
          <p:cNvPr id="8" name="Рисунок 7" descr="IMG_3182.JPG"/>
          <p:cNvPicPr>
            <a:picLocks noChangeAspect="1"/>
          </p:cNvPicPr>
          <p:nvPr/>
        </p:nvPicPr>
        <p:blipFill>
          <a:blip r:embed="rId2" cstate="print"/>
          <a:stretch>
            <a:fillRect/>
          </a:stretch>
        </p:blipFill>
        <p:spPr>
          <a:xfrm>
            <a:off x="26293" y="908720"/>
            <a:ext cx="9144000" cy="6974632"/>
          </a:xfrm>
          <a:prstGeom prst="rect">
            <a:avLst/>
          </a:prstGeom>
        </p:spPr>
      </p:pic>
      <p:sp>
        <p:nvSpPr>
          <p:cNvPr id="9" name="Прямоугольник 8"/>
          <p:cNvSpPr/>
          <p:nvPr/>
        </p:nvSpPr>
        <p:spPr>
          <a:xfrm>
            <a:off x="107504" y="52243"/>
            <a:ext cx="8928992" cy="1569660"/>
          </a:xfrm>
          <a:prstGeom prst="rect">
            <a:avLst/>
          </a:prstGeom>
        </p:spPr>
        <p:txBody>
          <a:bodyPr wrap="square">
            <a:spAutoFit/>
          </a:bodyPr>
          <a:lstStyle/>
          <a:p>
            <a:pPr lvl="0"/>
            <a:endParaRPr lang="ru-RU" sz="2400" dirty="0" smtClean="0">
              <a:solidFill>
                <a:srgbClr val="002060"/>
              </a:solidFill>
            </a:endParaRPr>
          </a:p>
          <a:p>
            <a:pPr lvl="0"/>
            <a:endParaRPr lang="ru-RU" sz="2400" dirty="0">
              <a:solidFill>
                <a:srgbClr val="002060"/>
              </a:solidFill>
            </a:endParaRPr>
          </a:p>
          <a:p>
            <a:pPr lvl="0"/>
            <a:endParaRPr lang="ru-RU" sz="2400" dirty="0" smtClean="0">
              <a:solidFill>
                <a:srgbClr val="002060"/>
              </a:solidFill>
            </a:endParaRPr>
          </a:p>
          <a:p>
            <a:pPr lvl="0"/>
            <a:endParaRPr lang="ru-RU" sz="2400" dirty="0">
              <a:solidFill>
                <a:srgbClr val="002060"/>
              </a:solidFill>
            </a:endParaRPr>
          </a:p>
        </p:txBody>
      </p:sp>
      <p:sp>
        <p:nvSpPr>
          <p:cNvPr id="3" name="Прямоугольник 2"/>
          <p:cNvSpPr/>
          <p:nvPr/>
        </p:nvSpPr>
        <p:spPr>
          <a:xfrm>
            <a:off x="100708" y="332656"/>
            <a:ext cx="8784976" cy="4801314"/>
          </a:xfrm>
          <a:prstGeom prst="rect">
            <a:avLst/>
          </a:prstGeom>
        </p:spPr>
        <p:txBody>
          <a:bodyPr wrap="square">
            <a:spAutoFit/>
          </a:bodyPr>
          <a:lstStyle/>
          <a:p>
            <a:endParaRPr lang="ru-RU" dirty="0" smtClean="0"/>
          </a:p>
          <a:p>
            <a:endParaRPr lang="ru-RU" dirty="0"/>
          </a:p>
          <a:p>
            <a:endParaRPr lang="ru-RU" smtClean="0"/>
          </a:p>
          <a:p>
            <a:r>
              <a:rPr lang="ru-RU" smtClean="0"/>
              <a:t>Добиться </a:t>
            </a:r>
            <a:r>
              <a:rPr lang="ru-RU" dirty="0"/>
              <a:t>того, чтобы </a:t>
            </a:r>
            <a:r>
              <a:rPr lang="ru-RU" dirty="0" err="1"/>
              <a:t>гиперактивный</a:t>
            </a:r>
            <a:r>
              <a:rPr lang="ru-RU" dirty="0"/>
              <a:t> ребенок стал послушным и покладистым, еще не удавалось никому, а научиться жить в мире, сотрудничать с ним, оказывать максимально эффективную логопедическую помощь вполне посильная задача. Часто ли нам встречаются дети, способные усидеть спокойно на месте, не задавая тысячи вопросов и, не откручивая параллельно очередную деталь от машинки. Непоседливость, любознательность, подвижность - нормальная черта поведения ребенка, особенно младшего возраста. </a:t>
            </a:r>
            <a:endParaRPr lang="ru-RU" dirty="0" smtClean="0"/>
          </a:p>
          <a:p>
            <a:r>
              <a:rPr lang="ru-RU" dirty="0" smtClean="0"/>
              <a:t>В </a:t>
            </a:r>
            <a:r>
              <a:rPr lang="ru-RU" dirty="0"/>
              <a:t>последние годы отмечается значительный рост количества детей, чьи трудности в воспитании и обучении, речевом развитии связаны с такими психологическими особенностями, как </a:t>
            </a:r>
            <a:r>
              <a:rPr lang="ru-RU" dirty="0" err="1"/>
              <a:t>гипервозбудимость</a:t>
            </a:r>
            <a:r>
              <a:rPr lang="ru-RU" dirty="0"/>
              <a:t>, двигательная расторможенность, моторная неловкость, рассеянность, повышенная утомляемость, инфантилизм, импульсивность - признаками, по определению Всемирной организацией здравоохранения (ВОЗ), характеризующими Синдром дефицита внимания и </a:t>
            </a:r>
            <a:r>
              <a:rPr lang="ru-RU" dirty="0" err="1"/>
              <a:t>гиперактивности</a:t>
            </a:r>
            <a:r>
              <a:rPr lang="ru-RU" dirty="0"/>
              <a:t> (СДВГ).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3861048"/>
            <a:ext cx="857259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lang="ru-RU" sz="2400" b="1" dirty="0">
              <a:latin typeface="Arial" pitchFamily="34" charset="0"/>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a:ln>
                <a:noFill/>
              </a:ln>
              <a:solidFill>
                <a:schemeClr val="tx1"/>
              </a:solidFill>
              <a:effectLst/>
              <a:latin typeface="Arial" pitchFamily="34" charset="0"/>
              <a:ea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2400" b="1" dirty="0">
              <a:latin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a:ln>
                <a:noFill/>
              </a:ln>
              <a:solidFill>
                <a:schemeClr val="tx1"/>
              </a:solidFill>
              <a:effectLst/>
              <a:latin typeface="Arial" pitchFamily="34" charset="0"/>
            </a:endParaRPr>
          </a:p>
        </p:txBody>
      </p:sp>
      <p:sp>
        <p:nvSpPr>
          <p:cNvPr id="4" name="TextBox 3">
            <a:extLst>
              <a:ext uri="{FF2B5EF4-FFF2-40B4-BE49-F238E27FC236}">
                <a16:creationId xmlns:a16="http://schemas.microsoft.com/office/drawing/2014/main" xmlns="" id="{578D7013-4099-4C5F-86C1-39554B51BD09}"/>
              </a:ext>
            </a:extLst>
          </p:cNvPr>
          <p:cNvSpPr txBox="1"/>
          <p:nvPr/>
        </p:nvSpPr>
        <p:spPr>
          <a:xfrm>
            <a:off x="619944" y="1133128"/>
            <a:ext cx="8429748" cy="5632311"/>
          </a:xfrm>
          <a:prstGeom prst="rect">
            <a:avLst/>
          </a:prstGeom>
          <a:noFill/>
        </p:spPr>
        <p:txBody>
          <a:bodyPr wrap="square">
            <a:spAutoFit/>
          </a:bodyPr>
          <a:lstStyle/>
          <a:p>
            <a:r>
              <a:rPr lang="de-DE" dirty="0" err="1"/>
              <a:t>Все</a:t>
            </a:r>
            <a:r>
              <a:rPr lang="de-DE" dirty="0"/>
              <a:t> </a:t>
            </a:r>
            <a:r>
              <a:rPr lang="de-DE" dirty="0" err="1"/>
              <a:t>основные</a:t>
            </a:r>
            <a:r>
              <a:rPr lang="de-DE" dirty="0"/>
              <a:t> </a:t>
            </a:r>
            <a:r>
              <a:rPr lang="de-DE" dirty="0" err="1"/>
              <a:t>характеристики</a:t>
            </a:r>
            <a:r>
              <a:rPr lang="de-DE" dirty="0"/>
              <a:t> </a:t>
            </a:r>
            <a:r>
              <a:rPr lang="de-DE" dirty="0" err="1"/>
              <a:t>внимания</a:t>
            </a:r>
            <a:r>
              <a:rPr lang="de-DE" dirty="0"/>
              <a:t>: </a:t>
            </a:r>
            <a:r>
              <a:rPr lang="de-DE" dirty="0" err="1"/>
              <a:t>концентрация</a:t>
            </a:r>
            <a:r>
              <a:rPr lang="de-DE" dirty="0"/>
              <a:t>, </a:t>
            </a:r>
            <a:r>
              <a:rPr lang="de-DE" dirty="0" err="1"/>
              <a:t>переключение</a:t>
            </a:r>
            <a:r>
              <a:rPr lang="de-DE" dirty="0"/>
              <a:t>, </a:t>
            </a:r>
            <a:r>
              <a:rPr lang="de-DE" dirty="0" err="1"/>
              <a:t>устойчивость</a:t>
            </a:r>
            <a:r>
              <a:rPr lang="de-DE" dirty="0"/>
              <a:t>, </a:t>
            </a:r>
            <a:r>
              <a:rPr lang="de-DE" dirty="0" err="1"/>
              <a:t>распределение</a:t>
            </a:r>
            <a:r>
              <a:rPr lang="de-DE" dirty="0"/>
              <a:t>, </a:t>
            </a:r>
            <a:r>
              <a:rPr lang="de-DE" dirty="0" err="1"/>
              <a:t>объём</a:t>
            </a:r>
            <a:r>
              <a:rPr lang="de-DE" dirty="0"/>
              <a:t> - у </a:t>
            </a:r>
            <a:r>
              <a:rPr lang="de-DE" dirty="0" err="1"/>
              <a:t>таких</a:t>
            </a:r>
            <a:r>
              <a:rPr lang="de-DE" dirty="0"/>
              <a:t> </a:t>
            </a:r>
            <a:r>
              <a:rPr lang="de-DE" dirty="0" err="1"/>
              <a:t>детей</a:t>
            </a:r>
            <a:r>
              <a:rPr lang="de-DE" dirty="0"/>
              <a:t> </a:t>
            </a:r>
            <a:r>
              <a:rPr lang="de-DE" dirty="0" err="1"/>
              <a:t>развиты</a:t>
            </a:r>
            <a:r>
              <a:rPr lang="de-DE" dirty="0"/>
              <a:t> </a:t>
            </a:r>
            <a:r>
              <a:rPr lang="de-DE" dirty="0" err="1"/>
              <a:t>ниже</a:t>
            </a:r>
            <a:r>
              <a:rPr lang="de-DE" dirty="0"/>
              <a:t> </a:t>
            </a:r>
            <a:r>
              <a:rPr lang="de-DE" dirty="0" err="1"/>
              <a:t>условно</a:t>
            </a:r>
            <a:r>
              <a:rPr lang="de-DE" dirty="0"/>
              <a:t> </a:t>
            </a:r>
            <a:r>
              <a:rPr lang="de-DE" dirty="0" err="1"/>
              <a:t>возрастной</a:t>
            </a:r>
            <a:r>
              <a:rPr lang="de-DE" dirty="0"/>
              <a:t> </a:t>
            </a:r>
            <a:r>
              <a:rPr lang="de-DE" dirty="0" err="1"/>
              <a:t>нормы</a:t>
            </a:r>
            <a:r>
              <a:rPr lang="de-DE" dirty="0"/>
              <a:t>. </a:t>
            </a:r>
            <a:r>
              <a:rPr lang="de-DE" dirty="0" err="1"/>
              <a:t>Также</a:t>
            </a:r>
            <a:r>
              <a:rPr lang="de-DE" dirty="0"/>
              <a:t> у </a:t>
            </a:r>
            <a:r>
              <a:rPr lang="de-DE" dirty="0" err="1"/>
              <a:t>детей</a:t>
            </a:r>
            <a:r>
              <a:rPr lang="de-DE" dirty="0"/>
              <a:t> с </a:t>
            </a:r>
            <a:r>
              <a:rPr lang="de-DE" dirty="0" err="1"/>
              <a:t>синдромом</a:t>
            </a:r>
            <a:r>
              <a:rPr lang="de-DE" dirty="0"/>
              <a:t> </a:t>
            </a:r>
            <a:r>
              <a:rPr lang="de-DE" dirty="0" err="1"/>
              <a:t>гиперактивности</a:t>
            </a:r>
            <a:r>
              <a:rPr lang="de-DE" dirty="0"/>
              <a:t>, </a:t>
            </a:r>
            <a:r>
              <a:rPr lang="de-DE" dirty="0" err="1"/>
              <a:t>отмечают</a:t>
            </a:r>
            <a:r>
              <a:rPr lang="de-DE" dirty="0"/>
              <a:t> </a:t>
            </a:r>
            <a:r>
              <a:rPr lang="de-DE" dirty="0" err="1"/>
              <a:t>нарушения</a:t>
            </a:r>
            <a:r>
              <a:rPr lang="de-DE" dirty="0"/>
              <a:t> </a:t>
            </a:r>
            <a:r>
              <a:rPr lang="de-DE" dirty="0" err="1"/>
              <a:t>восприятия</a:t>
            </a:r>
            <a:r>
              <a:rPr lang="de-DE" dirty="0"/>
              <a:t> и </a:t>
            </a:r>
            <a:r>
              <a:rPr lang="de-DE" dirty="0" err="1"/>
              <a:t>памяти</a:t>
            </a:r>
            <a:r>
              <a:rPr lang="de-DE" dirty="0"/>
              <a:t>. </a:t>
            </a:r>
            <a:r>
              <a:rPr lang="de-DE" dirty="0" err="1"/>
              <a:t>Речевое</a:t>
            </a:r>
            <a:r>
              <a:rPr lang="de-DE" dirty="0"/>
              <a:t> </a:t>
            </a:r>
            <a:r>
              <a:rPr lang="de-DE" dirty="0" err="1"/>
              <a:t>развитие</a:t>
            </a:r>
            <a:r>
              <a:rPr lang="de-DE" dirty="0"/>
              <a:t> </a:t>
            </a:r>
            <a:r>
              <a:rPr lang="de-DE" dirty="0" err="1"/>
              <a:t>гиперактивных</a:t>
            </a:r>
            <a:r>
              <a:rPr lang="de-DE" dirty="0"/>
              <a:t> </a:t>
            </a:r>
            <a:r>
              <a:rPr lang="de-DE" dirty="0" err="1"/>
              <a:t>детей</a:t>
            </a:r>
            <a:r>
              <a:rPr lang="de-DE" dirty="0"/>
              <a:t> </a:t>
            </a:r>
            <a:r>
              <a:rPr lang="de-DE" dirty="0" err="1"/>
              <a:t>зачастую</a:t>
            </a:r>
            <a:r>
              <a:rPr lang="de-DE" dirty="0"/>
              <a:t> </a:t>
            </a:r>
            <a:r>
              <a:rPr lang="de-DE" dirty="0" err="1"/>
              <a:t>не</a:t>
            </a:r>
            <a:r>
              <a:rPr lang="de-DE" dirty="0"/>
              <a:t> </a:t>
            </a:r>
            <a:r>
              <a:rPr lang="de-DE" dirty="0" err="1"/>
              <a:t>соответствует</a:t>
            </a:r>
            <a:r>
              <a:rPr lang="de-DE" dirty="0"/>
              <a:t> </a:t>
            </a:r>
            <a:r>
              <a:rPr lang="de-DE" dirty="0" err="1"/>
              <a:t>возрасту</a:t>
            </a:r>
            <a:r>
              <a:rPr lang="de-DE" dirty="0"/>
              <a:t>. </a:t>
            </a:r>
            <a:r>
              <a:rPr lang="de-DE" dirty="0" err="1"/>
              <a:t>Могут</a:t>
            </a:r>
            <a:r>
              <a:rPr lang="de-DE" dirty="0"/>
              <a:t> </a:t>
            </a:r>
            <a:r>
              <a:rPr lang="de-DE" dirty="0" err="1"/>
              <a:t>быть</a:t>
            </a:r>
            <a:r>
              <a:rPr lang="de-DE" dirty="0"/>
              <a:t> </a:t>
            </a:r>
            <a:r>
              <a:rPr lang="de-DE" dirty="0" err="1"/>
              <a:t>различные</a:t>
            </a:r>
            <a:r>
              <a:rPr lang="de-DE" dirty="0"/>
              <a:t> </a:t>
            </a:r>
            <a:r>
              <a:rPr lang="de-DE" dirty="0" err="1"/>
              <a:t>нарушения</a:t>
            </a:r>
            <a:r>
              <a:rPr lang="de-DE" dirty="0"/>
              <a:t> </a:t>
            </a:r>
            <a:r>
              <a:rPr lang="de-DE" dirty="0" err="1"/>
              <a:t>звукопроизношения</a:t>
            </a:r>
            <a:r>
              <a:rPr lang="de-DE" dirty="0"/>
              <a:t>, </a:t>
            </a:r>
            <a:r>
              <a:rPr lang="de-DE" dirty="0" err="1"/>
              <a:t>недоразвитие</a:t>
            </a:r>
            <a:r>
              <a:rPr lang="de-DE" dirty="0"/>
              <a:t> </a:t>
            </a:r>
            <a:r>
              <a:rPr lang="de-DE" dirty="0" err="1"/>
              <a:t>фонематических</a:t>
            </a:r>
            <a:r>
              <a:rPr lang="de-DE" dirty="0"/>
              <a:t> </a:t>
            </a:r>
            <a:r>
              <a:rPr lang="de-DE" dirty="0" err="1"/>
              <a:t>процессов</a:t>
            </a:r>
            <a:r>
              <a:rPr lang="de-DE" dirty="0"/>
              <a:t>, </a:t>
            </a:r>
            <a:r>
              <a:rPr lang="de-DE" dirty="0" err="1"/>
              <a:t>общее</a:t>
            </a:r>
            <a:r>
              <a:rPr lang="de-DE" dirty="0"/>
              <a:t> </a:t>
            </a:r>
            <a:r>
              <a:rPr lang="de-DE" dirty="0" err="1"/>
              <a:t>недоразвитие</a:t>
            </a:r>
            <a:r>
              <a:rPr lang="de-DE" dirty="0"/>
              <a:t> </a:t>
            </a:r>
            <a:r>
              <a:rPr lang="de-DE" dirty="0" err="1"/>
              <a:t>речи</a:t>
            </a:r>
            <a:r>
              <a:rPr lang="de-DE" dirty="0"/>
              <a:t>, </a:t>
            </a:r>
            <a:r>
              <a:rPr lang="de-DE" dirty="0" err="1"/>
              <a:t>тахилалия</a:t>
            </a:r>
            <a:r>
              <a:rPr lang="de-DE" dirty="0"/>
              <a:t>, </a:t>
            </a:r>
            <a:r>
              <a:rPr lang="de-DE" dirty="0" err="1"/>
              <a:t>заикание</a:t>
            </a:r>
            <a:r>
              <a:rPr lang="de-DE" dirty="0"/>
              <a:t>.</a:t>
            </a:r>
            <a:endParaRPr lang="ru-RU" dirty="0"/>
          </a:p>
          <a:p>
            <a:r>
              <a:rPr lang="de-DE" dirty="0" err="1"/>
              <a:t>Дети</a:t>
            </a:r>
            <a:r>
              <a:rPr lang="de-DE" dirty="0"/>
              <a:t> с </a:t>
            </a:r>
            <a:r>
              <a:rPr lang="de-DE" dirty="0" err="1"/>
              <a:t>нарушениями</a:t>
            </a:r>
            <a:r>
              <a:rPr lang="de-DE" dirty="0"/>
              <a:t> </a:t>
            </a:r>
            <a:r>
              <a:rPr lang="de-DE" dirty="0" err="1"/>
              <a:t>речи</a:t>
            </a:r>
            <a:r>
              <a:rPr lang="de-DE" dirty="0"/>
              <a:t>, </a:t>
            </a:r>
            <a:r>
              <a:rPr lang="de-DE" dirty="0" err="1"/>
              <a:t>отягощенными</a:t>
            </a:r>
            <a:r>
              <a:rPr lang="de-DE" dirty="0"/>
              <a:t> </a:t>
            </a:r>
            <a:r>
              <a:rPr lang="de-DE" dirty="0" err="1"/>
              <a:t>диагнозом</a:t>
            </a:r>
            <a:r>
              <a:rPr lang="de-DE" dirty="0"/>
              <a:t> СДВГ, </a:t>
            </a:r>
            <a:r>
              <a:rPr lang="de-DE" dirty="0" err="1"/>
              <a:t>требуют</a:t>
            </a:r>
            <a:r>
              <a:rPr lang="de-DE" dirty="0"/>
              <a:t> к </a:t>
            </a:r>
            <a:r>
              <a:rPr lang="de-DE" dirty="0" err="1"/>
              <a:t>себе</a:t>
            </a:r>
            <a:r>
              <a:rPr lang="de-DE" dirty="0"/>
              <a:t> </a:t>
            </a:r>
            <a:r>
              <a:rPr lang="de-DE" dirty="0" err="1"/>
              <a:t>особого</a:t>
            </a:r>
            <a:r>
              <a:rPr lang="de-DE" dirty="0"/>
              <a:t> </a:t>
            </a:r>
            <a:r>
              <a:rPr lang="de-DE" dirty="0" err="1"/>
              <a:t>внимания</a:t>
            </a:r>
            <a:r>
              <a:rPr lang="de-DE" dirty="0"/>
              <a:t>. </a:t>
            </a:r>
            <a:r>
              <a:rPr lang="de-DE" dirty="0" err="1"/>
              <a:t>Логопед</a:t>
            </a:r>
            <a:r>
              <a:rPr lang="de-DE" dirty="0"/>
              <a:t> </a:t>
            </a:r>
            <a:r>
              <a:rPr lang="de-DE" dirty="0" err="1"/>
              <a:t>работает</a:t>
            </a:r>
            <a:r>
              <a:rPr lang="de-DE" dirty="0"/>
              <a:t> </a:t>
            </a:r>
            <a:r>
              <a:rPr lang="de-DE" dirty="0" err="1"/>
              <a:t>над</a:t>
            </a:r>
            <a:r>
              <a:rPr lang="de-DE" dirty="0"/>
              <a:t> </a:t>
            </a:r>
            <a:r>
              <a:rPr lang="de-DE" dirty="0" err="1"/>
              <a:t>звуковой</a:t>
            </a:r>
            <a:r>
              <a:rPr lang="de-DE" dirty="0"/>
              <a:t> </a:t>
            </a:r>
            <a:r>
              <a:rPr lang="de-DE" dirty="0" err="1"/>
              <a:t>стороной</a:t>
            </a:r>
            <a:r>
              <a:rPr lang="de-DE" dirty="0"/>
              <a:t>, </a:t>
            </a:r>
            <a:r>
              <a:rPr lang="de-DE" dirty="0" err="1"/>
              <a:t>общим</a:t>
            </a:r>
            <a:r>
              <a:rPr lang="de-DE" dirty="0"/>
              <a:t> </a:t>
            </a:r>
            <a:r>
              <a:rPr lang="de-DE" dirty="0" err="1"/>
              <a:t>развитием</a:t>
            </a:r>
            <a:r>
              <a:rPr lang="de-DE" dirty="0"/>
              <a:t> </a:t>
            </a:r>
            <a:r>
              <a:rPr lang="de-DE" dirty="0" err="1"/>
              <a:t>речи</a:t>
            </a:r>
            <a:r>
              <a:rPr lang="de-DE" dirty="0"/>
              <a:t>, </a:t>
            </a:r>
            <a:r>
              <a:rPr lang="de-DE" dirty="0" err="1"/>
              <a:t>обязательно</a:t>
            </a:r>
            <a:r>
              <a:rPr lang="de-DE" dirty="0"/>
              <a:t> </a:t>
            </a:r>
            <a:r>
              <a:rPr lang="de-DE" dirty="0" err="1"/>
              <a:t>учитывая</a:t>
            </a:r>
            <a:r>
              <a:rPr lang="de-DE" dirty="0"/>
              <a:t> </a:t>
            </a:r>
            <a:r>
              <a:rPr lang="de-DE" dirty="0" err="1"/>
              <a:t>также</a:t>
            </a:r>
            <a:r>
              <a:rPr lang="de-DE" dirty="0"/>
              <a:t> </a:t>
            </a:r>
            <a:r>
              <a:rPr lang="de-DE" dirty="0" err="1"/>
              <a:t>нарушение</a:t>
            </a:r>
            <a:r>
              <a:rPr lang="de-DE" dirty="0"/>
              <a:t> </a:t>
            </a:r>
            <a:r>
              <a:rPr lang="de-DE" dirty="0" err="1"/>
              <a:t>координации</a:t>
            </a:r>
            <a:r>
              <a:rPr lang="de-DE" dirty="0"/>
              <a:t> </a:t>
            </a:r>
            <a:r>
              <a:rPr lang="de-DE" dirty="0" err="1"/>
              <a:t>движений</a:t>
            </a:r>
            <a:r>
              <a:rPr lang="de-DE" dirty="0"/>
              <a:t>, </a:t>
            </a:r>
            <a:r>
              <a:rPr lang="de-DE" dirty="0" err="1"/>
              <a:t>недостаточное</a:t>
            </a:r>
            <a:r>
              <a:rPr lang="de-DE" dirty="0"/>
              <a:t> </a:t>
            </a:r>
            <a:r>
              <a:rPr lang="de-DE" dirty="0" err="1"/>
              <a:t>развитие</a:t>
            </a:r>
            <a:r>
              <a:rPr lang="de-DE" dirty="0"/>
              <a:t> </a:t>
            </a:r>
            <a:r>
              <a:rPr lang="de-DE" dirty="0" err="1"/>
              <a:t>мелкой</a:t>
            </a:r>
            <a:r>
              <a:rPr lang="de-DE" dirty="0"/>
              <a:t> </a:t>
            </a:r>
            <a:r>
              <a:rPr lang="de-DE" dirty="0" err="1"/>
              <a:t>моторики</a:t>
            </a:r>
            <a:r>
              <a:rPr lang="de-DE" dirty="0"/>
              <a:t> </a:t>
            </a:r>
            <a:r>
              <a:rPr lang="de-DE" dirty="0" err="1"/>
              <a:t>рук</a:t>
            </a:r>
            <a:r>
              <a:rPr lang="de-DE" dirty="0"/>
              <a:t>, </a:t>
            </a:r>
            <a:r>
              <a:rPr lang="de-DE" dirty="0" err="1"/>
              <a:t>неразвитость</a:t>
            </a:r>
            <a:r>
              <a:rPr lang="de-DE" dirty="0"/>
              <a:t> </a:t>
            </a:r>
            <a:r>
              <a:rPr lang="de-DE" dirty="0" err="1"/>
              <a:t>чувства</a:t>
            </a:r>
            <a:r>
              <a:rPr lang="de-DE" dirty="0"/>
              <a:t> </a:t>
            </a:r>
            <a:r>
              <a:rPr lang="de-DE" dirty="0" err="1"/>
              <a:t>ритма</a:t>
            </a:r>
            <a:r>
              <a:rPr lang="de-DE" dirty="0"/>
              <a:t>, </a:t>
            </a:r>
            <a:r>
              <a:rPr lang="de-DE" dirty="0" err="1"/>
              <a:t>сниженный</a:t>
            </a:r>
            <a:r>
              <a:rPr lang="de-DE" dirty="0"/>
              <a:t> </a:t>
            </a:r>
            <a:r>
              <a:rPr lang="de-DE" dirty="0" err="1"/>
              <a:t>уровень</a:t>
            </a:r>
            <a:r>
              <a:rPr lang="de-DE" dirty="0"/>
              <a:t> </a:t>
            </a:r>
            <a:r>
              <a:rPr lang="de-DE" dirty="0" err="1"/>
              <a:t>развития</a:t>
            </a:r>
            <a:r>
              <a:rPr lang="de-DE" dirty="0"/>
              <a:t> </a:t>
            </a:r>
            <a:r>
              <a:rPr lang="de-DE" dirty="0" err="1"/>
              <a:t>вербальной</a:t>
            </a:r>
            <a:r>
              <a:rPr lang="de-DE" dirty="0"/>
              <a:t> </a:t>
            </a:r>
            <a:r>
              <a:rPr lang="de-DE" dirty="0" err="1"/>
              <a:t>памяти</a:t>
            </a:r>
            <a:r>
              <a:rPr lang="de-DE" dirty="0"/>
              <a:t>, </a:t>
            </a:r>
            <a:r>
              <a:rPr lang="de-DE" dirty="0" err="1"/>
              <a:t>внимания</a:t>
            </a:r>
            <a:r>
              <a:rPr lang="de-DE" dirty="0"/>
              <a:t>, </a:t>
            </a:r>
            <a:r>
              <a:rPr lang="de-DE" dirty="0" err="1"/>
              <a:t>восприятия</a:t>
            </a:r>
            <a:r>
              <a:rPr lang="de-DE" dirty="0"/>
              <a:t>, </a:t>
            </a:r>
            <a:r>
              <a:rPr lang="de-DE" dirty="0" err="1"/>
              <a:t>чем</a:t>
            </a:r>
            <a:r>
              <a:rPr lang="de-DE" dirty="0"/>
              <a:t> у </a:t>
            </a:r>
            <a:r>
              <a:rPr lang="de-DE" dirty="0" err="1"/>
              <a:t>детей</a:t>
            </a:r>
            <a:r>
              <a:rPr lang="de-DE" dirty="0"/>
              <a:t> </a:t>
            </a:r>
            <a:r>
              <a:rPr lang="de-DE" dirty="0" err="1"/>
              <a:t>того</a:t>
            </a:r>
            <a:r>
              <a:rPr lang="de-DE" dirty="0"/>
              <a:t> </a:t>
            </a:r>
            <a:r>
              <a:rPr lang="de-DE" dirty="0" err="1"/>
              <a:t>же</a:t>
            </a:r>
            <a:r>
              <a:rPr lang="de-DE" dirty="0"/>
              <a:t> </a:t>
            </a:r>
            <a:r>
              <a:rPr lang="de-DE" dirty="0" err="1"/>
              <a:t>возраста</a:t>
            </a:r>
            <a:r>
              <a:rPr lang="de-DE" dirty="0"/>
              <a:t> с </a:t>
            </a:r>
            <a:r>
              <a:rPr lang="de-DE" dirty="0" err="1"/>
              <a:t>нарушениями</a:t>
            </a:r>
            <a:r>
              <a:rPr lang="de-DE" dirty="0"/>
              <a:t> в </a:t>
            </a:r>
            <a:r>
              <a:rPr lang="de-DE" dirty="0" err="1"/>
              <a:t>развитии</a:t>
            </a:r>
            <a:r>
              <a:rPr lang="de-DE" dirty="0"/>
              <a:t> </a:t>
            </a:r>
            <a:r>
              <a:rPr lang="de-DE" dirty="0" err="1"/>
              <a:t>речи</a:t>
            </a:r>
            <a:r>
              <a:rPr lang="de-DE" dirty="0"/>
              <a:t> </a:t>
            </a:r>
            <a:r>
              <a:rPr lang="de-DE" dirty="0" err="1"/>
              <a:t>без</a:t>
            </a:r>
            <a:r>
              <a:rPr lang="de-DE" dirty="0"/>
              <a:t> </a:t>
            </a:r>
            <a:r>
              <a:rPr lang="de-DE" dirty="0" err="1"/>
              <a:t>гипердинамичности</a:t>
            </a:r>
            <a:r>
              <a:rPr lang="de-DE" dirty="0"/>
              <a:t>. </a:t>
            </a:r>
            <a:r>
              <a:rPr lang="de-DE" dirty="0" err="1"/>
              <a:t>Речевые</a:t>
            </a:r>
            <a:r>
              <a:rPr lang="de-DE" dirty="0"/>
              <a:t> </a:t>
            </a:r>
            <a:r>
              <a:rPr lang="de-DE" dirty="0" err="1"/>
              <a:t>расстройства</a:t>
            </a:r>
            <a:r>
              <a:rPr lang="de-DE" dirty="0"/>
              <a:t> у </a:t>
            </a:r>
            <a:r>
              <a:rPr lang="de-DE" dirty="0" err="1"/>
              <a:t>детей</a:t>
            </a:r>
            <a:r>
              <a:rPr lang="de-DE" dirty="0"/>
              <a:t> с СДВГ </a:t>
            </a:r>
            <a:r>
              <a:rPr lang="de-DE" dirty="0" err="1"/>
              <a:t>требуют</a:t>
            </a:r>
            <a:r>
              <a:rPr lang="de-DE" dirty="0"/>
              <a:t> </a:t>
            </a:r>
            <a:r>
              <a:rPr lang="de-DE" dirty="0" err="1"/>
              <a:t>более</a:t>
            </a:r>
            <a:r>
              <a:rPr lang="de-DE" dirty="0"/>
              <a:t> </a:t>
            </a:r>
            <a:r>
              <a:rPr lang="de-DE" dirty="0" err="1"/>
              <a:t>тщательного</a:t>
            </a:r>
            <a:r>
              <a:rPr lang="de-DE" dirty="0"/>
              <a:t> </a:t>
            </a:r>
            <a:r>
              <a:rPr lang="de-DE" dirty="0" err="1"/>
              <a:t>подбора</a:t>
            </a:r>
            <a:r>
              <a:rPr lang="de-DE" dirty="0"/>
              <a:t> </a:t>
            </a:r>
            <a:r>
              <a:rPr lang="de-DE" dirty="0" err="1"/>
              <a:t>методов</a:t>
            </a:r>
            <a:r>
              <a:rPr lang="de-DE" dirty="0"/>
              <a:t> </a:t>
            </a:r>
            <a:r>
              <a:rPr lang="de-DE" dirty="0" err="1"/>
              <a:t>коррекционной</a:t>
            </a:r>
            <a:r>
              <a:rPr lang="de-DE" dirty="0"/>
              <a:t> </a:t>
            </a:r>
            <a:r>
              <a:rPr lang="de-DE" dirty="0" err="1"/>
              <a:t>работы</a:t>
            </a:r>
            <a:r>
              <a:rPr lang="de-DE" dirty="0"/>
              <a:t>. </a:t>
            </a:r>
            <a:r>
              <a:rPr lang="ru-RU" dirty="0" smtClean="0"/>
              <a:t>Коррекционная </a:t>
            </a:r>
            <a:r>
              <a:rPr lang="de-DE" dirty="0" err="1" smtClean="0"/>
              <a:t>работа</a:t>
            </a:r>
            <a:r>
              <a:rPr lang="de-DE" dirty="0" smtClean="0"/>
              <a:t> </a:t>
            </a:r>
            <a:r>
              <a:rPr lang="de-DE" dirty="0"/>
              <a:t>в </a:t>
            </a:r>
            <a:r>
              <a:rPr lang="de-DE" dirty="0" err="1"/>
              <a:t>своей</a:t>
            </a:r>
            <a:r>
              <a:rPr lang="de-DE" dirty="0"/>
              <a:t> </a:t>
            </a:r>
            <a:r>
              <a:rPr lang="de-DE" dirty="0" err="1"/>
              <a:t>основе</a:t>
            </a:r>
            <a:r>
              <a:rPr lang="de-DE" dirty="0"/>
              <a:t> </a:t>
            </a:r>
            <a:r>
              <a:rPr lang="de-DE" dirty="0" err="1"/>
              <a:t>предусматривает</a:t>
            </a:r>
            <a:r>
              <a:rPr lang="de-DE" dirty="0"/>
              <a:t> </a:t>
            </a:r>
            <a:r>
              <a:rPr lang="de-DE" dirty="0" err="1"/>
              <a:t>использование</a:t>
            </a:r>
            <a:r>
              <a:rPr lang="de-DE" dirty="0"/>
              <a:t> </a:t>
            </a:r>
            <a:r>
              <a:rPr lang="de-DE" dirty="0" err="1"/>
              <a:t>большого</a:t>
            </a:r>
            <a:r>
              <a:rPr lang="de-DE" dirty="0"/>
              <a:t> </a:t>
            </a:r>
            <a:r>
              <a:rPr lang="de-DE" dirty="0" err="1"/>
              <a:t>количества</a:t>
            </a:r>
            <a:r>
              <a:rPr lang="de-DE" dirty="0"/>
              <a:t> </a:t>
            </a:r>
            <a:r>
              <a:rPr lang="de-DE" dirty="0" err="1"/>
              <a:t>повторяющихся</a:t>
            </a:r>
            <a:r>
              <a:rPr lang="de-DE" dirty="0"/>
              <a:t> </a:t>
            </a:r>
            <a:r>
              <a:rPr lang="de-DE" dirty="0" err="1"/>
              <a:t>упражнений</a:t>
            </a:r>
            <a:r>
              <a:rPr lang="de-DE" dirty="0"/>
              <a:t>, </a:t>
            </a:r>
            <a:r>
              <a:rPr lang="de-DE" dirty="0" err="1"/>
              <a:t>требующих</a:t>
            </a:r>
            <a:r>
              <a:rPr lang="de-DE" dirty="0"/>
              <a:t> </a:t>
            </a:r>
            <a:r>
              <a:rPr lang="de-DE" dirty="0" err="1"/>
              <a:t>от</a:t>
            </a:r>
            <a:r>
              <a:rPr lang="de-DE" dirty="0"/>
              <a:t> </a:t>
            </a:r>
            <a:r>
              <a:rPr lang="de-DE" dirty="0" err="1"/>
              <a:t>ребенка</a:t>
            </a:r>
            <a:r>
              <a:rPr lang="de-DE" dirty="0"/>
              <a:t> </a:t>
            </a:r>
            <a:r>
              <a:rPr lang="de-DE" dirty="0" err="1"/>
              <a:t>сосредоточенности</a:t>
            </a:r>
            <a:r>
              <a:rPr lang="de-DE" dirty="0"/>
              <a:t> и </a:t>
            </a:r>
            <a:r>
              <a:rPr lang="de-DE" dirty="0" err="1"/>
              <a:t>усидчивости</a:t>
            </a:r>
            <a:r>
              <a:rPr lang="de-DE" dirty="0"/>
              <a:t>. А </a:t>
            </a:r>
            <a:r>
              <a:rPr lang="de-DE" dirty="0" err="1"/>
              <a:t>гиперактивные</a:t>
            </a:r>
            <a:r>
              <a:rPr lang="de-DE" dirty="0"/>
              <a:t> </a:t>
            </a:r>
            <a:r>
              <a:rPr lang="de-DE" dirty="0" err="1"/>
              <a:t>дети</a:t>
            </a:r>
            <a:r>
              <a:rPr lang="de-DE" dirty="0"/>
              <a:t> </a:t>
            </a:r>
            <a:r>
              <a:rPr lang="de-DE" dirty="0" err="1"/>
              <a:t>неохотно</a:t>
            </a:r>
            <a:r>
              <a:rPr lang="de-DE" dirty="0"/>
              <a:t> </a:t>
            </a:r>
            <a:r>
              <a:rPr lang="de-DE" dirty="0" err="1"/>
              <a:t>выполняют</a:t>
            </a:r>
            <a:r>
              <a:rPr lang="de-DE" dirty="0"/>
              <a:t> </a:t>
            </a:r>
            <a:r>
              <a:rPr lang="de-DE" dirty="0" err="1"/>
              <a:t>задания</a:t>
            </a:r>
            <a:r>
              <a:rPr lang="de-DE" dirty="0"/>
              <a:t>, </a:t>
            </a:r>
            <a:r>
              <a:rPr lang="de-DE" dirty="0" err="1"/>
              <a:t>кажущиеся</a:t>
            </a:r>
            <a:r>
              <a:rPr lang="de-DE" dirty="0"/>
              <a:t> </a:t>
            </a:r>
            <a:r>
              <a:rPr lang="de-DE" dirty="0" err="1"/>
              <a:t>им</a:t>
            </a:r>
            <a:r>
              <a:rPr lang="de-DE" dirty="0"/>
              <a:t> </a:t>
            </a:r>
            <a:r>
              <a:rPr lang="de-DE" dirty="0" err="1"/>
              <a:t>скучными</a:t>
            </a:r>
            <a:r>
              <a:rPr lang="de-DE" dirty="0"/>
              <a:t>, </a:t>
            </a:r>
            <a:r>
              <a:rPr lang="de-DE" dirty="0" err="1"/>
              <a:t>неоднократно</a:t>
            </a:r>
            <a:r>
              <a:rPr lang="de-DE" dirty="0"/>
              <a:t> </a:t>
            </a:r>
            <a:r>
              <a:rPr lang="de-DE" dirty="0" err="1"/>
              <a:t>повторяющимися</a:t>
            </a:r>
            <a:r>
              <a:rPr lang="de-DE" dirty="0"/>
              <a:t>, </a:t>
            </a:r>
            <a:r>
              <a:rPr lang="de-DE" dirty="0" err="1"/>
              <a:t>трудными</a:t>
            </a:r>
            <a:r>
              <a:rPr lang="de-DE" dirty="0"/>
              <a:t>, </a:t>
            </a:r>
            <a:r>
              <a:rPr lang="de-DE" dirty="0" err="1"/>
              <a:t>не</a:t>
            </a:r>
            <a:r>
              <a:rPr lang="de-DE" dirty="0"/>
              <a:t> </a:t>
            </a:r>
            <a:r>
              <a:rPr lang="de-DE" dirty="0" err="1"/>
              <a:t>приносящими</a:t>
            </a:r>
            <a:r>
              <a:rPr lang="de-DE" dirty="0"/>
              <a:t> </a:t>
            </a:r>
            <a:r>
              <a:rPr lang="de-DE" dirty="0" err="1"/>
              <a:t>удовлетворения</a:t>
            </a:r>
            <a:r>
              <a:rPr lang="de-DE" dirty="0"/>
              <a:t> и </a:t>
            </a:r>
            <a:r>
              <a:rPr lang="de-DE" dirty="0" err="1"/>
              <a:t>не</a:t>
            </a:r>
            <a:r>
              <a:rPr lang="de-DE" dirty="0"/>
              <a:t> </a:t>
            </a:r>
            <a:r>
              <a:rPr lang="de-DE" dirty="0" err="1"/>
              <a:t>подкрепляемые</a:t>
            </a:r>
            <a:r>
              <a:rPr lang="de-DE" dirty="0"/>
              <a:t> </a:t>
            </a:r>
            <a:r>
              <a:rPr lang="de-DE" dirty="0" err="1"/>
              <a:t>поощрениями</a:t>
            </a:r>
            <a:r>
              <a:rPr lang="de-DE" dirty="0"/>
              <a:t>.</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42910" y="382488"/>
            <a:ext cx="7858180" cy="3693319"/>
          </a:xfrm>
          <a:prstGeom prst="rect">
            <a:avLst/>
          </a:prstGeom>
          <a:noFill/>
        </p:spPr>
        <p:txBody>
          <a:bodyPr wrap="square" rtlCol="0">
            <a:spAutoFit/>
          </a:bodyPr>
          <a:lstStyle/>
          <a:p>
            <a:r>
              <a:rPr lang="de-DE" dirty="0" err="1"/>
              <a:t>При</a:t>
            </a:r>
            <a:r>
              <a:rPr lang="de-DE" dirty="0"/>
              <a:t> </a:t>
            </a:r>
            <a:r>
              <a:rPr lang="de-DE" dirty="0" err="1"/>
              <a:t>работе</a:t>
            </a:r>
            <a:r>
              <a:rPr lang="de-DE" dirty="0"/>
              <a:t> с </a:t>
            </a:r>
            <a:r>
              <a:rPr lang="de-DE" dirty="0" err="1"/>
              <a:t>детьми</a:t>
            </a:r>
            <a:r>
              <a:rPr lang="de-DE" dirty="0"/>
              <a:t> с СДВГ, </a:t>
            </a:r>
            <a:r>
              <a:rPr lang="de-DE" dirty="0" err="1"/>
              <a:t>ничего</a:t>
            </a:r>
            <a:r>
              <a:rPr lang="de-DE" dirty="0"/>
              <a:t>, </a:t>
            </a:r>
            <a:r>
              <a:rPr lang="de-DE" dirty="0" err="1"/>
              <a:t>кроме</a:t>
            </a:r>
            <a:r>
              <a:rPr lang="de-DE" dirty="0"/>
              <a:t> </a:t>
            </a:r>
            <a:r>
              <a:rPr lang="de-DE" dirty="0" err="1"/>
              <a:t>вреда</a:t>
            </a:r>
            <a:r>
              <a:rPr lang="de-DE" dirty="0"/>
              <a:t>, </a:t>
            </a:r>
            <a:r>
              <a:rPr lang="de-DE" dirty="0" err="1"/>
              <a:t>не</a:t>
            </a:r>
            <a:r>
              <a:rPr lang="de-DE" dirty="0"/>
              <a:t> </a:t>
            </a:r>
            <a:r>
              <a:rPr lang="de-DE" dirty="0" err="1"/>
              <a:t>могут</a:t>
            </a:r>
            <a:r>
              <a:rPr lang="de-DE" dirty="0"/>
              <a:t> </a:t>
            </a:r>
            <a:r>
              <a:rPr lang="de-DE" dirty="0" err="1"/>
              <a:t>принести</a:t>
            </a:r>
            <a:r>
              <a:rPr lang="de-DE" dirty="0"/>
              <a:t> </a:t>
            </a:r>
            <a:r>
              <a:rPr lang="de-DE" dirty="0" err="1"/>
              <a:t>призывы</a:t>
            </a:r>
            <a:r>
              <a:rPr lang="de-DE" dirty="0"/>
              <a:t> к </a:t>
            </a:r>
            <a:r>
              <a:rPr lang="de-DE" dirty="0" err="1"/>
              <a:t>ребенку</a:t>
            </a:r>
            <a:r>
              <a:rPr lang="de-DE" dirty="0"/>
              <a:t> «</a:t>
            </a:r>
            <a:r>
              <a:rPr lang="de-DE" dirty="0" err="1"/>
              <a:t>сосредоточиться</a:t>
            </a:r>
            <a:r>
              <a:rPr lang="de-DE" dirty="0"/>
              <a:t>», «</a:t>
            </a:r>
            <a:r>
              <a:rPr lang="de-DE" dirty="0" err="1"/>
              <a:t>взять</a:t>
            </a:r>
            <a:r>
              <a:rPr lang="de-DE" dirty="0"/>
              <a:t> </a:t>
            </a:r>
            <a:r>
              <a:rPr lang="de-DE" dirty="0" err="1"/>
              <a:t>себя</a:t>
            </a:r>
            <a:r>
              <a:rPr lang="de-DE" dirty="0"/>
              <a:t> в </a:t>
            </a:r>
            <a:r>
              <a:rPr lang="de-DE" dirty="0" err="1"/>
              <a:t>руки</a:t>
            </a:r>
            <a:r>
              <a:rPr lang="de-DE" dirty="0"/>
              <a:t>», «</a:t>
            </a:r>
            <a:r>
              <a:rPr lang="de-DE" dirty="0" err="1"/>
              <a:t>не</a:t>
            </a:r>
            <a:r>
              <a:rPr lang="de-DE" dirty="0"/>
              <a:t> </a:t>
            </a:r>
            <a:r>
              <a:rPr lang="de-DE" dirty="0" err="1"/>
              <a:t>отвлекаться</a:t>
            </a:r>
            <a:r>
              <a:rPr lang="de-DE" dirty="0"/>
              <a:t>», </a:t>
            </a:r>
            <a:r>
              <a:rPr lang="de-DE" dirty="0" err="1"/>
              <a:t>бесполезной</a:t>
            </a:r>
            <a:r>
              <a:rPr lang="de-DE" dirty="0"/>
              <a:t> </a:t>
            </a:r>
            <a:r>
              <a:rPr lang="de-DE" dirty="0" err="1"/>
              <a:t>тратой</a:t>
            </a:r>
            <a:r>
              <a:rPr lang="de-DE" dirty="0"/>
              <a:t> </a:t>
            </a:r>
            <a:r>
              <a:rPr lang="de-DE" dirty="0" err="1"/>
              <a:t>времени</a:t>
            </a:r>
            <a:r>
              <a:rPr lang="de-DE" dirty="0"/>
              <a:t> </a:t>
            </a:r>
            <a:r>
              <a:rPr lang="de-DE" dirty="0" err="1"/>
              <a:t>будут</a:t>
            </a:r>
            <a:r>
              <a:rPr lang="de-DE" dirty="0"/>
              <a:t> и </a:t>
            </a:r>
            <a:r>
              <a:rPr lang="de-DE" dirty="0" err="1"/>
              <a:t>попытки</a:t>
            </a:r>
            <a:r>
              <a:rPr lang="de-DE" dirty="0"/>
              <a:t> </a:t>
            </a:r>
            <a:r>
              <a:rPr lang="de-DE" dirty="0" err="1"/>
              <a:t>уговорить</a:t>
            </a:r>
            <a:r>
              <a:rPr lang="de-DE" dirty="0"/>
              <a:t> </a:t>
            </a:r>
            <a:r>
              <a:rPr lang="de-DE" dirty="0" err="1"/>
              <a:t>или</a:t>
            </a:r>
            <a:r>
              <a:rPr lang="de-DE" dirty="0"/>
              <a:t> </a:t>
            </a:r>
            <a:r>
              <a:rPr lang="de-DE" dirty="0" err="1"/>
              <a:t>заставить</a:t>
            </a:r>
            <a:r>
              <a:rPr lang="de-DE" dirty="0"/>
              <a:t> </a:t>
            </a:r>
            <a:r>
              <a:rPr lang="de-DE" dirty="0" err="1"/>
              <a:t>такого</a:t>
            </a:r>
            <a:r>
              <a:rPr lang="de-DE" dirty="0"/>
              <a:t> </a:t>
            </a:r>
            <a:r>
              <a:rPr lang="de-DE" dirty="0" err="1"/>
              <a:t>ребенка</a:t>
            </a:r>
            <a:r>
              <a:rPr lang="de-DE" dirty="0"/>
              <a:t> «</a:t>
            </a:r>
            <a:r>
              <a:rPr lang="de-DE" dirty="0" err="1"/>
              <a:t>сидеть</a:t>
            </a:r>
            <a:r>
              <a:rPr lang="de-DE" dirty="0"/>
              <a:t> </a:t>
            </a:r>
            <a:r>
              <a:rPr lang="de-DE" dirty="0" err="1"/>
              <a:t>спокойно</a:t>
            </a:r>
            <a:r>
              <a:rPr lang="de-DE" dirty="0"/>
              <a:t>» и «</a:t>
            </a:r>
            <a:r>
              <a:rPr lang="de-DE" dirty="0" err="1"/>
              <a:t>не</a:t>
            </a:r>
            <a:r>
              <a:rPr lang="de-DE" dirty="0"/>
              <a:t> </a:t>
            </a:r>
            <a:r>
              <a:rPr lang="de-DE" dirty="0" err="1"/>
              <a:t>вертеться</a:t>
            </a:r>
            <a:r>
              <a:rPr lang="de-DE" dirty="0"/>
              <a:t>», </a:t>
            </a:r>
            <a:r>
              <a:rPr lang="de-DE" dirty="0" err="1"/>
              <a:t>когда</a:t>
            </a:r>
            <a:r>
              <a:rPr lang="de-DE" dirty="0"/>
              <a:t> </a:t>
            </a:r>
            <a:r>
              <a:rPr lang="de-DE" dirty="0" err="1"/>
              <a:t>ему</a:t>
            </a:r>
            <a:r>
              <a:rPr lang="de-DE" dirty="0"/>
              <a:t> </a:t>
            </a:r>
            <a:r>
              <a:rPr lang="de-DE" dirty="0" err="1"/>
              <a:t>что-то</a:t>
            </a:r>
            <a:r>
              <a:rPr lang="de-DE" dirty="0"/>
              <a:t> </a:t>
            </a:r>
            <a:r>
              <a:rPr lang="de-DE" dirty="0" err="1"/>
              <a:t>читают</a:t>
            </a:r>
            <a:r>
              <a:rPr lang="de-DE" dirty="0"/>
              <a:t>, </a:t>
            </a:r>
            <a:r>
              <a:rPr lang="de-DE" dirty="0" err="1"/>
              <a:t>рассказывают</a:t>
            </a:r>
            <a:r>
              <a:rPr lang="de-DE" dirty="0"/>
              <a:t> </a:t>
            </a:r>
            <a:r>
              <a:rPr lang="de-DE" dirty="0" err="1"/>
              <a:t>или</a:t>
            </a:r>
            <a:r>
              <a:rPr lang="de-DE" dirty="0"/>
              <a:t> </a:t>
            </a:r>
            <a:r>
              <a:rPr lang="de-DE" dirty="0" err="1"/>
              <a:t>иным</a:t>
            </a:r>
            <a:r>
              <a:rPr lang="de-DE" dirty="0"/>
              <a:t> </a:t>
            </a:r>
            <a:r>
              <a:rPr lang="de-DE" dirty="0" err="1"/>
              <a:t>образом</a:t>
            </a:r>
            <a:r>
              <a:rPr lang="de-DE" dirty="0"/>
              <a:t> </a:t>
            </a:r>
            <a:r>
              <a:rPr lang="de-DE" dirty="0" err="1"/>
              <a:t>занимаются</a:t>
            </a:r>
            <a:r>
              <a:rPr lang="de-DE" dirty="0"/>
              <a:t> с </a:t>
            </a:r>
            <a:r>
              <a:rPr lang="de-DE" dirty="0" err="1"/>
              <a:t>ним</a:t>
            </a:r>
            <a:r>
              <a:rPr lang="de-DE" dirty="0"/>
              <a:t>. </a:t>
            </a:r>
            <a:r>
              <a:rPr lang="de-DE" dirty="0" err="1"/>
              <a:t>Вся</a:t>
            </a:r>
            <a:r>
              <a:rPr lang="de-DE" dirty="0"/>
              <a:t> </a:t>
            </a:r>
            <a:r>
              <a:rPr lang="de-DE" dirty="0" err="1"/>
              <a:t>беда</a:t>
            </a:r>
            <a:r>
              <a:rPr lang="de-DE" dirty="0"/>
              <a:t> в </a:t>
            </a:r>
            <a:r>
              <a:rPr lang="de-DE" dirty="0" err="1"/>
              <a:t>том</a:t>
            </a:r>
            <a:r>
              <a:rPr lang="de-DE" dirty="0"/>
              <a:t>, </a:t>
            </a:r>
            <a:r>
              <a:rPr lang="de-DE" dirty="0" err="1"/>
              <a:t>что</a:t>
            </a:r>
            <a:r>
              <a:rPr lang="de-DE" dirty="0"/>
              <a:t> </a:t>
            </a:r>
            <a:r>
              <a:rPr lang="de-DE" dirty="0" err="1"/>
              <a:t>как</a:t>
            </a:r>
            <a:r>
              <a:rPr lang="de-DE" dirty="0"/>
              <a:t> </a:t>
            </a:r>
            <a:r>
              <a:rPr lang="de-DE" dirty="0" err="1"/>
              <a:t>раз</a:t>
            </a:r>
            <a:r>
              <a:rPr lang="de-DE" dirty="0"/>
              <a:t> </a:t>
            </a:r>
            <a:r>
              <a:rPr lang="de-DE" dirty="0" err="1"/>
              <a:t>сосредоточиться</a:t>
            </a:r>
            <a:r>
              <a:rPr lang="de-DE" dirty="0"/>
              <a:t> </a:t>
            </a:r>
            <a:r>
              <a:rPr lang="de-DE" dirty="0" err="1"/>
              <a:t>гипердинамический</a:t>
            </a:r>
            <a:r>
              <a:rPr lang="de-DE" dirty="0"/>
              <a:t> </a:t>
            </a:r>
            <a:r>
              <a:rPr lang="de-DE" dirty="0" err="1"/>
              <a:t>ребенок</a:t>
            </a:r>
            <a:r>
              <a:rPr lang="de-DE" dirty="0"/>
              <a:t> </a:t>
            </a:r>
            <a:r>
              <a:rPr lang="de-DE" dirty="0" err="1"/>
              <a:t>категорически</a:t>
            </a:r>
            <a:r>
              <a:rPr lang="de-DE" dirty="0"/>
              <a:t> </a:t>
            </a:r>
            <a:r>
              <a:rPr lang="de-DE" dirty="0" err="1"/>
              <a:t>не</a:t>
            </a:r>
            <a:r>
              <a:rPr lang="de-DE" dirty="0"/>
              <a:t> </a:t>
            </a:r>
            <a:r>
              <a:rPr lang="de-DE" dirty="0" err="1"/>
              <a:t>может</a:t>
            </a:r>
            <a:r>
              <a:rPr lang="de-DE" dirty="0"/>
              <a:t>. </a:t>
            </a:r>
            <a:r>
              <a:rPr lang="de-DE" dirty="0" err="1"/>
              <a:t>Усаженный</a:t>
            </a:r>
            <a:r>
              <a:rPr lang="de-DE" dirty="0"/>
              <a:t> </a:t>
            </a:r>
            <a:r>
              <a:rPr lang="de-DE" dirty="0" err="1"/>
              <a:t>на</a:t>
            </a:r>
            <a:r>
              <a:rPr lang="de-DE" dirty="0"/>
              <a:t> </a:t>
            </a:r>
            <a:r>
              <a:rPr lang="de-DE" dirty="0" err="1"/>
              <a:t>занятия</a:t>
            </a:r>
            <a:r>
              <a:rPr lang="de-DE" dirty="0"/>
              <a:t>, </a:t>
            </a:r>
            <a:r>
              <a:rPr lang="de-DE" dirty="0" err="1"/>
              <a:t>он</a:t>
            </a:r>
            <a:r>
              <a:rPr lang="de-DE" dirty="0"/>
              <a:t> </a:t>
            </a:r>
            <a:r>
              <a:rPr lang="de-DE" dirty="0" err="1"/>
              <a:t>уже</a:t>
            </a:r>
            <a:r>
              <a:rPr lang="de-DE" dirty="0"/>
              <a:t> </a:t>
            </a:r>
            <a:r>
              <a:rPr lang="de-DE" dirty="0" err="1"/>
              <a:t>через</a:t>
            </a:r>
            <a:r>
              <a:rPr lang="de-DE" dirty="0"/>
              <a:t> </a:t>
            </a:r>
            <a:r>
              <a:rPr lang="de-DE" dirty="0" err="1"/>
              <a:t>пять</a:t>
            </a:r>
            <a:r>
              <a:rPr lang="de-DE" dirty="0"/>
              <a:t> </a:t>
            </a:r>
            <a:r>
              <a:rPr lang="de-DE" dirty="0" err="1"/>
              <a:t>минут</a:t>
            </a:r>
            <a:r>
              <a:rPr lang="de-DE" dirty="0"/>
              <a:t> </a:t>
            </a:r>
            <a:r>
              <a:rPr lang="de-DE" dirty="0" err="1"/>
              <a:t>рисует</a:t>
            </a:r>
            <a:r>
              <a:rPr lang="de-DE" dirty="0"/>
              <a:t> в </a:t>
            </a:r>
            <a:r>
              <a:rPr lang="de-DE" dirty="0" err="1"/>
              <a:t>тетрадке</a:t>
            </a:r>
            <a:r>
              <a:rPr lang="de-DE" dirty="0"/>
              <a:t>, </a:t>
            </a:r>
            <a:r>
              <a:rPr lang="de-DE" dirty="0" err="1"/>
              <a:t>катает</a:t>
            </a:r>
            <a:r>
              <a:rPr lang="de-DE" dirty="0"/>
              <a:t> </a:t>
            </a:r>
            <a:r>
              <a:rPr lang="de-DE" dirty="0" err="1"/>
              <a:t>по</a:t>
            </a:r>
            <a:r>
              <a:rPr lang="de-DE" dirty="0"/>
              <a:t> </a:t>
            </a:r>
            <a:r>
              <a:rPr lang="de-DE" dirty="0" err="1"/>
              <a:t>столу</a:t>
            </a:r>
            <a:r>
              <a:rPr lang="de-DE" dirty="0"/>
              <a:t> </a:t>
            </a:r>
            <a:r>
              <a:rPr lang="de-DE" dirty="0" err="1"/>
              <a:t>машинку</a:t>
            </a:r>
            <a:r>
              <a:rPr lang="de-DE" dirty="0"/>
              <a:t> </a:t>
            </a:r>
            <a:r>
              <a:rPr lang="de-DE" dirty="0" err="1"/>
              <a:t>или</a:t>
            </a:r>
            <a:r>
              <a:rPr lang="de-DE" dirty="0"/>
              <a:t> </a:t>
            </a:r>
            <a:r>
              <a:rPr lang="de-DE" dirty="0" err="1"/>
              <a:t>просто</a:t>
            </a:r>
            <a:r>
              <a:rPr lang="de-DE" dirty="0"/>
              <a:t> </a:t>
            </a:r>
            <a:r>
              <a:rPr lang="de-DE" dirty="0" err="1"/>
              <a:t>смотрит</a:t>
            </a:r>
            <a:r>
              <a:rPr lang="de-DE" dirty="0"/>
              <a:t> в </a:t>
            </a:r>
            <a:r>
              <a:rPr lang="de-DE" dirty="0" err="1"/>
              <a:t>окно</a:t>
            </a:r>
            <a:r>
              <a:rPr lang="de-DE" dirty="0"/>
              <a:t>. </a:t>
            </a:r>
            <a:r>
              <a:rPr lang="de-DE" dirty="0" err="1"/>
              <a:t>Еще</a:t>
            </a:r>
            <a:r>
              <a:rPr lang="de-DE" dirty="0"/>
              <a:t> </a:t>
            </a:r>
            <a:r>
              <a:rPr lang="de-DE" dirty="0" err="1"/>
              <a:t>десять</a:t>
            </a:r>
            <a:r>
              <a:rPr lang="de-DE" dirty="0"/>
              <a:t> </a:t>
            </a:r>
            <a:r>
              <a:rPr lang="de-DE" dirty="0" err="1"/>
              <a:t>минут</a:t>
            </a:r>
            <a:r>
              <a:rPr lang="de-DE" dirty="0"/>
              <a:t> </a:t>
            </a:r>
            <a:r>
              <a:rPr lang="de-DE" dirty="0" err="1"/>
              <a:t>спустя</a:t>
            </a:r>
            <a:r>
              <a:rPr lang="de-DE" dirty="0"/>
              <a:t> </a:t>
            </a:r>
            <a:r>
              <a:rPr lang="de-DE" dirty="0" err="1"/>
              <a:t>ему</a:t>
            </a:r>
            <a:r>
              <a:rPr lang="de-DE" dirty="0"/>
              <a:t> </a:t>
            </a:r>
            <a:r>
              <a:rPr lang="de-DE" dirty="0" err="1"/>
              <a:t>очень</a:t>
            </a:r>
            <a:r>
              <a:rPr lang="de-DE" dirty="0"/>
              <a:t> </a:t>
            </a:r>
            <a:r>
              <a:rPr lang="de-DE" dirty="0" err="1"/>
              <a:t>захочется</a:t>
            </a:r>
            <a:r>
              <a:rPr lang="de-DE" dirty="0"/>
              <a:t> </a:t>
            </a:r>
            <a:r>
              <a:rPr lang="de-DE" dirty="0" err="1"/>
              <a:t>пить</a:t>
            </a:r>
            <a:r>
              <a:rPr lang="de-DE" dirty="0"/>
              <a:t>, </a:t>
            </a:r>
            <a:r>
              <a:rPr lang="de-DE" dirty="0" err="1"/>
              <a:t>есть</a:t>
            </a:r>
            <a:r>
              <a:rPr lang="de-DE" dirty="0"/>
              <a:t> и </a:t>
            </a:r>
            <a:r>
              <a:rPr lang="de-DE" dirty="0" err="1"/>
              <a:t>так</a:t>
            </a:r>
            <a:r>
              <a:rPr lang="de-DE" dirty="0"/>
              <a:t> </a:t>
            </a:r>
            <a:r>
              <a:rPr lang="de-DE" dirty="0" err="1"/>
              <a:t>далее</a:t>
            </a:r>
            <a:r>
              <a:rPr lang="de-DE" dirty="0"/>
              <a:t>. </a:t>
            </a:r>
            <a:r>
              <a:rPr lang="de-DE" dirty="0" err="1"/>
              <a:t>Он</a:t>
            </a:r>
            <a:r>
              <a:rPr lang="de-DE" dirty="0"/>
              <a:t> </a:t>
            </a:r>
            <a:r>
              <a:rPr lang="de-DE" dirty="0" err="1"/>
              <a:t>бесконечно</a:t>
            </a:r>
            <a:r>
              <a:rPr lang="de-DE" dirty="0"/>
              <a:t> </a:t>
            </a:r>
            <a:r>
              <a:rPr lang="de-DE" dirty="0" err="1"/>
              <a:t>вертится</a:t>
            </a:r>
            <a:r>
              <a:rPr lang="de-DE" dirty="0"/>
              <a:t> </a:t>
            </a:r>
            <a:r>
              <a:rPr lang="de-DE" dirty="0" err="1"/>
              <a:t>на</a:t>
            </a:r>
            <a:r>
              <a:rPr lang="de-DE" dirty="0"/>
              <a:t> </a:t>
            </a:r>
            <a:r>
              <a:rPr lang="de-DE" dirty="0" err="1"/>
              <a:t>месте</a:t>
            </a:r>
            <a:r>
              <a:rPr lang="de-DE" dirty="0"/>
              <a:t>, </a:t>
            </a:r>
            <a:r>
              <a:rPr lang="de-DE" dirty="0" err="1"/>
              <a:t>отвлекается</a:t>
            </a:r>
            <a:r>
              <a:rPr lang="de-DE" dirty="0"/>
              <a:t> и </a:t>
            </a:r>
            <a:r>
              <a:rPr lang="de-DE" dirty="0" err="1"/>
              <a:t>болтает</a:t>
            </a:r>
            <a:r>
              <a:rPr lang="de-DE" dirty="0" smtClean="0"/>
              <a:t>.</a:t>
            </a:r>
            <a:endParaRPr lang="ru-RU" dirty="0" smtClean="0"/>
          </a:p>
          <a:p>
            <a:endParaRPr lang="ru-RU" dirty="0"/>
          </a:p>
          <a:p>
            <a:pPr algn="ctr"/>
            <a:r>
              <a:rPr lang="ru-RU" b="1" dirty="0"/>
              <a:t>Как же помочь такому ребенку и сделать </a:t>
            </a:r>
            <a:r>
              <a:rPr lang="ru-RU" b="1" dirty="0" smtClean="0"/>
              <a:t> </a:t>
            </a:r>
            <a:r>
              <a:rPr lang="ru-RU" b="1" dirty="0"/>
              <a:t>работу </a:t>
            </a:r>
            <a:r>
              <a:rPr lang="ru-RU" b="1" dirty="0" smtClean="0"/>
              <a:t> с ним максимально </a:t>
            </a:r>
            <a:r>
              <a:rPr lang="ru-RU" b="1" dirty="0"/>
              <a:t>эффективной?</a:t>
            </a:r>
            <a:r>
              <a:rPr lang="ru-RU" dirty="0"/>
              <a:t> </a:t>
            </a:r>
            <a:endParaRPr lang="ru-RU" dirty="0">
              <a:latin typeface="Times New Roman" pitchFamily="18" charset="0"/>
              <a:cs typeface="Times New Roman" pitchFamily="18" charset="0"/>
            </a:endParaRPr>
          </a:p>
        </p:txBody>
      </p:sp>
      <p:sp>
        <p:nvSpPr>
          <p:cNvPr id="1025" name="Rectangle 1"/>
          <p:cNvSpPr>
            <a:spLocks noChangeArrowheads="1"/>
          </p:cNvSpPr>
          <p:nvPr/>
        </p:nvSpPr>
        <p:spPr bwMode="auto">
          <a:xfrm>
            <a:off x="4457225" y="74711"/>
            <a:ext cx="22955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ru-RU" sz="1800" b="0" i="0" u="none" strike="noStrike" cap="none" normalizeH="0" baseline="0" dirty="0">
              <a:ln>
                <a:noFill/>
              </a:ln>
              <a:solidFill>
                <a:schemeClr val="tx1"/>
              </a:solidFill>
              <a:effectLst/>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95536" y="260648"/>
            <a:ext cx="8352928" cy="2862322"/>
          </a:xfrm>
          <a:prstGeom prst="rect">
            <a:avLst/>
          </a:prstGeom>
        </p:spPr>
        <p:txBody>
          <a:bodyPr wrap="square">
            <a:spAutoFit/>
          </a:bodyPr>
          <a:lstStyle/>
          <a:p>
            <a:endParaRPr lang="ru-RU" sz="3600" b="1" dirty="0"/>
          </a:p>
          <a:p>
            <a:endParaRPr lang="ru-RU" sz="2400" b="1" dirty="0"/>
          </a:p>
          <a:p>
            <a:endParaRPr lang="ru-RU" sz="2400" b="1" dirty="0"/>
          </a:p>
          <a:p>
            <a:endParaRPr lang="ru-RU" sz="2400" b="1" dirty="0"/>
          </a:p>
          <a:p>
            <a:endParaRPr lang="ru-RU" sz="2400" b="1" dirty="0"/>
          </a:p>
          <a:p>
            <a:endParaRPr lang="ru-RU" sz="2400" b="1" dirty="0"/>
          </a:p>
          <a:p>
            <a:endParaRPr lang="ru-RU" sz="2400" b="1" dirty="0"/>
          </a:p>
        </p:txBody>
      </p:sp>
      <p:sp>
        <p:nvSpPr>
          <p:cNvPr id="3" name="Прямоугольник 2"/>
          <p:cNvSpPr/>
          <p:nvPr/>
        </p:nvSpPr>
        <p:spPr>
          <a:xfrm>
            <a:off x="179512" y="58847"/>
            <a:ext cx="8784976" cy="6740307"/>
          </a:xfrm>
          <a:prstGeom prst="rect">
            <a:avLst/>
          </a:prstGeom>
        </p:spPr>
        <p:txBody>
          <a:bodyPr wrap="square">
            <a:spAutoFit/>
          </a:bodyPr>
          <a:lstStyle/>
          <a:p>
            <a:pPr algn="ctr"/>
            <a:endParaRPr lang="ru-RU" b="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endParaRPr lang="ru-RU" b="1" dirty="0">
              <a:latin typeface="Times New Roman" pitchFamily="18" charset="0"/>
              <a:cs typeface="Times New Roman" pitchFamily="18" charset="0"/>
            </a:endParaRPr>
          </a:p>
          <a:p>
            <a:r>
              <a:rPr lang="ru-RU" b="1" dirty="0" smtClean="0">
                <a:latin typeface="Times New Roman" pitchFamily="18" charset="0"/>
                <a:cs typeface="Times New Roman" pitchFamily="18" charset="0"/>
              </a:rPr>
              <a:t>Во –первых необходимо обратиться к логопеду .</a:t>
            </a:r>
            <a:r>
              <a:rPr lang="de-DE" dirty="0" err="1" smtClean="0"/>
              <a:t>Логопед</a:t>
            </a:r>
            <a:r>
              <a:rPr lang="de-DE" dirty="0" smtClean="0"/>
              <a:t> </a:t>
            </a:r>
            <a:r>
              <a:rPr lang="de-DE" dirty="0" err="1"/>
              <a:t>проводит</a:t>
            </a:r>
            <a:r>
              <a:rPr lang="de-DE" dirty="0"/>
              <a:t> </a:t>
            </a:r>
            <a:r>
              <a:rPr lang="de-DE" dirty="0" err="1"/>
              <a:t>как</a:t>
            </a:r>
            <a:r>
              <a:rPr lang="de-DE" dirty="0"/>
              <a:t> </a:t>
            </a:r>
            <a:r>
              <a:rPr lang="de-DE" dirty="0" err="1"/>
              <a:t>групповые</a:t>
            </a:r>
            <a:r>
              <a:rPr lang="de-DE" dirty="0"/>
              <a:t>, </a:t>
            </a:r>
            <a:r>
              <a:rPr lang="de-DE" dirty="0" err="1"/>
              <a:t>так</a:t>
            </a:r>
            <a:r>
              <a:rPr lang="de-DE" dirty="0"/>
              <a:t> и </a:t>
            </a:r>
            <a:r>
              <a:rPr lang="de-DE" dirty="0" err="1"/>
              <a:t>индивидуальные</a:t>
            </a:r>
            <a:r>
              <a:rPr lang="de-DE" dirty="0"/>
              <a:t> </a:t>
            </a:r>
            <a:r>
              <a:rPr lang="de-DE" dirty="0" err="1"/>
              <a:t>занятия</a:t>
            </a:r>
            <a:r>
              <a:rPr lang="de-DE" dirty="0"/>
              <a:t> с </a:t>
            </a:r>
            <a:r>
              <a:rPr lang="de-DE" dirty="0" err="1"/>
              <a:t>данной</a:t>
            </a:r>
            <a:r>
              <a:rPr lang="de-DE" dirty="0"/>
              <a:t> </a:t>
            </a:r>
            <a:r>
              <a:rPr lang="de-DE" dirty="0" err="1"/>
              <a:t>категорией</a:t>
            </a:r>
            <a:r>
              <a:rPr lang="de-DE" dirty="0"/>
              <a:t> </a:t>
            </a:r>
            <a:r>
              <a:rPr lang="de-DE" dirty="0" err="1"/>
              <a:t>детей</a:t>
            </a:r>
            <a:r>
              <a:rPr lang="de-DE" dirty="0"/>
              <a:t>, </a:t>
            </a:r>
            <a:r>
              <a:rPr lang="de-DE" dirty="0" err="1"/>
              <a:t>но</a:t>
            </a:r>
            <a:r>
              <a:rPr lang="de-DE" dirty="0"/>
              <a:t> </a:t>
            </a:r>
            <a:r>
              <a:rPr lang="de-DE" dirty="0" err="1"/>
              <a:t>все</a:t>
            </a:r>
            <a:r>
              <a:rPr lang="de-DE" dirty="0"/>
              <a:t> </a:t>
            </a:r>
            <a:r>
              <a:rPr lang="de-DE" dirty="0" err="1"/>
              <a:t>же</a:t>
            </a:r>
            <a:r>
              <a:rPr lang="de-DE" dirty="0"/>
              <a:t> </a:t>
            </a:r>
            <a:r>
              <a:rPr lang="de-DE" dirty="0" err="1"/>
              <a:t>предпочтительнее</a:t>
            </a:r>
            <a:r>
              <a:rPr lang="de-DE" dirty="0"/>
              <a:t> </a:t>
            </a:r>
            <a:r>
              <a:rPr lang="de-DE" dirty="0" err="1"/>
              <a:t>индивидуальная</a:t>
            </a:r>
            <a:r>
              <a:rPr lang="de-DE" dirty="0"/>
              <a:t> </a:t>
            </a:r>
            <a:r>
              <a:rPr lang="de-DE" dirty="0" err="1"/>
              <a:t>форма</a:t>
            </a:r>
            <a:r>
              <a:rPr lang="de-DE" dirty="0"/>
              <a:t> </a:t>
            </a:r>
            <a:r>
              <a:rPr lang="de-DE" dirty="0" err="1"/>
              <a:t>проведения</a:t>
            </a:r>
            <a:r>
              <a:rPr lang="de-DE" dirty="0"/>
              <a:t> </a:t>
            </a:r>
            <a:r>
              <a:rPr lang="de-DE" dirty="0" err="1"/>
              <a:t>занятий</a:t>
            </a:r>
            <a:r>
              <a:rPr lang="de-DE" dirty="0"/>
              <a:t>. </a:t>
            </a:r>
            <a:r>
              <a:rPr lang="de-DE" dirty="0" err="1"/>
              <a:t>Ребенку</a:t>
            </a:r>
            <a:r>
              <a:rPr lang="de-DE" dirty="0"/>
              <a:t> </a:t>
            </a:r>
            <a:r>
              <a:rPr lang="de-DE" dirty="0" err="1"/>
              <a:t>индивидуальные</a:t>
            </a:r>
            <a:r>
              <a:rPr lang="de-DE" dirty="0"/>
              <a:t> </a:t>
            </a:r>
            <a:r>
              <a:rPr lang="de-DE" dirty="0" err="1"/>
              <a:t>занятия</a:t>
            </a:r>
            <a:r>
              <a:rPr lang="de-DE" dirty="0"/>
              <a:t> </a:t>
            </a:r>
            <a:r>
              <a:rPr lang="de-DE" dirty="0" err="1"/>
              <a:t>помогают</a:t>
            </a:r>
            <a:r>
              <a:rPr lang="de-DE" dirty="0"/>
              <a:t> </a:t>
            </a:r>
            <a:r>
              <a:rPr lang="de-DE" dirty="0" err="1"/>
              <a:t>максимально</a:t>
            </a:r>
            <a:r>
              <a:rPr lang="de-DE" dirty="0"/>
              <a:t> </a:t>
            </a:r>
            <a:r>
              <a:rPr lang="de-DE" dirty="0" err="1"/>
              <a:t>раскрыться</a:t>
            </a:r>
            <a:r>
              <a:rPr lang="de-DE" dirty="0"/>
              <a:t>, а </a:t>
            </a:r>
            <a:r>
              <a:rPr lang="de-DE" dirty="0" err="1"/>
              <a:t>логопеду</a:t>
            </a:r>
            <a:r>
              <a:rPr lang="de-DE" dirty="0"/>
              <a:t> - </a:t>
            </a:r>
            <a:r>
              <a:rPr lang="de-DE" dirty="0" err="1"/>
              <a:t>подобрать</a:t>
            </a:r>
            <a:r>
              <a:rPr lang="de-DE" dirty="0"/>
              <a:t> </a:t>
            </a:r>
            <a:r>
              <a:rPr lang="de-DE" dirty="0" err="1"/>
              <a:t>наиболее</a:t>
            </a:r>
            <a:r>
              <a:rPr lang="de-DE" dirty="0"/>
              <a:t> </a:t>
            </a:r>
            <a:r>
              <a:rPr lang="de-DE" dirty="0" err="1"/>
              <a:t>эффективный</a:t>
            </a:r>
            <a:r>
              <a:rPr lang="de-DE" dirty="0"/>
              <a:t> </a:t>
            </a:r>
            <a:r>
              <a:rPr lang="de-DE" dirty="0" err="1"/>
              <a:t>способ</a:t>
            </a:r>
            <a:r>
              <a:rPr lang="de-DE" dirty="0"/>
              <a:t> </a:t>
            </a:r>
            <a:r>
              <a:rPr lang="de-DE" dirty="0" err="1"/>
              <a:t>индивидуальной</a:t>
            </a:r>
            <a:r>
              <a:rPr lang="de-DE" dirty="0"/>
              <a:t> </a:t>
            </a:r>
            <a:r>
              <a:rPr lang="de-DE" dirty="0" err="1"/>
              <a:t>коррекции</a:t>
            </a:r>
            <a:r>
              <a:rPr lang="de-DE" dirty="0"/>
              <a:t>.</a:t>
            </a:r>
            <a:endParaRPr lang="ru-RU" dirty="0"/>
          </a:p>
          <a:p>
            <a:r>
              <a:rPr lang="de-DE" b="1" dirty="0" err="1"/>
              <a:t>Логопед</a:t>
            </a:r>
            <a:r>
              <a:rPr lang="de-DE" b="1" dirty="0"/>
              <a:t> </a:t>
            </a:r>
            <a:r>
              <a:rPr lang="de-DE" b="1" dirty="0" err="1"/>
              <a:t>должен</a:t>
            </a:r>
            <a:r>
              <a:rPr lang="de-DE" b="1" dirty="0"/>
              <a:t> </a:t>
            </a:r>
            <a:r>
              <a:rPr lang="de-DE" b="1" dirty="0" err="1"/>
              <a:t>почувствовать</a:t>
            </a:r>
            <a:r>
              <a:rPr lang="de-DE" b="1" dirty="0"/>
              <a:t> </a:t>
            </a:r>
            <a:r>
              <a:rPr lang="de-DE" b="1" dirty="0" err="1"/>
              <a:t>ребёнка</a:t>
            </a:r>
            <a:r>
              <a:rPr lang="de-DE" b="1" dirty="0"/>
              <a:t>, «</a:t>
            </a:r>
            <a:r>
              <a:rPr lang="de-DE" b="1" dirty="0" err="1"/>
              <a:t>поймать</a:t>
            </a:r>
            <a:r>
              <a:rPr lang="de-DE" b="1" dirty="0"/>
              <a:t> </a:t>
            </a:r>
            <a:r>
              <a:rPr lang="de-DE" b="1" dirty="0" err="1"/>
              <a:t>общение</a:t>
            </a:r>
            <a:r>
              <a:rPr lang="de-DE" b="1" dirty="0"/>
              <a:t> </a:t>
            </a:r>
            <a:r>
              <a:rPr lang="de-DE" b="1" dirty="0" err="1"/>
              <a:t>на</a:t>
            </a:r>
            <a:r>
              <a:rPr lang="de-DE" b="1" dirty="0"/>
              <a:t> </a:t>
            </a:r>
            <a:r>
              <a:rPr lang="de-DE" b="1" dirty="0" err="1"/>
              <a:t>одной</a:t>
            </a:r>
            <a:r>
              <a:rPr lang="de-DE" b="1" dirty="0"/>
              <a:t> </a:t>
            </a:r>
            <a:r>
              <a:rPr lang="de-DE" b="1" dirty="0" err="1"/>
              <a:t>волне</a:t>
            </a:r>
            <a:r>
              <a:rPr lang="de-DE" b="1" i="1" dirty="0"/>
              <a:t>»,</a:t>
            </a:r>
            <a:r>
              <a:rPr lang="de-DE" dirty="0"/>
              <a:t> </a:t>
            </a:r>
            <a:r>
              <a:rPr lang="de-DE" dirty="0" err="1"/>
              <a:t>чтобы</a:t>
            </a:r>
            <a:r>
              <a:rPr lang="de-DE" dirty="0"/>
              <a:t> в </a:t>
            </a:r>
            <a:r>
              <a:rPr lang="de-DE" dirty="0" err="1"/>
              <a:t>дальнейшей</a:t>
            </a:r>
            <a:r>
              <a:rPr lang="de-DE" dirty="0"/>
              <a:t> </a:t>
            </a:r>
            <a:r>
              <a:rPr lang="de-DE" dirty="0" err="1"/>
              <a:t>работе</a:t>
            </a:r>
            <a:r>
              <a:rPr lang="de-DE" dirty="0"/>
              <a:t> </a:t>
            </a:r>
            <a:r>
              <a:rPr lang="de-DE" dirty="0" err="1"/>
              <a:t>исходить</a:t>
            </a:r>
            <a:r>
              <a:rPr lang="de-DE" dirty="0"/>
              <a:t> </a:t>
            </a:r>
            <a:r>
              <a:rPr lang="de-DE" dirty="0" err="1"/>
              <a:t>из</a:t>
            </a:r>
            <a:r>
              <a:rPr lang="de-DE" dirty="0"/>
              <a:t> </a:t>
            </a:r>
            <a:r>
              <a:rPr lang="de-DE" dirty="0" err="1"/>
              <a:t>его</a:t>
            </a:r>
            <a:r>
              <a:rPr lang="de-DE" dirty="0"/>
              <a:t> </a:t>
            </a:r>
            <a:r>
              <a:rPr lang="de-DE" dirty="0" err="1"/>
              <a:t>потребностей</a:t>
            </a:r>
            <a:r>
              <a:rPr lang="de-DE" dirty="0"/>
              <a:t> и </a:t>
            </a:r>
            <a:r>
              <a:rPr lang="de-DE" dirty="0" err="1"/>
              <a:t>возможностей</a:t>
            </a:r>
            <a:r>
              <a:rPr lang="de-DE" dirty="0"/>
              <a:t>. </a:t>
            </a:r>
            <a:r>
              <a:rPr lang="de-DE" dirty="0" err="1"/>
              <a:t>Педагогу</a:t>
            </a:r>
            <a:r>
              <a:rPr lang="de-DE" dirty="0"/>
              <a:t> </a:t>
            </a:r>
            <a:r>
              <a:rPr lang="de-DE" dirty="0" err="1"/>
              <a:t>важно</a:t>
            </a:r>
            <a:r>
              <a:rPr lang="de-DE" dirty="0"/>
              <a:t> и </a:t>
            </a:r>
            <a:r>
              <a:rPr lang="de-DE" dirty="0" err="1"/>
              <a:t>нужно</a:t>
            </a:r>
            <a:r>
              <a:rPr lang="de-DE" dirty="0"/>
              <a:t> </a:t>
            </a:r>
            <a:r>
              <a:rPr lang="de-DE" dirty="0" err="1"/>
              <a:t>выявить</a:t>
            </a:r>
            <a:r>
              <a:rPr lang="de-DE" dirty="0"/>
              <a:t> </a:t>
            </a:r>
            <a:r>
              <a:rPr lang="de-DE" dirty="0" err="1"/>
              <a:t>интересы</a:t>
            </a:r>
            <a:r>
              <a:rPr lang="de-DE" dirty="0"/>
              <a:t> </a:t>
            </a:r>
            <a:r>
              <a:rPr lang="de-DE" dirty="0" err="1"/>
              <a:t>ребёнка</a:t>
            </a:r>
            <a:r>
              <a:rPr lang="de-DE" dirty="0"/>
              <a:t>: </a:t>
            </a:r>
            <a:r>
              <a:rPr lang="de-DE" dirty="0" err="1"/>
              <a:t>например</a:t>
            </a:r>
            <a:r>
              <a:rPr lang="de-DE" dirty="0"/>
              <a:t>, </a:t>
            </a:r>
            <a:r>
              <a:rPr lang="de-DE" dirty="0" err="1"/>
              <a:t>одному</a:t>
            </a:r>
            <a:r>
              <a:rPr lang="de-DE" dirty="0"/>
              <a:t> </a:t>
            </a:r>
            <a:r>
              <a:rPr lang="de-DE" dirty="0" err="1"/>
              <a:t>ребёнку</a:t>
            </a:r>
            <a:r>
              <a:rPr lang="de-DE" dirty="0"/>
              <a:t> </a:t>
            </a:r>
            <a:r>
              <a:rPr lang="de-DE" dirty="0" err="1"/>
              <a:t>нравятся</a:t>
            </a:r>
            <a:r>
              <a:rPr lang="de-DE" dirty="0"/>
              <a:t> </a:t>
            </a:r>
            <a:r>
              <a:rPr lang="de-DE" dirty="0" err="1"/>
              <a:t>игры</a:t>
            </a:r>
            <a:r>
              <a:rPr lang="de-DE" dirty="0"/>
              <a:t> </a:t>
            </a:r>
            <a:r>
              <a:rPr lang="de-DE" dirty="0" err="1"/>
              <a:t>соревновательного</a:t>
            </a:r>
            <a:r>
              <a:rPr lang="de-DE" dirty="0"/>
              <a:t> </a:t>
            </a:r>
            <a:r>
              <a:rPr lang="de-DE" dirty="0" err="1"/>
              <a:t>характера</a:t>
            </a:r>
            <a:r>
              <a:rPr lang="de-DE" dirty="0"/>
              <a:t>, </a:t>
            </a:r>
            <a:r>
              <a:rPr lang="de-DE" dirty="0" err="1"/>
              <a:t>другому</a:t>
            </a:r>
            <a:r>
              <a:rPr lang="de-DE" dirty="0"/>
              <a:t> </a:t>
            </a:r>
            <a:r>
              <a:rPr lang="de-DE" dirty="0" err="1"/>
              <a:t>игры</a:t>
            </a:r>
            <a:r>
              <a:rPr lang="de-DE" dirty="0"/>
              <a:t> с </a:t>
            </a:r>
            <a:r>
              <a:rPr lang="de-DE" dirty="0" err="1"/>
              <a:t>таймером</a:t>
            </a:r>
            <a:r>
              <a:rPr lang="de-DE" dirty="0"/>
              <a:t>, </a:t>
            </a:r>
            <a:r>
              <a:rPr lang="de-DE" dirty="0" err="1"/>
              <a:t>третьему</a:t>
            </a:r>
            <a:r>
              <a:rPr lang="de-DE" dirty="0"/>
              <a:t> </a:t>
            </a:r>
            <a:r>
              <a:rPr lang="de-DE" dirty="0" err="1"/>
              <a:t>настольные</a:t>
            </a:r>
            <a:r>
              <a:rPr lang="de-DE" dirty="0"/>
              <a:t> </a:t>
            </a:r>
            <a:r>
              <a:rPr lang="de-DE" dirty="0" err="1"/>
              <a:t>игры</a:t>
            </a:r>
            <a:r>
              <a:rPr lang="de-DE" dirty="0"/>
              <a:t> и, </a:t>
            </a:r>
            <a:r>
              <a:rPr lang="de-DE" dirty="0" err="1"/>
              <a:t>исходя</a:t>
            </a:r>
            <a:r>
              <a:rPr lang="de-DE" dirty="0"/>
              <a:t> </a:t>
            </a:r>
            <a:r>
              <a:rPr lang="de-DE" dirty="0" err="1"/>
              <a:t>из</a:t>
            </a:r>
            <a:r>
              <a:rPr lang="de-DE" dirty="0"/>
              <a:t> </a:t>
            </a:r>
            <a:r>
              <a:rPr lang="de-DE" dirty="0" err="1"/>
              <a:t>выявленных</a:t>
            </a:r>
            <a:r>
              <a:rPr lang="de-DE" dirty="0"/>
              <a:t> </a:t>
            </a:r>
            <a:r>
              <a:rPr lang="de-DE" dirty="0" err="1"/>
              <a:t>интересов</a:t>
            </a:r>
            <a:r>
              <a:rPr lang="de-DE" dirty="0"/>
              <a:t>, </a:t>
            </a:r>
            <a:r>
              <a:rPr lang="de-DE" dirty="0" err="1"/>
              <a:t>планировать</a:t>
            </a:r>
            <a:r>
              <a:rPr lang="de-DE" dirty="0"/>
              <a:t> </a:t>
            </a:r>
            <a:r>
              <a:rPr lang="de-DE" dirty="0" err="1"/>
              <a:t>занятия</a:t>
            </a:r>
            <a:r>
              <a:rPr lang="de-DE" dirty="0"/>
              <a:t>, </a:t>
            </a:r>
            <a:r>
              <a:rPr lang="de-DE" dirty="0" err="1"/>
              <a:t>тем</a:t>
            </a:r>
            <a:r>
              <a:rPr lang="de-DE" dirty="0"/>
              <a:t> </a:t>
            </a:r>
            <a:r>
              <a:rPr lang="de-DE" dirty="0" err="1"/>
              <a:t>самым</a:t>
            </a:r>
            <a:r>
              <a:rPr lang="de-DE" dirty="0"/>
              <a:t>, </a:t>
            </a:r>
            <a:r>
              <a:rPr lang="de-DE" dirty="0" err="1"/>
              <a:t>вызывая</a:t>
            </a:r>
            <a:r>
              <a:rPr lang="de-DE" dirty="0"/>
              <a:t> </a:t>
            </a:r>
            <a:r>
              <a:rPr lang="de-DE" b="1" dirty="0"/>
              <a:t>у </a:t>
            </a:r>
            <a:r>
              <a:rPr lang="de-DE" b="1" dirty="0" err="1"/>
              <a:t>ребёнка</a:t>
            </a:r>
            <a:r>
              <a:rPr lang="de-DE" b="1" dirty="0"/>
              <a:t> </a:t>
            </a:r>
            <a:r>
              <a:rPr lang="de-DE" b="1" dirty="0" err="1"/>
              <a:t>позитивную</a:t>
            </a:r>
            <a:r>
              <a:rPr lang="de-DE" b="1" dirty="0"/>
              <a:t> </a:t>
            </a:r>
            <a:r>
              <a:rPr lang="de-DE" b="1" dirty="0" err="1"/>
              <a:t>мотивацию</a:t>
            </a:r>
            <a:r>
              <a:rPr lang="de-DE" b="1" dirty="0"/>
              <a:t> в </a:t>
            </a:r>
            <a:r>
              <a:rPr lang="de-DE" b="1" dirty="0" err="1"/>
              <a:t>занятиях</a:t>
            </a:r>
            <a:r>
              <a:rPr lang="de-DE" b="1" dirty="0"/>
              <a:t>.</a:t>
            </a:r>
            <a:r>
              <a:rPr lang="de-DE" dirty="0"/>
              <a:t> </a:t>
            </a:r>
            <a:r>
              <a:rPr lang="de-DE" dirty="0" err="1"/>
              <a:t>Это</a:t>
            </a:r>
            <a:r>
              <a:rPr lang="de-DE" dirty="0"/>
              <a:t> </a:t>
            </a:r>
            <a:r>
              <a:rPr lang="de-DE" dirty="0" err="1"/>
              <a:t>самый</a:t>
            </a:r>
            <a:r>
              <a:rPr lang="de-DE" dirty="0"/>
              <a:t> </a:t>
            </a:r>
            <a:r>
              <a:rPr lang="de-DE" dirty="0" err="1"/>
              <a:t>главный</a:t>
            </a:r>
            <a:r>
              <a:rPr lang="de-DE" dirty="0"/>
              <a:t>, </a:t>
            </a:r>
            <a:r>
              <a:rPr lang="de-DE" dirty="0" err="1"/>
              <a:t>основополагающий</a:t>
            </a:r>
            <a:r>
              <a:rPr lang="de-DE" dirty="0"/>
              <a:t> </a:t>
            </a:r>
            <a:r>
              <a:rPr lang="de-DE" dirty="0" err="1"/>
              <a:t>принцип</a:t>
            </a:r>
            <a:r>
              <a:rPr lang="de-DE" dirty="0"/>
              <a:t>, </a:t>
            </a:r>
            <a:r>
              <a:rPr lang="de-DE" dirty="0" err="1"/>
              <a:t>который</a:t>
            </a:r>
            <a:r>
              <a:rPr lang="de-DE" dirty="0"/>
              <a:t> </a:t>
            </a:r>
            <a:r>
              <a:rPr lang="de-DE" dirty="0" err="1"/>
              <a:t>должен</a:t>
            </a:r>
            <a:r>
              <a:rPr lang="de-DE" dirty="0"/>
              <a:t> </a:t>
            </a:r>
            <a:r>
              <a:rPr lang="de-DE" dirty="0" err="1"/>
              <a:t>использоваться</a:t>
            </a:r>
            <a:r>
              <a:rPr lang="de-DE" dirty="0"/>
              <a:t> </a:t>
            </a:r>
            <a:r>
              <a:rPr lang="de-DE" dirty="0" err="1"/>
              <a:t>при</a:t>
            </a:r>
            <a:r>
              <a:rPr lang="de-DE" dirty="0"/>
              <a:t> </a:t>
            </a:r>
            <a:r>
              <a:rPr lang="de-DE" dirty="0" err="1"/>
              <a:t>проведении</a:t>
            </a:r>
            <a:r>
              <a:rPr lang="de-DE" dirty="0"/>
              <a:t> </a:t>
            </a:r>
            <a:r>
              <a:rPr lang="de-DE" dirty="0" err="1"/>
              <a:t>логопедических</a:t>
            </a:r>
            <a:r>
              <a:rPr lang="de-DE" dirty="0"/>
              <a:t> </a:t>
            </a:r>
            <a:r>
              <a:rPr lang="de-DE" dirty="0" err="1"/>
              <a:t>занятий</a:t>
            </a:r>
            <a:r>
              <a:rPr lang="de-DE" dirty="0"/>
              <a:t> с </a:t>
            </a:r>
            <a:r>
              <a:rPr lang="de-DE" dirty="0" err="1"/>
              <a:t>дошкольниками</a:t>
            </a:r>
            <a:r>
              <a:rPr lang="de-DE" dirty="0"/>
              <a:t> с СДВГ. </a:t>
            </a:r>
            <a:r>
              <a:rPr lang="de-DE" dirty="0" err="1"/>
              <a:t>Положительная</a:t>
            </a:r>
            <a:r>
              <a:rPr lang="de-DE" dirty="0"/>
              <a:t> </a:t>
            </a:r>
            <a:r>
              <a:rPr lang="de-DE" dirty="0" err="1"/>
              <a:t>мотивация</a:t>
            </a:r>
            <a:r>
              <a:rPr lang="de-DE" dirty="0"/>
              <a:t> к </a:t>
            </a:r>
            <a:r>
              <a:rPr lang="de-DE" dirty="0" err="1"/>
              <a:t>занятиям</a:t>
            </a:r>
            <a:r>
              <a:rPr lang="de-DE" dirty="0"/>
              <a:t> </a:t>
            </a:r>
            <a:r>
              <a:rPr lang="de-DE" dirty="0" err="1"/>
              <a:t>достигается</a:t>
            </a:r>
            <a:r>
              <a:rPr lang="de-DE" dirty="0"/>
              <a:t> </a:t>
            </a:r>
            <a:r>
              <a:rPr lang="de-DE" dirty="0" err="1"/>
              <a:t>формированием</a:t>
            </a:r>
            <a:r>
              <a:rPr lang="de-DE" dirty="0"/>
              <a:t> </a:t>
            </a:r>
            <a:r>
              <a:rPr lang="de-DE" dirty="0" err="1"/>
              <a:t>положительных</a:t>
            </a:r>
            <a:r>
              <a:rPr lang="de-DE" dirty="0"/>
              <a:t> </a:t>
            </a:r>
            <a:r>
              <a:rPr lang="de-DE" dirty="0" err="1"/>
              <a:t>эмоций</a:t>
            </a:r>
            <a:r>
              <a:rPr lang="de-DE" dirty="0"/>
              <a:t> (а </a:t>
            </a:r>
            <a:r>
              <a:rPr lang="de-DE" dirty="0" err="1"/>
              <a:t>затем</a:t>
            </a:r>
            <a:r>
              <a:rPr lang="de-DE" dirty="0"/>
              <a:t> и </a:t>
            </a:r>
            <a:r>
              <a:rPr lang="de-DE" dirty="0" err="1"/>
              <a:t>чувств</a:t>
            </a:r>
            <a:r>
              <a:rPr lang="de-DE" dirty="0"/>
              <a:t>) в </a:t>
            </a:r>
            <a:r>
              <a:rPr lang="de-DE" dirty="0" err="1"/>
              <a:t>отношении</a:t>
            </a:r>
            <a:r>
              <a:rPr lang="de-DE" dirty="0"/>
              <a:t> к </a:t>
            </a:r>
            <a:r>
              <a:rPr lang="de-DE" dirty="0" err="1"/>
              <a:t>процессу</a:t>
            </a:r>
            <a:r>
              <a:rPr lang="de-DE" dirty="0"/>
              <a:t> </a:t>
            </a:r>
            <a:r>
              <a:rPr lang="de-DE" dirty="0" err="1"/>
              <a:t>деятельности</a:t>
            </a:r>
            <a:r>
              <a:rPr lang="de-DE" dirty="0"/>
              <a:t>, к </a:t>
            </a:r>
            <a:r>
              <a:rPr lang="de-DE" dirty="0" err="1"/>
              <a:t>педагогу</a:t>
            </a:r>
            <a:r>
              <a:rPr lang="de-DE" dirty="0"/>
              <a:t>, с </a:t>
            </a:r>
            <a:r>
              <a:rPr lang="de-DE" dirty="0" err="1"/>
              <a:t>которым</a:t>
            </a:r>
            <a:r>
              <a:rPr lang="de-DE" dirty="0"/>
              <a:t> </a:t>
            </a:r>
            <a:r>
              <a:rPr lang="de-DE" dirty="0" err="1"/>
              <a:t>ребенок</a:t>
            </a:r>
            <a:r>
              <a:rPr lang="de-DE" dirty="0"/>
              <a:t> </a:t>
            </a:r>
            <a:r>
              <a:rPr lang="de-DE" dirty="0" err="1"/>
              <a:t>имеет</a:t>
            </a:r>
            <a:r>
              <a:rPr lang="de-DE" dirty="0"/>
              <a:t> </a:t>
            </a:r>
            <a:r>
              <a:rPr lang="de-DE" dirty="0" err="1"/>
              <a:t>дело</a:t>
            </a:r>
            <a:r>
              <a:rPr lang="de-DE" dirty="0"/>
              <a:t>. </a:t>
            </a:r>
            <a:r>
              <a:rPr lang="de-DE" dirty="0" err="1"/>
              <a:t>Это</a:t>
            </a:r>
            <a:r>
              <a:rPr lang="de-DE" dirty="0"/>
              <a:t> </a:t>
            </a:r>
            <a:r>
              <a:rPr lang="de-DE" dirty="0" err="1"/>
              <a:t>отношение</a:t>
            </a:r>
            <a:r>
              <a:rPr lang="de-DE" dirty="0"/>
              <a:t> </a:t>
            </a:r>
            <a:r>
              <a:rPr lang="de-DE" dirty="0" err="1"/>
              <a:t>формируется</a:t>
            </a:r>
            <a:r>
              <a:rPr lang="de-DE" dirty="0"/>
              <a:t> </a:t>
            </a:r>
            <a:r>
              <a:rPr lang="de-DE" dirty="0" err="1"/>
              <a:t>на</a:t>
            </a:r>
            <a:r>
              <a:rPr lang="de-DE" dirty="0"/>
              <a:t> </a:t>
            </a:r>
            <a:r>
              <a:rPr lang="de-DE" dirty="0" err="1"/>
              <a:t>основе</a:t>
            </a:r>
            <a:r>
              <a:rPr lang="de-DE" dirty="0"/>
              <a:t> </a:t>
            </a:r>
            <a:r>
              <a:rPr lang="de-DE" dirty="0" err="1"/>
              <a:t>выражения</a:t>
            </a:r>
            <a:r>
              <a:rPr lang="de-DE" dirty="0"/>
              <a:t> </a:t>
            </a:r>
            <a:r>
              <a:rPr lang="de-DE" dirty="0" err="1"/>
              <a:t>педагогом</a:t>
            </a:r>
            <a:r>
              <a:rPr lang="de-DE" dirty="0"/>
              <a:t> </a:t>
            </a:r>
            <a:r>
              <a:rPr lang="de-DE" dirty="0" err="1"/>
              <a:t>положительного</a:t>
            </a:r>
            <a:r>
              <a:rPr lang="de-DE" dirty="0"/>
              <a:t> </a:t>
            </a:r>
            <a:r>
              <a:rPr lang="de-DE" dirty="0" err="1"/>
              <a:t>отношения</a:t>
            </a:r>
            <a:r>
              <a:rPr lang="de-DE" dirty="0"/>
              <a:t> к </a:t>
            </a:r>
            <a:r>
              <a:rPr lang="de-DE" dirty="0" err="1"/>
              <a:t>ребенку</a:t>
            </a:r>
            <a:r>
              <a:rPr lang="de-DE" dirty="0"/>
              <a:t> и к </a:t>
            </a:r>
            <a:r>
              <a:rPr lang="de-DE" dirty="0" err="1"/>
              <a:t>их</a:t>
            </a:r>
            <a:r>
              <a:rPr lang="de-DE" dirty="0"/>
              <a:t> </a:t>
            </a:r>
            <a:r>
              <a:rPr lang="de-DE" dirty="0" err="1"/>
              <a:t>совместной</a:t>
            </a:r>
            <a:r>
              <a:rPr lang="de-DE" dirty="0"/>
              <a:t> </a:t>
            </a:r>
            <a:r>
              <a:rPr lang="de-DE" dirty="0" err="1"/>
              <a:t>деятельности</a:t>
            </a:r>
            <a:r>
              <a:rPr lang="de-DE" dirty="0"/>
              <a:t>, </a:t>
            </a:r>
            <a:r>
              <a:rPr lang="de-DE" dirty="0" err="1"/>
              <a:t>выражения</a:t>
            </a:r>
            <a:r>
              <a:rPr lang="de-DE" dirty="0"/>
              <a:t> </a:t>
            </a:r>
            <a:r>
              <a:rPr lang="de-DE" dirty="0" err="1"/>
              <a:t>веры</a:t>
            </a:r>
            <a:r>
              <a:rPr lang="de-DE" dirty="0"/>
              <a:t> в </a:t>
            </a:r>
            <a:r>
              <a:rPr lang="de-DE" dirty="0" err="1"/>
              <a:t>силы</a:t>
            </a:r>
            <a:r>
              <a:rPr lang="de-DE" dirty="0"/>
              <a:t> и </a:t>
            </a:r>
            <a:r>
              <a:rPr lang="de-DE" dirty="0" err="1"/>
              <a:t>возможности</a:t>
            </a:r>
            <a:r>
              <a:rPr lang="de-DE" dirty="0"/>
              <a:t> </a:t>
            </a:r>
            <a:r>
              <a:rPr lang="de-DE" dirty="0" err="1"/>
              <a:t>ребенка</a:t>
            </a:r>
            <a:r>
              <a:rPr lang="de-DE" dirty="0"/>
              <a:t>, </a:t>
            </a:r>
            <a:r>
              <a:rPr lang="de-DE" dirty="0" err="1"/>
              <a:t>одобрения</a:t>
            </a:r>
            <a:r>
              <a:rPr lang="de-DE" dirty="0"/>
              <a:t>, </a:t>
            </a:r>
            <a:r>
              <a:rPr lang="de-DE" dirty="0" err="1"/>
              <a:t>помощи</a:t>
            </a:r>
            <a:r>
              <a:rPr lang="de-DE" dirty="0"/>
              <a:t> и </a:t>
            </a:r>
            <a:r>
              <a:rPr lang="de-DE" dirty="0" err="1"/>
              <a:t>выражения</a:t>
            </a:r>
            <a:r>
              <a:rPr lang="de-DE" dirty="0"/>
              <a:t> </a:t>
            </a:r>
            <a:r>
              <a:rPr lang="de-DE" dirty="0" err="1"/>
              <a:t>положительного</a:t>
            </a:r>
            <a:r>
              <a:rPr lang="de-DE" dirty="0"/>
              <a:t> </a:t>
            </a:r>
            <a:r>
              <a:rPr lang="de-DE" dirty="0" err="1"/>
              <a:t>отношения</a:t>
            </a:r>
            <a:r>
              <a:rPr lang="de-DE" dirty="0"/>
              <a:t> к </a:t>
            </a:r>
            <a:r>
              <a:rPr lang="de-DE" dirty="0" err="1"/>
              <a:t>достигнутым</a:t>
            </a:r>
            <a:r>
              <a:rPr lang="de-DE" dirty="0"/>
              <a:t> </a:t>
            </a:r>
            <a:r>
              <a:rPr lang="de-DE" dirty="0" err="1"/>
              <a:t>результатам</a:t>
            </a:r>
            <a:r>
              <a:rPr lang="de-DE" dirty="0"/>
              <a:t> </a:t>
            </a:r>
            <a:r>
              <a:rPr lang="de-DE" dirty="0" err="1"/>
              <a:t>его</a:t>
            </a:r>
            <a:r>
              <a:rPr lang="de-DE" dirty="0"/>
              <a:t> </a:t>
            </a:r>
            <a:r>
              <a:rPr lang="de-DE" dirty="0" err="1"/>
              <a:t>деятельности</a:t>
            </a:r>
            <a:r>
              <a:rPr lang="de-DE" dirty="0"/>
              <a:t>.</a:t>
            </a:r>
            <a:endParaRPr lang="ru-RU" dirty="0"/>
          </a:p>
          <a:p>
            <a:endParaRPr lang="ru-RU" b="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51520" y="1196752"/>
            <a:ext cx="8496944" cy="4401205"/>
          </a:xfrm>
          <a:prstGeom prst="rect">
            <a:avLst/>
          </a:prstGeom>
        </p:spPr>
        <p:txBody>
          <a:bodyPr wrap="square">
            <a:spAutoFit/>
          </a:bodyPr>
          <a:lstStyle/>
          <a:p>
            <a:endParaRPr lang="ru-RU" sz="4000" b="1" dirty="0" smtClean="0"/>
          </a:p>
          <a:p>
            <a:endParaRPr lang="ru-RU" sz="4000" b="1" dirty="0"/>
          </a:p>
          <a:p>
            <a:endParaRPr lang="ru-RU" sz="4000" b="1" dirty="0" smtClean="0"/>
          </a:p>
          <a:p>
            <a:endParaRPr lang="ru-RU" sz="4000" b="1" dirty="0"/>
          </a:p>
          <a:p>
            <a:endParaRPr lang="ru-RU" sz="4000" b="1" dirty="0" smtClean="0"/>
          </a:p>
          <a:p>
            <a:endParaRPr lang="ru-RU" sz="4000" b="1" dirty="0"/>
          </a:p>
          <a:p>
            <a:endParaRPr lang="ru-RU" sz="4000" b="1" dirty="0"/>
          </a:p>
        </p:txBody>
      </p:sp>
      <p:pic>
        <p:nvPicPr>
          <p:cNvPr id="3" name="Графический объект3"/>
          <p:cNvPicPr/>
          <p:nvPr/>
        </p:nvPicPr>
        <p:blipFill>
          <a:blip r:embed="rId3">
            <a:lum/>
            <a:alphaModFix/>
          </a:blip>
          <a:srcRect/>
          <a:stretch>
            <a:fillRect/>
          </a:stretch>
        </p:blipFill>
        <p:spPr>
          <a:xfrm>
            <a:off x="2090961" y="3717032"/>
            <a:ext cx="4572000" cy="3048000"/>
          </a:xfrm>
          <a:prstGeom prst="rect">
            <a:avLst/>
          </a:prstGeom>
        </p:spPr>
      </p:pic>
      <p:sp>
        <p:nvSpPr>
          <p:cNvPr id="4" name="Прямоугольник 3"/>
          <p:cNvSpPr/>
          <p:nvPr/>
        </p:nvSpPr>
        <p:spPr>
          <a:xfrm>
            <a:off x="251520" y="58847"/>
            <a:ext cx="8640960" cy="3693319"/>
          </a:xfrm>
          <a:prstGeom prst="rect">
            <a:avLst/>
          </a:prstGeom>
        </p:spPr>
        <p:txBody>
          <a:bodyPr wrap="square">
            <a:spAutoFit/>
          </a:bodyPr>
          <a:lstStyle/>
          <a:p>
            <a:pPr algn="ctr"/>
            <a:endParaRPr lang="ru-RU" dirty="0" smtClean="0"/>
          </a:p>
          <a:p>
            <a:pPr algn="ctr"/>
            <a:endParaRPr lang="ru-RU" dirty="0"/>
          </a:p>
          <a:p>
            <a:pPr algn="ctr"/>
            <a:endParaRPr lang="ru-RU" dirty="0" smtClean="0"/>
          </a:p>
          <a:p>
            <a:pPr algn="ctr"/>
            <a:r>
              <a:rPr lang="ru-RU" dirty="0" smtClean="0"/>
              <a:t>Не </a:t>
            </a:r>
            <a:r>
              <a:rPr lang="ru-RU" dirty="0"/>
              <a:t>менее важный аспект - </a:t>
            </a:r>
            <a:r>
              <a:rPr lang="ru-RU" b="1" dirty="0"/>
              <a:t>сформировать ритуал занятия</a:t>
            </a:r>
            <a:r>
              <a:rPr lang="ru-RU" dirty="0"/>
              <a:t>. Этапы занятия должны быть чётко обозначены, понятны, интересны для ребенка, повторяться на каждом занятии. Меняются только задания. Необходимо также отработать правильную последовательность выполнения заданий. Педагоги часто рекомендуют начинать работу с самого сложного задания, а потом переходить к легким. Но для данных детей это недопустимо. Столкнувшись сразу в начале работы с трудностями, ребенок, образно говоря, «опустит руки» и полностью потеряет и без того невысокую сосредоточенность и готовность к работе</a:t>
            </a:r>
            <a:r>
              <a:rPr lang="ru-RU" dirty="0" smtClean="0"/>
              <a:t>.</a:t>
            </a:r>
          </a:p>
          <a:p>
            <a:pPr algn="ctr"/>
            <a:r>
              <a:rPr lang="ru-RU" b="1" dirty="0" smtClean="0"/>
              <a:t>Помните</a:t>
            </a:r>
            <a:r>
              <a:rPr lang="ru-RU" b="1" dirty="0"/>
              <a:t>: </a:t>
            </a:r>
            <a:r>
              <a:rPr lang="ru-RU" b="1" dirty="0" err="1"/>
              <a:t>гиперактивные</a:t>
            </a:r>
            <a:r>
              <a:rPr lang="ru-RU" b="1" dirty="0"/>
              <a:t> дети любят делать то, что у них получается. Трудности их вовсе не стимулируют и не воодушевляют!</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395480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79512" y="620688"/>
            <a:ext cx="8712968" cy="1200329"/>
          </a:xfrm>
          <a:prstGeom prst="rect">
            <a:avLst/>
          </a:prstGeom>
        </p:spPr>
        <p:txBody>
          <a:bodyPr wrap="square">
            <a:spAutoFit/>
          </a:bodyPr>
          <a:lstStyle/>
          <a:p>
            <a:endParaRPr lang="ru-RU" dirty="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4" name="Графический объект6"/>
          <p:cNvPicPr/>
          <p:nvPr/>
        </p:nvPicPr>
        <p:blipFill>
          <a:blip r:embed="rId3">
            <a:lum/>
            <a:alphaModFix/>
          </a:blip>
          <a:srcRect/>
          <a:stretch>
            <a:fillRect/>
          </a:stretch>
        </p:blipFill>
        <p:spPr>
          <a:xfrm>
            <a:off x="2414587" y="3429000"/>
            <a:ext cx="4314825" cy="2952328"/>
          </a:xfrm>
          <a:prstGeom prst="rect">
            <a:avLst/>
          </a:prstGeom>
        </p:spPr>
      </p:pic>
      <p:sp>
        <p:nvSpPr>
          <p:cNvPr id="3" name="Прямоугольник 2"/>
          <p:cNvSpPr/>
          <p:nvPr/>
        </p:nvSpPr>
        <p:spPr>
          <a:xfrm>
            <a:off x="179512" y="612845"/>
            <a:ext cx="8856984" cy="2862322"/>
          </a:xfrm>
          <a:prstGeom prst="rect">
            <a:avLst/>
          </a:prstGeom>
        </p:spPr>
        <p:txBody>
          <a:bodyPr wrap="square">
            <a:spAutoFit/>
          </a:bodyPr>
          <a:lstStyle/>
          <a:p>
            <a:endParaRPr lang="ru-RU" b="1" dirty="0" smtClean="0"/>
          </a:p>
          <a:p>
            <a:r>
              <a:rPr lang="de-DE" b="1" dirty="0" smtClean="0"/>
              <a:t>!</a:t>
            </a:r>
            <a:r>
              <a:rPr lang="de-DE" b="1" dirty="0">
                <a:latin typeface="Times New Roman" pitchFamily="18" charset="0"/>
                <a:cs typeface="Times New Roman" pitchFamily="18" charset="0"/>
              </a:rPr>
              <a:t> </a:t>
            </a:r>
            <a:r>
              <a:rPr lang="de-DE" dirty="0" err="1">
                <a:latin typeface="Times New Roman" pitchFamily="18" charset="0"/>
                <a:cs typeface="Times New Roman" pitchFamily="18" charset="0"/>
              </a:rPr>
              <a:t>Поэтому</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начинать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нужно</a:t>
            </a:r>
            <a:r>
              <a:rPr lang="de-DE" dirty="0">
                <a:latin typeface="Times New Roman" pitchFamily="18" charset="0"/>
                <a:cs typeface="Times New Roman" pitchFamily="18" charset="0"/>
              </a:rPr>
              <a:t> с </a:t>
            </a:r>
            <a:r>
              <a:rPr lang="de-DE" dirty="0" err="1">
                <a:latin typeface="Times New Roman" pitchFamily="18" charset="0"/>
                <a:cs typeface="Times New Roman" pitchFamily="18" charset="0"/>
              </a:rPr>
              <a:t>самого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легкого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задания</a:t>
            </a:r>
            <a:r>
              <a:rPr lang="de-DE" dirty="0">
                <a:latin typeface="Times New Roman" pitchFamily="18" charset="0"/>
                <a:cs typeface="Times New Roman" pitchFamily="18" charset="0"/>
              </a:rPr>
              <a:t>, с </a:t>
            </a:r>
            <a:r>
              <a:rPr lang="de-DE" dirty="0" err="1">
                <a:latin typeface="Times New Roman" pitchFamily="18" charset="0"/>
                <a:cs typeface="Times New Roman" pitchFamily="18" charset="0"/>
              </a:rPr>
              <a:t>того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которое</a:t>
            </a:r>
            <a:r>
              <a:rPr lang="de-DE" dirty="0">
                <a:latin typeface="Times New Roman" pitchFamily="18" charset="0"/>
                <a:cs typeface="Times New Roman" pitchFamily="18" charset="0"/>
              </a:rPr>
              <a:t> у </a:t>
            </a:r>
            <a:r>
              <a:rPr lang="de-DE" dirty="0" err="1">
                <a:latin typeface="Times New Roman" pitchFamily="18" charset="0"/>
                <a:cs typeface="Times New Roman" pitchFamily="18" charset="0"/>
              </a:rPr>
              <a:t>ребёнка</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обязательно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получится</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Дальше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нужно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переходить</a:t>
            </a:r>
            <a:r>
              <a:rPr lang="de-DE" dirty="0">
                <a:latin typeface="Times New Roman" pitchFamily="18" charset="0"/>
                <a:cs typeface="Times New Roman" pitchFamily="18" charset="0"/>
              </a:rPr>
              <a:t> к </a:t>
            </a:r>
            <a:r>
              <a:rPr lang="de-DE" dirty="0" err="1">
                <a:latin typeface="Times New Roman" pitchFamily="18" charset="0"/>
                <a:cs typeface="Times New Roman" pitchFamily="18" charset="0"/>
              </a:rPr>
              <a:t>более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трудным</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достигая</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максимального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уровня</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сложности</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приблизительно</a:t>
            </a:r>
            <a:r>
              <a:rPr lang="de-DE" dirty="0">
                <a:latin typeface="Times New Roman" pitchFamily="18" charset="0"/>
                <a:cs typeface="Times New Roman" pitchFamily="18" charset="0"/>
              </a:rPr>
              <a:t> к </a:t>
            </a:r>
            <a:r>
              <a:rPr lang="de-DE" dirty="0" err="1">
                <a:latin typeface="Times New Roman" pitchFamily="18" charset="0"/>
                <a:cs typeface="Times New Roman" pitchFamily="18" charset="0"/>
              </a:rPr>
              <a:t>середине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занятия</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Заканчивать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нужно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опять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же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чем-нибудь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легким</a:t>
            </a:r>
            <a:r>
              <a:rPr lang="de-DE" dirty="0">
                <a:latin typeface="Times New Roman" pitchFamily="18" charset="0"/>
                <a:cs typeface="Times New Roman" pitchFamily="18" charset="0"/>
              </a:rPr>
              <a:t>. А </a:t>
            </a:r>
            <a:r>
              <a:rPr lang="de-DE" dirty="0" err="1">
                <a:latin typeface="Times New Roman" pitchFamily="18" charset="0"/>
                <a:cs typeface="Times New Roman" pitchFamily="18" charset="0"/>
              </a:rPr>
              <a:t>под</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конец</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можно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повторить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что-нибудь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из</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уже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известного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При</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такой</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расстановке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сил</a:t>
            </a:r>
            <a:r>
              <a:rPr lang="de-DE" dirty="0">
                <a:latin typeface="Times New Roman" pitchFamily="18" charset="0"/>
                <a:cs typeface="Times New Roman" pitchFamily="18" charset="0"/>
              </a:rPr>
              <a:t> у </a:t>
            </a:r>
            <a:r>
              <a:rPr lang="de-DE" dirty="0" err="1">
                <a:latin typeface="Times New Roman" pitchFamily="18" charset="0"/>
                <a:cs typeface="Times New Roman" pitchFamily="18" charset="0"/>
              </a:rPr>
              <a:t>ребенка</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останется</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ощущение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успешности</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занятия</a:t>
            </a:r>
            <a:r>
              <a:rPr lang="de-DE" dirty="0">
                <a:latin typeface="Times New Roman" pitchFamily="18" charset="0"/>
                <a:cs typeface="Times New Roman" pitchFamily="18" charset="0"/>
              </a:rPr>
              <a:t> в </a:t>
            </a:r>
            <a:r>
              <a:rPr lang="de-DE" dirty="0" err="1" smtClean="0">
                <a:latin typeface="Times New Roman" pitchFamily="18" charset="0"/>
                <a:cs typeface="Times New Roman" pitchFamily="18" charset="0"/>
              </a:rPr>
              <a:t>целом</a:t>
            </a:r>
            <a:r>
              <a:rPr lang="de-DE" dirty="0" smtClean="0">
                <a:latin typeface="Times New Roman" pitchFamily="18" charset="0"/>
                <a:cs typeface="Times New Roman" pitchFamily="18" charset="0"/>
              </a:rPr>
              <a:t>.</a:t>
            </a:r>
            <a:r>
              <a:rPr lang="ru-RU" dirty="0">
                <a:latin typeface="Times New Roman" pitchFamily="18" charset="0"/>
                <a:cs typeface="Times New Roman" pitchFamily="18" charset="0"/>
              </a:rPr>
              <a:t> </a:t>
            </a:r>
            <a:r>
              <a:rPr lang="de-DE" dirty="0" err="1" smtClean="0">
                <a:latin typeface="Times New Roman" pitchFamily="18" charset="0"/>
                <a:cs typeface="Times New Roman" pitchFamily="18" charset="0"/>
              </a:rPr>
              <a:t>При</a:t>
            </a:r>
            <a:r>
              <a:rPr lang="de-DE" dirty="0" smtClean="0">
                <a:latin typeface="Times New Roman" pitchFamily="18" charset="0"/>
                <a:cs typeface="Times New Roman" pitchFamily="18" charset="0"/>
              </a:rPr>
              <a:t> </a:t>
            </a:r>
            <a:r>
              <a:rPr lang="de-DE" dirty="0" err="1">
                <a:latin typeface="Times New Roman" pitchFamily="18" charset="0"/>
                <a:cs typeface="Times New Roman" pitchFamily="18" charset="0"/>
              </a:rPr>
              <a:t>проведении</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занятий</a:t>
            </a:r>
            <a:r>
              <a:rPr lang="de-DE" dirty="0">
                <a:latin typeface="Times New Roman" pitchFamily="18" charset="0"/>
                <a:cs typeface="Times New Roman" pitchFamily="18" charset="0"/>
              </a:rPr>
              <a:t> с </a:t>
            </a:r>
            <a:r>
              <a:rPr lang="de-DE" dirty="0" err="1">
                <a:latin typeface="Times New Roman" pitchFamily="18" charset="0"/>
                <a:cs typeface="Times New Roman" pitchFamily="18" charset="0"/>
              </a:rPr>
              <a:t>данной</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категорией</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детей</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необходимо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предлагать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ребёнку</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больше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игр</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на</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развитие</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мелкой</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моторики</a:t>
            </a:r>
            <a:r>
              <a:rPr lang="de-DE" dirty="0">
                <a:latin typeface="Times New Roman" pitchFamily="18" charset="0"/>
                <a:cs typeface="Times New Roman" pitchFamily="18" charset="0"/>
              </a:rPr>
              <a:t> и </a:t>
            </a:r>
            <a:r>
              <a:rPr lang="de-DE" dirty="0" err="1">
                <a:latin typeface="Times New Roman" pitchFamily="18" charset="0"/>
                <a:cs typeface="Times New Roman" pitchFamily="18" charset="0"/>
              </a:rPr>
              <a:t>конструктивного</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праксиса</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давать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ребёнку</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выплеснуть</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свою</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энергию</a:t>
            </a:r>
            <a:r>
              <a:rPr lang="de-DE" dirty="0">
                <a:latin typeface="Times New Roman" pitchFamily="18" charset="0"/>
                <a:cs typeface="Times New Roman" pitchFamily="18" charset="0"/>
              </a:rPr>
              <a:t> с </a:t>
            </a:r>
            <a:r>
              <a:rPr lang="de-DE" dirty="0" err="1">
                <a:latin typeface="Times New Roman" pitchFamily="18" charset="0"/>
                <a:cs typeface="Times New Roman" pitchFamily="18" charset="0"/>
              </a:rPr>
              <a:t>помощью</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различных</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шуршащих</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гремящих</a:t>
            </a:r>
            <a:r>
              <a:rPr lang="de-DE" dirty="0">
                <a:latin typeface="Times New Roman" pitchFamily="18" charset="0"/>
                <a:cs typeface="Times New Roman" pitchFamily="18" charset="0"/>
              </a:rPr>
              <a:t> </a:t>
            </a:r>
            <a:r>
              <a:rPr lang="de-DE" dirty="0" err="1">
                <a:latin typeface="Times New Roman" pitchFamily="18" charset="0"/>
                <a:cs typeface="Times New Roman" pitchFamily="18" charset="0"/>
              </a:rPr>
              <a:t>пособий</a:t>
            </a:r>
            <a:r>
              <a:rPr lang="de-DE" dirty="0">
                <a:latin typeface="Times New Roman" pitchFamily="18" charset="0"/>
                <a:cs typeface="Times New Roman" pitchFamily="18" charset="0"/>
              </a:rPr>
              <a:t>. </a:t>
            </a:r>
            <a:r>
              <a:rPr lang="de-DE" b="1" dirty="0" err="1">
                <a:latin typeface="Times New Roman" pitchFamily="18" charset="0"/>
                <a:cs typeface="Times New Roman" pitchFamily="18" charset="0"/>
              </a:rPr>
              <a:t>Не</a:t>
            </a:r>
            <a:r>
              <a:rPr lang="de-DE" b="1" dirty="0">
                <a:latin typeface="Times New Roman" pitchFamily="18" charset="0"/>
                <a:cs typeface="Times New Roman" pitchFamily="18" charset="0"/>
              </a:rPr>
              <a:t> «</a:t>
            </a:r>
            <a:r>
              <a:rPr lang="de-DE" b="1" dirty="0" err="1">
                <a:latin typeface="Times New Roman" pitchFamily="18" charset="0"/>
                <a:cs typeface="Times New Roman" pitchFamily="18" charset="0"/>
              </a:rPr>
              <a:t>ломайте</a:t>
            </a:r>
            <a:r>
              <a:rPr lang="de-DE" b="1" dirty="0">
                <a:latin typeface="Times New Roman" pitchFamily="18" charset="0"/>
                <a:cs typeface="Times New Roman" pitchFamily="18" charset="0"/>
              </a:rPr>
              <a:t>» </a:t>
            </a:r>
            <a:r>
              <a:rPr lang="de-DE" b="1" dirty="0" err="1">
                <a:latin typeface="Times New Roman" pitchFamily="18" charset="0"/>
                <a:cs typeface="Times New Roman" pitchFamily="18" charset="0"/>
              </a:rPr>
              <a:t>ребенка</a:t>
            </a:r>
            <a:r>
              <a:rPr lang="de-DE" b="1" dirty="0">
                <a:latin typeface="Times New Roman" pitchFamily="18" charset="0"/>
                <a:cs typeface="Times New Roman" pitchFamily="18" charset="0"/>
              </a:rPr>
              <a:t>, а </a:t>
            </a:r>
            <a:r>
              <a:rPr lang="de-DE" b="1" dirty="0" err="1">
                <a:latin typeface="Times New Roman" pitchFamily="18" charset="0"/>
                <a:cs typeface="Times New Roman" pitchFamily="18" charset="0"/>
              </a:rPr>
              <a:t>исходите</a:t>
            </a:r>
            <a:r>
              <a:rPr lang="de-DE" b="1" dirty="0">
                <a:latin typeface="Times New Roman" pitchFamily="18" charset="0"/>
                <a:cs typeface="Times New Roman" pitchFamily="18" charset="0"/>
              </a:rPr>
              <a:t> </a:t>
            </a:r>
            <a:r>
              <a:rPr lang="de-DE" b="1" dirty="0" err="1">
                <a:latin typeface="Times New Roman" pitchFamily="18" charset="0"/>
                <a:cs typeface="Times New Roman" pitchFamily="18" charset="0"/>
              </a:rPr>
              <a:t>из</a:t>
            </a:r>
            <a:r>
              <a:rPr lang="de-DE" b="1" dirty="0">
                <a:latin typeface="Times New Roman" pitchFamily="18" charset="0"/>
                <a:cs typeface="Times New Roman" pitchFamily="18" charset="0"/>
              </a:rPr>
              <a:t> </a:t>
            </a:r>
            <a:r>
              <a:rPr lang="de-DE" b="1" dirty="0" err="1">
                <a:latin typeface="Times New Roman" pitchFamily="18" charset="0"/>
                <a:cs typeface="Times New Roman" pitchFamily="18" charset="0"/>
              </a:rPr>
              <a:t>его</a:t>
            </a:r>
            <a:r>
              <a:rPr lang="de-DE" b="1" dirty="0">
                <a:latin typeface="Times New Roman" pitchFamily="18" charset="0"/>
                <a:cs typeface="Times New Roman" pitchFamily="18" charset="0"/>
              </a:rPr>
              <a:t> </a:t>
            </a:r>
            <a:r>
              <a:rPr lang="de-DE" b="1" dirty="0" err="1">
                <a:latin typeface="Times New Roman" pitchFamily="18" charset="0"/>
                <a:cs typeface="Times New Roman" pitchFamily="18" charset="0"/>
              </a:rPr>
              <a:t>особенностей</a:t>
            </a:r>
            <a:r>
              <a:rPr lang="de-DE" b="1" dirty="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24744"/>
            <a:ext cx="8928992" cy="5262979"/>
          </a:xfrm>
          <a:prstGeom prst="rect">
            <a:avLst/>
          </a:prstGeom>
        </p:spPr>
        <p:txBody>
          <a:bodyPr wrap="square">
            <a:spAutoFit/>
          </a:bodyPr>
          <a:lstStyle/>
          <a:p>
            <a:pPr lvl="0" algn="ctr"/>
            <a:r>
              <a:rPr lang="ru-RU" sz="1600" b="1" dirty="0" smtClean="0">
                <a:latin typeface="Times New Roman" pitchFamily="18" charset="0"/>
                <a:cs typeface="Times New Roman" pitchFamily="18" charset="0"/>
              </a:rPr>
              <a:t>Правила для родителей при работе с </a:t>
            </a:r>
            <a:r>
              <a:rPr lang="ru-RU" sz="1600" b="1" dirty="0" err="1" smtClean="0">
                <a:latin typeface="Times New Roman" pitchFamily="18" charset="0"/>
                <a:cs typeface="Times New Roman" pitchFamily="18" charset="0"/>
              </a:rPr>
              <a:t>гиперактивными</a:t>
            </a:r>
            <a:r>
              <a:rPr lang="ru-RU" sz="1600" b="1" dirty="0" smtClean="0">
                <a:latin typeface="Times New Roman" pitchFamily="18" charset="0"/>
                <a:cs typeface="Times New Roman" pitchFamily="18" charset="0"/>
              </a:rPr>
              <a:t> детьми:</a:t>
            </a:r>
          </a:p>
          <a:p>
            <a:pPr lvl="0"/>
            <a:r>
              <a:rPr lang="de-DE" sz="1600" b="1" dirty="0" err="1" smtClean="0">
                <a:latin typeface="Times New Roman" pitchFamily="18" charset="0"/>
                <a:cs typeface="Times New Roman" pitchFamily="18" charset="0"/>
              </a:rPr>
              <a:t>Не</a:t>
            </a:r>
            <a:r>
              <a:rPr lang="de-DE" sz="1600" b="1" dirty="0" smtClean="0">
                <a:latin typeface="Times New Roman" pitchFamily="18" charset="0"/>
                <a:cs typeface="Times New Roman" pitchFamily="18" charset="0"/>
              </a:rPr>
              <a:t> </a:t>
            </a:r>
            <a:r>
              <a:rPr lang="de-DE" sz="1600" b="1" dirty="0" err="1">
                <a:latin typeface="Times New Roman" pitchFamily="18" charset="0"/>
                <a:cs typeface="Times New Roman" pitchFamily="18" charset="0"/>
              </a:rPr>
              <a:t>ожидайте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всего</a:t>
            </a:r>
            <a:r>
              <a:rPr lang="de-DE" sz="1600" b="1" dirty="0">
                <a:latin typeface="Times New Roman" pitchFamily="18" charset="0"/>
                <a:cs typeface="Times New Roman" pitchFamily="18" charset="0"/>
              </a:rPr>
              <a:t> и </a:t>
            </a:r>
            <a:r>
              <a:rPr lang="de-DE" sz="1600" b="1" dirty="0" err="1">
                <a:latin typeface="Times New Roman" pitchFamily="18" charset="0"/>
                <a:cs typeface="Times New Roman" pitchFamily="18" charset="0"/>
              </a:rPr>
              <a:t>сразу</a:t>
            </a:r>
            <a:r>
              <a:rPr lang="de-DE" sz="1600" b="1" dirty="0">
                <a:latin typeface="Times New Roman" pitchFamily="18" charset="0"/>
                <a:cs typeface="Times New Roman" pitchFamily="18" charset="0"/>
              </a:rPr>
              <a:t>.</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Только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через</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продолжительное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время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ваших</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совместных</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усилий</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можно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начинать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требовать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только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внимания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но</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общепринятого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поведения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время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занятий</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lvl="0"/>
            <a:r>
              <a:rPr lang="de-DE" sz="1600" b="1" dirty="0" err="1">
                <a:latin typeface="Times New Roman" pitchFamily="18" charset="0"/>
                <a:cs typeface="Times New Roman" pitchFamily="18" charset="0"/>
              </a:rPr>
              <a:t>Предупреждайте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переутомление</a:t>
            </a:r>
            <a:r>
              <a:rPr lang="de-DE" sz="1600" b="1" dirty="0">
                <a:latin typeface="Times New Roman" pitchFamily="18" charset="0"/>
                <a:cs typeface="Times New Roman" pitchFamily="18" charset="0"/>
              </a:rPr>
              <a:t> и </a:t>
            </a:r>
            <a:r>
              <a:rPr lang="de-DE" sz="1600" b="1" dirty="0" err="1">
                <a:latin typeface="Times New Roman" pitchFamily="18" charset="0"/>
                <a:cs typeface="Times New Roman" pitchFamily="18" charset="0"/>
              </a:rPr>
              <a:t>перевозбуждение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ребенка</a:t>
            </a:r>
            <a:r>
              <a:rPr lang="de-DE" sz="1600" b="1" dirty="0">
                <a:latin typeface="Times New Roman" pitchFamily="18" charset="0"/>
                <a:cs typeface="Times New Roman" pitchFamily="18" charset="0"/>
              </a:rPr>
              <a:t>:</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вовремя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переключайте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его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на</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другие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виды</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игр</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занятий</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lvl="0"/>
            <a:r>
              <a:rPr lang="de-DE" sz="1600" b="1" dirty="0" err="1">
                <a:latin typeface="Times New Roman" pitchFamily="18" charset="0"/>
                <a:cs typeface="Times New Roman" pitchFamily="18" charset="0"/>
              </a:rPr>
              <a:t>Контролируйте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ребёнка</a:t>
            </a:r>
            <a:r>
              <a:rPr lang="de-DE" sz="1600" b="1" dirty="0">
                <a:latin typeface="Times New Roman" pitchFamily="18" charset="0"/>
                <a:cs typeface="Times New Roman" pitchFamily="18" charset="0"/>
              </a:rPr>
              <a:t> с СДВГ</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так</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как</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ему</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сложно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контролировать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себя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он</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нуждается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внешнем</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контроле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Очень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важно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чтобы</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педагог</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родитель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при</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выставлении</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внешних</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рамок</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из</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можно</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нельзя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был</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последователен</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Также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необходимо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учитывать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что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ребенок</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способен</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долго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ждать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поэтому</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все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наказания</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поощрения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должны</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появляться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вовремя</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lvl="0"/>
            <a:r>
              <a:rPr lang="de-DE" sz="1600" b="1" dirty="0" err="1">
                <a:latin typeface="Times New Roman" pitchFamily="18" charset="0"/>
                <a:cs typeface="Times New Roman" pitchFamily="18" charset="0"/>
              </a:rPr>
              <a:t>Поощряйте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ребенка</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сразу</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же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не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откладывая</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на</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будущее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используя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способы</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которые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ему</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больше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всего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нравятся</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lvl="0"/>
            <a:r>
              <a:rPr lang="de-DE" sz="1600" b="1" dirty="0" err="1">
                <a:latin typeface="Times New Roman" pitchFamily="18" charset="0"/>
                <a:cs typeface="Times New Roman" pitchFamily="18" charset="0"/>
              </a:rPr>
              <a:t>Не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требуйте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аккуратности</a:t>
            </a:r>
            <a:r>
              <a:rPr lang="de-DE" sz="1600" b="1" dirty="0">
                <a:latin typeface="Times New Roman" pitchFamily="18" charset="0"/>
                <a:cs typeface="Times New Roman" pitchFamily="18" charset="0"/>
              </a:rPr>
              <a:t> в </a:t>
            </a:r>
            <a:r>
              <a:rPr lang="de-DE" sz="1600" b="1" dirty="0" err="1">
                <a:latin typeface="Times New Roman" pitchFamily="18" charset="0"/>
                <a:cs typeface="Times New Roman" pitchFamily="18" charset="0"/>
              </a:rPr>
              <a:t>начале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работы</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для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того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чтобы</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сформировать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чувство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успеха</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lvl="0"/>
            <a:r>
              <a:rPr lang="de-DE" sz="1600" b="1" dirty="0" err="1">
                <a:latin typeface="Times New Roman" pitchFamily="18" charset="0"/>
                <a:cs typeface="Times New Roman" pitchFamily="18" charset="0"/>
              </a:rPr>
              <a:t>Оценивайте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работу</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ребёнка</a:t>
            </a:r>
            <a:r>
              <a:rPr lang="de-DE" sz="1600" b="1" dirty="0">
                <a:latin typeface="Times New Roman" pitchFamily="18" charset="0"/>
                <a:cs typeface="Times New Roman" pitchFamily="18" charset="0"/>
              </a:rPr>
              <a:t>, </a:t>
            </a:r>
            <a:r>
              <a:rPr lang="de-DE" sz="1600" dirty="0" err="1">
                <a:latin typeface="Times New Roman" pitchFamily="18" charset="0"/>
                <a:cs typeface="Times New Roman" pitchFamily="18" charset="0"/>
              </a:rPr>
              <a:t>используя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различные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оценки</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солнышко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звёздочку</a:t>
            </a:r>
            <a:r>
              <a:rPr lang="de-DE" sz="1600" dirty="0">
                <a:latin typeface="Times New Roman" pitchFamily="18" charset="0"/>
                <a:cs typeface="Times New Roman" pitchFamily="18" charset="0"/>
              </a:rPr>
              <a:t> и т. п.), </a:t>
            </a:r>
            <a:r>
              <a:rPr lang="de-DE" sz="1600" dirty="0" err="1">
                <a:latin typeface="Times New Roman" pitchFamily="18" charset="0"/>
                <a:cs typeface="Times New Roman" pitchFamily="18" charset="0"/>
              </a:rPr>
              <a:t>так</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как</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получив</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хорошую</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оценку</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ребенок</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понимает</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сегодня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он</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молодец</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Он</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доволен</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собой</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хочет</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еще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раз</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выполнить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получившееся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упражнение</a:t>
            </a:r>
            <a:r>
              <a:rPr lang="de-DE" sz="1600" dirty="0">
                <a:latin typeface="Times New Roman" pitchFamily="18" charset="0"/>
                <a:cs typeface="Times New Roman" pitchFamily="18" charset="0"/>
              </a:rPr>
              <a:t>. А </a:t>
            </a:r>
            <a:r>
              <a:rPr lang="de-DE" sz="1600" dirty="0" err="1">
                <a:latin typeface="Times New Roman" pitchFamily="18" charset="0"/>
                <a:cs typeface="Times New Roman" pitchFamily="18" charset="0"/>
              </a:rPr>
              <a:t>педагогам</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родителям</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только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этого</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нужно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для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закрепления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результата</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lvl="0"/>
            <a:r>
              <a:rPr lang="de-DE" sz="1600" b="1" dirty="0" err="1">
                <a:latin typeface="Times New Roman" pitchFamily="18" charset="0"/>
                <a:cs typeface="Times New Roman" pitchFamily="18" charset="0"/>
              </a:rPr>
              <a:t>Используйте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тактильный</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контакт</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элементы</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массажа</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прикосновения</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поглаживания</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lvl="0"/>
            <a:r>
              <a:rPr lang="de-DE" sz="1600" b="1" dirty="0" err="1">
                <a:latin typeface="Times New Roman" pitchFamily="18" charset="0"/>
                <a:cs typeface="Times New Roman" pitchFamily="18" charset="0"/>
              </a:rPr>
              <a:t>Давайте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короткие</a:t>
            </a:r>
            <a:r>
              <a:rPr lang="de-DE" sz="1600" b="1" dirty="0">
                <a:latin typeface="Times New Roman" pitchFamily="18" charset="0"/>
                <a:cs typeface="Times New Roman" pitchFamily="18" charset="0"/>
              </a:rPr>
              <a:t>,</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четкие</a:t>
            </a:r>
            <a:r>
              <a:rPr lang="de-DE" sz="1600" dirty="0">
                <a:latin typeface="Times New Roman" pitchFamily="18" charset="0"/>
                <a:cs typeface="Times New Roman" pitchFamily="18" charset="0"/>
              </a:rPr>
              <a:t> и </a:t>
            </a:r>
            <a:r>
              <a:rPr lang="de-DE" sz="1600" dirty="0" err="1">
                <a:latin typeface="Times New Roman" pitchFamily="18" charset="0"/>
                <a:cs typeface="Times New Roman" pitchFamily="18" charset="0"/>
              </a:rPr>
              <a:t>конкретные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инструкции</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lvl="0"/>
            <a:r>
              <a:rPr lang="de-DE" sz="1600" b="1" dirty="0" err="1">
                <a:latin typeface="Times New Roman" pitchFamily="18" charset="0"/>
                <a:cs typeface="Times New Roman" pitchFamily="18" charset="0"/>
              </a:rPr>
              <a:t>Делите</a:t>
            </a:r>
            <a:r>
              <a:rPr lang="de-DE" sz="1600" b="1" dirty="0">
                <a:latin typeface="Times New Roman" pitchFamily="18" charset="0"/>
                <a:cs typeface="Times New Roman" pitchFamily="18" charset="0"/>
              </a:rPr>
              <a:t> </a:t>
            </a:r>
            <a:r>
              <a:rPr lang="de-DE" sz="1600" b="1" dirty="0" err="1">
                <a:latin typeface="Times New Roman" pitchFamily="18" charset="0"/>
                <a:cs typeface="Times New Roman" pitchFamily="18" charset="0"/>
              </a:rPr>
              <a:t>работу</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на</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более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короткие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но</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более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частые</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периоды</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Использовать</a:t>
            </a:r>
            <a:r>
              <a:rPr lang="de-DE" sz="1600" dirty="0">
                <a:latin typeface="Times New Roman" pitchFamily="18" charset="0"/>
                <a:cs typeface="Times New Roman" pitchFamily="18" charset="0"/>
              </a:rPr>
              <a:t> </a:t>
            </a:r>
            <a:r>
              <a:rPr lang="de-DE" sz="1600" dirty="0" err="1">
                <a:latin typeface="Times New Roman" pitchFamily="18" charset="0"/>
                <a:cs typeface="Times New Roman" pitchFamily="18" charset="0"/>
              </a:rPr>
              <a:t>физкультминутки</a:t>
            </a:r>
            <a:r>
              <a:rPr lang="de-DE" sz="1600" dirty="0">
                <a:latin typeface="Times New Roman" pitchFamily="18" charset="0"/>
                <a:cs typeface="Times New Roman" pitchFamily="18" charset="0"/>
              </a:rPr>
              <a:t>.</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rPr>
              <a:t>При работе с </a:t>
            </a:r>
            <a:r>
              <a:rPr lang="ru-RU" sz="1600" dirty="0" err="1">
                <a:latin typeface="Times New Roman" pitchFamily="18" charset="0"/>
                <a:cs typeface="Times New Roman" pitchFamily="18" charset="0"/>
              </a:rPr>
              <a:t>гиперактивными</a:t>
            </a:r>
            <a:r>
              <a:rPr lang="ru-RU" sz="1600" dirty="0">
                <a:latin typeface="Times New Roman" pitchFamily="18" charset="0"/>
                <a:cs typeface="Times New Roman" pitchFamily="18" charset="0"/>
              </a:rPr>
              <a:t> детьми, нам нужен устойчивый положительный результат! Ведь его успех - это и наш успех тоже!</a:t>
            </a:r>
          </a:p>
        </p:txBody>
      </p:sp>
    </p:spTree>
    <p:extLst>
      <p:ext uri="{BB962C8B-B14F-4D97-AF65-F5344CB8AC3E}">
        <p14:creationId xmlns:p14="http://schemas.microsoft.com/office/powerpoint/2010/main" val="4106999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115616" y="476672"/>
            <a:ext cx="6958556" cy="2554545"/>
          </a:xfrm>
          <a:prstGeom prst="rect">
            <a:avLst/>
          </a:prstGeom>
          <a:noFill/>
        </p:spPr>
        <p:txBody>
          <a:bodyPr wrap="square" rtlCol="0">
            <a:spAutoFit/>
          </a:bodyPr>
          <a:lstStyle/>
          <a:p>
            <a:r>
              <a:rPr lang="ru-RU" sz="3200" b="1" dirty="0"/>
              <a:t>    </a:t>
            </a:r>
          </a:p>
          <a:p>
            <a:endParaRPr lang="ru-RU" sz="3200" b="1" dirty="0"/>
          </a:p>
          <a:p>
            <a:endParaRPr lang="ru-RU" sz="3200" b="1" dirty="0"/>
          </a:p>
          <a:p>
            <a:endParaRPr lang="ru-RU" sz="3200" b="1" dirty="0"/>
          </a:p>
          <a:p>
            <a:endParaRPr lang="ru-RU" sz="3200" b="1" dirty="0"/>
          </a:p>
        </p:txBody>
      </p:sp>
      <p:pic>
        <p:nvPicPr>
          <p:cNvPr id="3" name="Рисунок 2" descr="2B83F887-9D93-437B-B1C0-63870A875713.JPE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990</TotalTime>
  <Words>622</Words>
  <Application>Microsoft Office PowerPoint</Application>
  <PresentationFormat>Экран (4:3)</PresentationFormat>
  <Paragraphs>71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Поток</vt:lpstr>
      <vt:lpstr>Консультация учителя-логопеда Колесниковой А.А. для родителей  «Как помочь ребенку с синдромом дефицита внимания и гиперактивности»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computer</dc:creator>
  <cp:lastModifiedBy>Ирина</cp:lastModifiedBy>
  <cp:revision>83</cp:revision>
  <dcterms:modified xsi:type="dcterms:W3CDTF">2022-10-12T11:33:11Z</dcterms:modified>
</cp:coreProperties>
</file>