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61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Формирование регулятивных УУД </a:t>
            </a:r>
            <a:br>
              <a:rPr lang="ru-RU" dirty="0" smtClean="0"/>
            </a:br>
            <a:r>
              <a:rPr lang="ru-RU" dirty="0" smtClean="0"/>
              <a:t>(из опыта работы)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8280920" cy="18722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Фрагменты урока русского языка в 4 классе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Тема: «Падежные окончания имён существительных. Способы их проверки».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5445224"/>
            <a:ext cx="4034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учитель начальных классов</a:t>
            </a:r>
          </a:p>
          <a:p>
            <a:r>
              <a:rPr lang="ru-RU" dirty="0" smtClean="0"/>
              <a:t>Степанцова Е.Б.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4519698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Доклад </a:t>
            </a:r>
            <a:r>
              <a:rPr lang="ru-RU" dirty="0">
                <a:solidFill>
                  <a:prstClr val="black"/>
                </a:solidFill>
              </a:rPr>
              <a:t>на семинаре учителей начальных </a:t>
            </a:r>
            <a:r>
              <a:rPr lang="ru-RU" dirty="0" smtClean="0">
                <a:solidFill>
                  <a:prstClr val="black"/>
                </a:solidFill>
              </a:rPr>
              <a:t>классов</a:t>
            </a:r>
          </a:p>
        </p:txBody>
      </p:sp>
    </p:spTree>
    <p:extLst>
      <p:ext uri="{BB962C8B-B14F-4D97-AF65-F5344CB8AC3E}">
        <p14:creationId xmlns:p14="http://schemas.microsoft.com/office/powerpoint/2010/main" val="3270981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692696"/>
            <a:ext cx="8352928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урока                             </a:t>
            </a:r>
            <a:r>
              <a:rPr lang="ru-RU" b="1" dirty="0" smtClean="0"/>
              <a:t>РУУД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04163" y="1556792"/>
            <a:ext cx="4040188" cy="792088"/>
          </a:xfrm>
        </p:spPr>
        <p:txBody>
          <a:bodyPr>
            <a:normAutofit/>
          </a:bodyPr>
          <a:lstStyle/>
          <a:p>
            <a:r>
              <a:rPr lang="ru-RU" b="0" i="1" dirty="0" smtClean="0"/>
              <a:t>Этап </a:t>
            </a:r>
            <a:r>
              <a:rPr lang="ru-RU" b="0" i="1" dirty="0" err="1"/>
              <a:t>проблематизации</a:t>
            </a:r>
            <a:r>
              <a:rPr lang="ru-RU" b="0" i="1" dirty="0"/>
              <a:t> и целеполагания</a:t>
            </a:r>
            <a:r>
              <a:rPr lang="ru-RU" b="0" i="1" dirty="0" smtClean="0"/>
              <a:t>.</a:t>
            </a:r>
            <a:endParaRPr lang="ru-RU" b="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24038" y="1556792"/>
            <a:ext cx="4608512" cy="2592288"/>
          </a:xfrm>
        </p:spPr>
        <p:txBody>
          <a:bodyPr>
            <a:normAutofit/>
          </a:bodyPr>
          <a:lstStyle/>
          <a:p>
            <a:r>
              <a:rPr lang="ru-RU" dirty="0" smtClean="0"/>
              <a:t>• </a:t>
            </a:r>
            <a:r>
              <a:rPr lang="ru-RU" dirty="0"/>
              <a:t>волевая </a:t>
            </a:r>
            <a:r>
              <a:rPr lang="ru-RU" dirty="0" err="1"/>
              <a:t>саморегуляция</a:t>
            </a:r>
            <a:r>
              <a:rPr lang="ru-RU" dirty="0"/>
              <a:t> как способность к мобилизации сил и энергии; способность к волевому усилию - к выбору в ситуации мотивационного конфликта и к преодолению препятствий.</a:t>
            </a: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107503" y="5085184"/>
            <a:ext cx="8928991" cy="14028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7030A0"/>
                </a:solidFill>
              </a:rPr>
              <a:t>Что вы можете сказать о данном задании?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Пригодится ли умение грамотно писать безударные падежные окончания имён существительных в жизни? </a:t>
            </a:r>
            <a:endParaRPr lang="ru-RU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80" y="4149080"/>
            <a:ext cx="8353425" cy="1117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1763688" y="3789040"/>
            <a:ext cx="216024" cy="19869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969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1342" y="764704"/>
            <a:ext cx="8601572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урока                             </a:t>
            </a:r>
            <a:r>
              <a:rPr lang="ru-RU" b="1" dirty="0" smtClean="0"/>
              <a:t>РУУД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30524" y="1808820"/>
            <a:ext cx="4040188" cy="792088"/>
          </a:xfrm>
        </p:spPr>
        <p:txBody>
          <a:bodyPr>
            <a:normAutofit/>
          </a:bodyPr>
          <a:lstStyle/>
          <a:p>
            <a:r>
              <a:rPr lang="ru-RU" b="0" i="1" dirty="0" smtClean="0"/>
              <a:t>Этап </a:t>
            </a:r>
            <a:r>
              <a:rPr lang="ru-RU" b="0" i="1" dirty="0" err="1"/>
              <a:t>проблематизации</a:t>
            </a:r>
            <a:r>
              <a:rPr lang="ru-RU" b="0" i="1" dirty="0"/>
              <a:t> и целеполагания</a:t>
            </a:r>
            <a:r>
              <a:rPr lang="ru-RU" b="0" i="1" dirty="0" smtClean="0"/>
              <a:t>.</a:t>
            </a:r>
            <a:endParaRPr lang="ru-RU" b="0" i="1" dirty="0"/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304163" y="5085184"/>
            <a:ext cx="8528751" cy="14028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7030A0"/>
                </a:solidFill>
              </a:rPr>
              <a:t>Можете ли справиться с </a:t>
            </a:r>
            <a:r>
              <a:rPr lang="ru-RU" dirty="0" smtClean="0">
                <a:solidFill>
                  <a:srgbClr val="7030A0"/>
                </a:solidFill>
              </a:rPr>
              <a:t>заданием? </a:t>
            </a:r>
            <a:r>
              <a:rPr lang="ru-RU" dirty="0">
                <a:solidFill>
                  <a:srgbClr val="7030A0"/>
                </a:solidFill>
              </a:rPr>
              <a:t>Почему?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Итак, цель нашего урока</a:t>
            </a:r>
            <a:r>
              <a:rPr lang="ru-RU" dirty="0" smtClean="0">
                <a:solidFill>
                  <a:srgbClr val="7030A0"/>
                </a:solidFill>
              </a:rPr>
              <a:t>...</a:t>
            </a:r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49" y="3861048"/>
            <a:ext cx="8353425" cy="1117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Текст 6"/>
          <p:cNvSpPr txBox="1">
            <a:spLocks/>
          </p:cNvSpPr>
          <p:nvPr/>
        </p:nvSpPr>
        <p:spPr>
          <a:xfrm>
            <a:off x="4342083" y="1628800"/>
            <a:ext cx="4608512" cy="19442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• целеполагание как постановка учебной задачи на основе соотнесения того, что уже известно и усвоено учащимся, и того, что еще неизвестно.</a:t>
            </a:r>
          </a:p>
        </p:txBody>
      </p:sp>
    </p:spTree>
    <p:extLst>
      <p:ext uri="{BB962C8B-B14F-4D97-AF65-F5344CB8AC3E}">
        <p14:creationId xmlns:p14="http://schemas.microsoft.com/office/powerpoint/2010/main" val="3711648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5546" y="692696"/>
            <a:ext cx="849694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урока                             </a:t>
            </a:r>
            <a:r>
              <a:rPr lang="ru-RU" b="1" dirty="0" smtClean="0"/>
              <a:t>РУУД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1484784"/>
            <a:ext cx="4176464" cy="100811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0" i="1" dirty="0"/>
              <a:t>Этап моделирования обобщённого способа решения задачи.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53480" y="1484784"/>
            <a:ext cx="4608512" cy="1944216"/>
          </a:xfrm>
        </p:spPr>
        <p:txBody>
          <a:bodyPr>
            <a:normAutofit/>
          </a:bodyPr>
          <a:lstStyle/>
          <a:p>
            <a:r>
              <a:rPr lang="ru-RU" dirty="0"/>
              <a:t>• планирование – определение последовательности промежуточных целей с учетом конечного результата; составление плана и последовательности действий</a:t>
            </a:r>
            <a:endParaRPr lang="ru-RU" dirty="0" smtClean="0"/>
          </a:p>
        </p:txBody>
      </p:sp>
      <p:sp>
        <p:nvSpPr>
          <p:cNvPr id="13" name="Текст 4"/>
          <p:cNvSpPr txBox="1">
            <a:spLocks/>
          </p:cNvSpPr>
          <p:nvPr/>
        </p:nvSpPr>
        <p:spPr>
          <a:xfrm>
            <a:off x="179512" y="4103563"/>
            <a:ext cx="4304506" cy="234977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План, составленный уч-ся.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 Найти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правило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(или сформулировать самим).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Понять, правило.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3. Выполнить по правилу несколько заданий.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4. Проверить как у кого получается.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5. Если не получается, понять, почему.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77" y="3429000"/>
            <a:ext cx="860901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Текст 4"/>
          <p:cNvSpPr txBox="1">
            <a:spLocks/>
          </p:cNvSpPr>
          <p:nvPr/>
        </p:nvSpPr>
        <p:spPr>
          <a:xfrm>
            <a:off x="4605483" y="4180348"/>
            <a:ext cx="4304506" cy="244977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prstClr val="black"/>
                </a:solidFill>
              </a:rPr>
              <a:t>План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1. Добыть знание приемлемым путём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2. Усвоить алгоритм способа действия.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3. Упражнение.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4. Контроль и оценка.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5. Коррекция.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29153" y="2996952"/>
            <a:ext cx="2922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постановки учебной задачи</a:t>
            </a:r>
          </a:p>
        </p:txBody>
      </p:sp>
    </p:spTree>
    <p:extLst>
      <p:ext uri="{BB962C8B-B14F-4D97-AF65-F5344CB8AC3E}">
        <p14:creationId xmlns:p14="http://schemas.microsoft.com/office/powerpoint/2010/main" val="2502082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1803" y="620688"/>
            <a:ext cx="8568952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урока                             </a:t>
            </a:r>
            <a:r>
              <a:rPr lang="ru-RU" b="1" dirty="0" smtClean="0"/>
              <a:t>РУУД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03128" y="1628800"/>
            <a:ext cx="4176464" cy="1224136"/>
          </a:xfrm>
        </p:spPr>
        <p:txBody>
          <a:bodyPr>
            <a:normAutofit/>
          </a:bodyPr>
          <a:lstStyle/>
          <a:p>
            <a:r>
              <a:rPr lang="ru-RU" b="0" i="1" dirty="0" smtClean="0"/>
              <a:t>Этап </a:t>
            </a:r>
            <a:r>
              <a:rPr lang="ru-RU" b="0" i="1" dirty="0"/>
              <a:t>моделирования обобщённого способа решения задачи.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89740" y="1484784"/>
            <a:ext cx="4608512" cy="1584176"/>
          </a:xfrm>
        </p:spPr>
        <p:txBody>
          <a:bodyPr>
            <a:normAutofit/>
          </a:bodyPr>
          <a:lstStyle/>
          <a:p>
            <a:r>
              <a:rPr lang="ru-RU" dirty="0"/>
              <a:t>•прогнозирование – предвосхищение результата и уровня усвоения, его временных характеристик</a:t>
            </a:r>
            <a:endParaRPr lang="ru-RU" dirty="0" smtClean="0"/>
          </a:p>
        </p:txBody>
      </p:sp>
      <p:sp>
        <p:nvSpPr>
          <p:cNvPr id="15" name="Текст 4"/>
          <p:cNvSpPr txBox="1">
            <a:spLocks/>
          </p:cNvSpPr>
          <p:nvPr/>
        </p:nvSpPr>
        <p:spPr>
          <a:xfrm>
            <a:off x="107505" y="2636912"/>
            <a:ext cx="8817548" cy="3312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7030A0"/>
                </a:solidFill>
              </a:rPr>
              <a:t>Сможем ли мы выполнить наш план до конца урока, если будем самостоятельно выводить правило  экспериментальным путём?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Сможем ли за 1 урок полностью овладеть и знаниями и умениями правописания окончаний?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53053" y="396993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sz="2400" b="1" dirty="0"/>
              <a:t>• коррекция – внесение необходимых дополнений и корректив в план</a:t>
            </a:r>
          </a:p>
        </p:txBody>
      </p:sp>
    </p:spTree>
    <p:extLst>
      <p:ext uri="{BB962C8B-B14F-4D97-AF65-F5344CB8AC3E}">
        <p14:creationId xmlns:p14="http://schemas.microsoft.com/office/powerpoint/2010/main" val="1012536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260578" y="548680"/>
            <a:ext cx="8352928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урока                             </a:t>
            </a:r>
            <a:r>
              <a:rPr lang="ru-RU" b="1" dirty="0" smtClean="0"/>
              <a:t>РУУД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1412776"/>
            <a:ext cx="4040188" cy="864096"/>
          </a:xfrm>
        </p:spPr>
        <p:txBody>
          <a:bodyPr>
            <a:normAutofit/>
          </a:bodyPr>
          <a:lstStyle/>
          <a:p>
            <a:r>
              <a:rPr lang="ru-RU" b="0" i="1" dirty="0" smtClean="0"/>
              <a:t>Этап </a:t>
            </a:r>
            <a:r>
              <a:rPr lang="ru-RU" b="0" i="1" dirty="0"/>
              <a:t>конкретизации способа при решении частных задач</a:t>
            </a:r>
            <a:r>
              <a:rPr lang="ru-RU" b="0" i="1" dirty="0" smtClean="0"/>
              <a:t>.</a:t>
            </a:r>
            <a:endParaRPr lang="ru-RU" b="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572000" y="1268760"/>
            <a:ext cx="4077142" cy="1152128"/>
          </a:xfrm>
        </p:spPr>
        <p:txBody>
          <a:bodyPr>
            <a:normAutofit/>
          </a:bodyPr>
          <a:lstStyle/>
          <a:p>
            <a:r>
              <a:rPr lang="ru-RU" dirty="0"/>
              <a:t>• коррекция – внесение необходимых дополнений и корректив </a:t>
            </a:r>
            <a:r>
              <a:rPr lang="ru-RU" dirty="0" smtClean="0"/>
              <a:t>в способ </a:t>
            </a:r>
            <a:r>
              <a:rPr lang="ru-RU" dirty="0"/>
              <a:t>действия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179512" y="2348880"/>
            <a:ext cx="4464496" cy="1398141"/>
          </a:xfrm>
        </p:spPr>
        <p:txBody>
          <a:bodyPr/>
          <a:lstStyle/>
          <a:p>
            <a:r>
              <a:rPr lang="ru-RU" dirty="0" smtClean="0"/>
              <a:t>Рассматривают два способа правописания окончаний в учебнике.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437042" y="2418924"/>
            <a:ext cx="4041775" cy="966093"/>
          </a:xfrm>
        </p:spPr>
        <p:txBody>
          <a:bodyPr/>
          <a:lstStyle/>
          <a:p>
            <a:r>
              <a:rPr lang="ru-RU" dirty="0" smtClean="0"/>
              <a:t>Пробуют оба способа и выбирают приемлемый.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85017"/>
            <a:ext cx="5922772" cy="336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6373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27984" y="1196752"/>
            <a:ext cx="4330825" cy="1800200"/>
          </a:xfrm>
        </p:spPr>
        <p:txBody>
          <a:bodyPr>
            <a:normAutofit/>
          </a:bodyPr>
          <a:lstStyle/>
          <a:p>
            <a:r>
              <a:rPr lang="ru-RU" dirty="0"/>
              <a:t>• контроль в форме сличения способа действия и его результата с заданным эталоном с целью обнаружения отклонений и отличий от эталона</a:t>
            </a:r>
          </a:p>
        </p:txBody>
      </p:sp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179512" y="764704"/>
            <a:ext cx="864096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урока                             </a:t>
            </a:r>
            <a:r>
              <a:rPr lang="ru-RU" b="1" dirty="0" smtClean="0"/>
              <a:t>РУУД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08561" y="1988840"/>
            <a:ext cx="4040188" cy="936104"/>
          </a:xfrm>
        </p:spPr>
        <p:txBody>
          <a:bodyPr>
            <a:normAutofit/>
          </a:bodyPr>
          <a:lstStyle/>
          <a:p>
            <a:r>
              <a:rPr lang="ru-RU" b="0" i="1" dirty="0" smtClean="0"/>
              <a:t>Этап </a:t>
            </a:r>
            <a:r>
              <a:rPr lang="ru-RU" b="0" i="1" dirty="0"/>
              <a:t>контроля и оценки. Рефлексия.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352813" y="3068960"/>
            <a:ext cx="3995936" cy="151216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Самостоятельно выполняют небольшое задание по теме. Сравнивают его с готовым заданием, подсчитывают и характеризуют ошибки.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716016" y="3068960"/>
            <a:ext cx="4041775" cy="15841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0070C0"/>
                </a:solidFill>
              </a:rPr>
              <a:t>Выясняют причины ошибок: 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не умею точно определить падеж\склонение;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не могу подобрать проверочное слово и т.д</a:t>
            </a:r>
            <a:r>
              <a:rPr lang="ru-RU" sz="1800" dirty="0" smtClean="0">
                <a:solidFill>
                  <a:srgbClr val="0070C0"/>
                </a:solidFill>
              </a:rPr>
              <a:t>.</a:t>
            </a:r>
            <a:endParaRPr lang="ru-RU" sz="1800" dirty="0" smtClean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2232" y="5671966"/>
            <a:ext cx="56530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Я шёл по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тропинк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… в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тиш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... . Тут рядом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 полян…й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сад. За куст...м я заметил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лося. Он шагал от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яблон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…  к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яблон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… 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Я рассказал о лос... Вит... 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653136"/>
            <a:ext cx="5400600" cy="96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Текст 4"/>
          <p:cNvSpPr txBox="1">
            <a:spLocks/>
          </p:cNvSpPr>
          <p:nvPr/>
        </p:nvSpPr>
        <p:spPr>
          <a:xfrm>
            <a:off x="251520" y="4797152"/>
            <a:ext cx="1224136" cy="12441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0" i="1" dirty="0" smtClean="0"/>
              <a:t>1 уровень</a:t>
            </a:r>
          </a:p>
          <a:p>
            <a:endParaRPr lang="ru-RU" b="0" i="1" dirty="0" smtClean="0"/>
          </a:p>
          <a:p>
            <a:endParaRPr lang="ru-RU" b="0" i="1" dirty="0" smtClean="0"/>
          </a:p>
          <a:p>
            <a:r>
              <a:rPr lang="ru-RU" b="0" i="1" dirty="0" smtClean="0"/>
              <a:t>2 уровень</a:t>
            </a:r>
            <a:endParaRPr lang="ru-RU" b="0" i="1" dirty="0"/>
          </a:p>
        </p:txBody>
      </p:sp>
    </p:spTree>
    <p:extLst>
      <p:ext uri="{BB962C8B-B14F-4D97-AF65-F5344CB8AC3E}">
        <p14:creationId xmlns:p14="http://schemas.microsoft.com/office/powerpoint/2010/main" val="2491533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179512" y="692696"/>
            <a:ext cx="8568952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урока                             </a:t>
            </a:r>
            <a:r>
              <a:rPr lang="ru-RU" b="1" dirty="0" smtClean="0"/>
              <a:t>РУУД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4040188" cy="504056"/>
          </a:xfrm>
        </p:spPr>
        <p:txBody>
          <a:bodyPr>
            <a:normAutofit/>
          </a:bodyPr>
          <a:lstStyle/>
          <a:p>
            <a:r>
              <a:rPr lang="ru-RU" b="0" i="1" dirty="0" smtClean="0"/>
              <a:t>Этап. </a:t>
            </a:r>
            <a:r>
              <a:rPr lang="ru-RU" b="0" i="1" dirty="0"/>
              <a:t>Рефлексия.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27984" y="1556792"/>
            <a:ext cx="4402833" cy="1944216"/>
          </a:xfrm>
        </p:spPr>
        <p:txBody>
          <a:bodyPr>
            <a:normAutofit/>
          </a:bodyPr>
          <a:lstStyle/>
          <a:p>
            <a:r>
              <a:rPr lang="ru-RU" dirty="0"/>
              <a:t>• волевая </a:t>
            </a:r>
            <a:r>
              <a:rPr lang="ru-RU" dirty="0" err="1"/>
              <a:t>саморегуляция</a:t>
            </a:r>
            <a:r>
              <a:rPr lang="ru-RU" dirty="0"/>
              <a:t> как способность к мобилизации сил и энергии; способность к волевому усилию - к выбору в ситуации мотивационного конфликта и к преодолению препятствий.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107504" y="3573016"/>
            <a:ext cx="4283968" cy="20162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Уяснение причины своих ошибок.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211960" y="3573016"/>
            <a:ext cx="4545831" cy="28803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Дополнительное индивидуальное задание на дом, направленное на устранение ошибок из-за незнания пройденного материала.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Например: упражняться в определении склонений.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25615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195</TotalTime>
  <Words>516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Формирование регулятивных УУД  (из опыта работы)</vt:lpstr>
      <vt:lpstr>Этапы урока                             РУУД</vt:lpstr>
      <vt:lpstr>Этапы урока                             РУУД</vt:lpstr>
      <vt:lpstr>Этапы урока                             РУУД</vt:lpstr>
      <vt:lpstr>Этапы урока                             РУУД</vt:lpstr>
      <vt:lpstr>Этапы урока                             РУУД</vt:lpstr>
      <vt:lpstr>Этапы урока                             РУУД</vt:lpstr>
      <vt:lpstr>Этапы урока                             РУУД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РУУД</dc:title>
  <dc:creator>fynjy</dc:creator>
  <cp:lastModifiedBy>Эля</cp:lastModifiedBy>
  <cp:revision>20</cp:revision>
  <dcterms:created xsi:type="dcterms:W3CDTF">2015-11-24T15:08:29Z</dcterms:created>
  <dcterms:modified xsi:type="dcterms:W3CDTF">2022-11-12T07:28:40Z</dcterms:modified>
</cp:coreProperties>
</file>