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4"/>
  </p:notesMasterIdLst>
  <p:sldIdLst>
    <p:sldId id="256" r:id="rId3"/>
    <p:sldId id="258" r:id="rId4"/>
    <p:sldId id="259" r:id="rId5"/>
    <p:sldId id="298" r:id="rId6"/>
    <p:sldId id="315" r:id="rId7"/>
    <p:sldId id="306" r:id="rId8"/>
    <p:sldId id="307" r:id="rId9"/>
    <p:sldId id="301" r:id="rId10"/>
    <p:sldId id="289" r:id="rId11"/>
    <p:sldId id="321" r:id="rId12"/>
    <p:sldId id="31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7" autoAdjust="0"/>
    <p:restoredTop sz="94621" autoAdjust="0"/>
  </p:normalViewPr>
  <p:slideViewPr>
    <p:cSldViewPr>
      <p:cViewPr varScale="1">
        <p:scale>
          <a:sx n="103" d="100"/>
          <a:sy n="103" d="100"/>
        </p:scale>
        <p:origin x="-2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2F013C-A30D-4748-9A8C-33B7E3DC452A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4502F-271A-4BA3-B904-B652B43F80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140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316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321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218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1487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667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0442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5520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23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6855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8493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92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612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photos.lifeisphoto.ru/71/0/711519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6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214290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C00000"/>
                </a:solidFill>
              </a:rPr>
              <a:t>Столбова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ʹ</a:t>
            </a:r>
            <a:r>
              <a:rPr lang="ru-RU" sz="4400" b="1" dirty="0" err="1" smtClean="0">
                <a:solidFill>
                  <a:srgbClr val="C00000"/>
                </a:solidFill>
              </a:rPr>
              <a:t>я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дворя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ʹ</a:t>
            </a:r>
            <a:r>
              <a:rPr lang="ru-RU" sz="4400" b="1" dirty="0" err="1" smtClean="0">
                <a:solidFill>
                  <a:srgbClr val="C00000"/>
                </a:solidFill>
              </a:rPr>
              <a:t>нка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5786454"/>
            <a:ext cx="7488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Дворянка</a:t>
            </a:r>
            <a:r>
              <a:rPr lang="ru-RU" sz="2400" b="1" dirty="0" smtClean="0"/>
              <a:t> –</a:t>
            </a:r>
            <a:r>
              <a:rPr lang="ru-RU" sz="2400" dirty="0" smtClean="0"/>
              <a:t> знатная женщина старинного рода</a:t>
            </a:r>
            <a:endParaRPr lang="ru-RU" sz="24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139" y="1124745"/>
            <a:ext cx="3827399" cy="466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35696" y="1124744"/>
            <a:ext cx="6858000" cy="51816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1281"/>
            <a:ext cx="3281096" cy="261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918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 презентации использованы изображения из сети Интернет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03713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4081" y="764704"/>
            <a:ext cx="628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 smtClean="0">
                <a:solidFill>
                  <a:srgbClr val="C00000"/>
                </a:solidFill>
              </a:rPr>
              <a:t>Тесо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ʹ</a:t>
            </a:r>
            <a:r>
              <a:rPr lang="ru-RU" sz="4800" b="1" dirty="0" err="1" smtClean="0">
                <a:solidFill>
                  <a:srgbClr val="C00000"/>
                </a:solidFill>
              </a:rPr>
              <a:t>вые</a:t>
            </a:r>
            <a:r>
              <a:rPr lang="ru-RU" sz="4800" b="1" dirty="0" smtClean="0">
                <a:solidFill>
                  <a:srgbClr val="C00000"/>
                </a:solidFill>
              </a:rPr>
              <a:t> ворота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3536" y="5557672"/>
            <a:ext cx="44445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Тёс</a:t>
            </a:r>
            <a:r>
              <a:rPr lang="ru-RU" sz="2400" dirty="0" smtClean="0"/>
              <a:t> — тонкая доска.</a:t>
            </a:r>
            <a:endParaRPr lang="ru-RU" sz="2400" dirty="0"/>
          </a:p>
        </p:txBody>
      </p:sp>
      <p:pic>
        <p:nvPicPr>
          <p:cNvPr id="13314" name="Picture 2" descr="https://im0-tub-ru.yandex.net/i?id=0b0c3a2407030c3a5c956b1d64156913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779" y="1700808"/>
            <a:ext cx="561662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00042"/>
            <a:ext cx="7429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Светёлка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16386" name="Picture 2" descr="Картинка 19 из 2687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1500174"/>
            <a:ext cx="5483009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785918" y="5500702"/>
            <a:ext cx="6786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Светёлка</a:t>
            </a:r>
            <a:r>
              <a:rPr lang="ru-RU" sz="2400" dirty="0" smtClean="0"/>
              <a:t> (помещение) — небольшая комната, обычно в верхней части жилья.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35696" y="548680"/>
            <a:ext cx="5486400" cy="1368152"/>
          </a:xfrm>
        </p:spPr>
        <p:txBody>
          <a:bodyPr>
            <a:noAutofit/>
          </a:bodyPr>
          <a:lstStyle/>
          <a:p>
            <a:pPr marL="285750" indent="-285750">
              <a:buFontTx/>
              <a:buChar char="-"/>
            </a:pPr>
            <a:r>
              <a:rPr lang="ru-RU" sz="3600" dirty="0" smtClean="0"/>
              <a:t>Куда, </a:t>
            </a:r>
            <a:r>
              <a:rPr lang="ru-RU" sz="3600" dirty="0"/>
              <a:t>Ф</a:t>
            </a:r>
            <a:r>
              <a:rPr lang="ru-RU" sz="3600" dirty="0" smtClean="0"/>
              <a:t>ома, едешь?</a:t>
            </a:r>
          </a:p>
          <a:p>
            <a:pPr marL="285750" indent="-285750">
              <a:buFontTx/>
              <a:buChar char="-"/>
            </a:pPr>
            <a:r>
              <a:rPr lang="ru-RU" sz="3600" dirty="0" smtClean="0"/>
              <a:t>Сено косить.</a:t>
            </a:r>
            <a:endParaRPr lang="ru-RU" sz="3600" dirty="0"/>
          </a:p>
        </p:txBody>
      </p:sp>
      <p:sp>
        <p:nvSpPr>
          <p:cNvPr id="5" name="Текст 3"/>
          <p:cNvSpPr txBox="1">
            <a:spLocks/>
          </p:cNvSpPr>
          <p:nvPr/>
        </p:nvSpPr>
        <p:spPr>
          <a:xfrm>
            <a:off x="1907704" y="1772816"/>
            <a:ext cx="5486400" cy="1368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>
                <a:solidFill>
                  <a:srgbClr val="002060"/>
                </a:solidFill>
              </a:rPr>
              <a:t>«Куда, Фома, едешь?»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«Сено косить».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1475656" y="3284984"/>
            <a:ext cx="6408712" cy="6297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>
                <a:solidFill>
                  <a:srgbClr val="C00000"/>
                </a:solidFill>
              </a:rPr>
              <a:t>«     »</a:t>
            </a:r>
            <a:r>
              <a:rPr lang="ru-RU" sz="3600" dirty="0" smtClean="0"/>
              <a:t>   кавычки</a:t>
            </a:r>
          </a:p>
        </p:txBody>
      </p:sp>
      <p:sp>
        <p:nvSpPr>
          <p:cNvPr id="7" name="Текст 3"/>
          <p:cNvSpPr txBox="1">
            <a:spLocks/>
          </p:cNvSpPr>
          <p:nvPr/>
        </p:nvSpPr>
        <p:spPr>
          <a:xfrm>
            <a:off x="1547664" y="4116361"/>
            <a:ext cx="6408712" cy="735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>
                <a:solidFill>
                  <a:srgbClr val="C00000"/>
                </a:solidFill>
              </a:rPr>
              <a:t>«</a:t>
            </a:r>
            <a:r>
              <a:rPr lang="ru-RU" sz="3600" dirty="0" smtClean="0"/>
              <a:t>  кавычки открываются</a:t>
            </a:r>
          </a:p>
        </p:txBody>
      </p:sp>
      <p:sp>
        <p:nvSpPr>
          <p:cNvPr id="8" name="Текст 3"/>
          <p:cNvSpPr txBox="1">
            <a:spLocks/>
          </p:cNvSpPr>
          <p:nvPr/>
        </p:nvSpPr>
        <p:spPr>
          <a:xfrm>
            <a:off x="1835696" y="5085184"/>
            <a:ext cx="6408712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/>
              <a:t>кавычки закрываются   </a:t>
            </a:r>
            <a:r>
              <a:rPr lang="ru-RU" sz="3600" dirty="0" smtClean="0">
                <a:solidFill>
                  <a:srgbClr val="C00000"/>
                </a:solidFill>
              </a:rPr>
              <a:t>»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48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ed-kopilka.ru/upload/blogs2/2017/6/49108_a8478d5bd6eef6e49a127d3db19d1940.jp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056" y="1439412"/>
            <a:ext cx="2241888" cy="303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475656" y="4550034"/>
            <a:ext cx="3528392" cy="6071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i="1" dirty="0" smtClean="0">
                <a:solidFill>
                  <a:srgbClr val="C00000"/>
                </a:solidFill>
              </a:rPr>
              <a:t>насмешливо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305452" y="5656772"/>
            <a:ext cx="2745944" cy="6560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</a:rPr>
              <a:t>требует</a:t>
            </a:r>
            <a:r>
              <a:rPr lang="ru-RU" sz="4000" i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701320" y="4964604"/>
            <a:ext cx="2160240" cy="720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</a:rPr>
              <a:t>просит</a:t>
            </a:r>
            <a:r>
              <a:rPr lang="ru-RU" sz="4000" i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145396" y="5692218"/>
            <a:ext cx="2548951" cy="7262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i="1" dirty="0" smtClean="0">
                <a:solidFill>
                  <a:srgbClr val="C00000"/>
                </a:solidFill>
              </a:rPr>
              <a:t>умоляет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136035" y="4293096"/>
            <a:ext cx="2448272" cy="8640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</a:rPr>
              <a:t>душевно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919447" y="4968901"/>
            <a:ext cx="2448272" cy="7920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i="1" dirty="0" smtClean="0">
                <a:solidFill>
                  <a:srgbClr val="C00000"/>
                </a:solidFill>
              </a:rPr>
              <a:t>сердито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53707" y="537944"/>
            <a:ext cx="4634317" cy="8640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i="1" dirty="0">
                <a:solidFill>
                  <a:schemeClr val="tx2">
                    <a:lumMod val="75000"/>
                  </a:schemeClr>
                </a:solidFill>
              </a:rPr>
              <a:t>Старик говорит: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788024" y="548680"/>
            <a:ext cx="4264625" cy="8640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i="1" dirty="0" smtClean="0">
                <a:solidFill>
                  <a:srgbClr val="FFC000"/>
                </a:solidFill>
              </a:rPr>
              <a:t>Рыбка </a:t>
            </a:r>
            <a:r>
              <a:rPr lang="ru-RU" sz="4000" i="1" dirty="0">
                <a:solidFill>
                  <a:srgbClr val="FFC000"/>
                </a:solidFill>
              </a:rPr>
              <a:t>говорит:</a:t>
            </a:r>
            <a:endParaRPr lang="ru-RU" sz="4000" dirty="0">
              <a:solidFill>
                <a:srgbClr val="FFC000"/>
              </a:solidFill>
            </a:endParaRPr>
          </a:p>
        </p:txBody>
      </p:sp>
      <p:pic>
        <p:nvPicPr>
          <p:cNvPr id="2" name="Сцена_1_старик_и_рыбка.wav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email"/>
          <a:stretch>
            <a:fillRect/>
          </a:stretch>
        </p:blipFill>
        <p:spPr>
          <a:xfrm>
            <a:off x="1565388" y="2358329"/>
            <a:ext cx="609600" cy="609600"/>
          </a:xfrm>
          <a:prstGeom prst="rect">
            <a:avLst/>
          </a:prstGeom>
        </p:spPr>
      </p:pic>
      <p:pic>
        <p:nvPicPr>
          <p:cNvPr id="3" name="Сцена_1_старик_и_рыбка.wav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email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70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0.4632 -0.44056 L 3.88889E-6 -1.61887E-6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60" y="22017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40157 -0.63992 L -4.44444E-6 2.96022E-6 " pathEditMode="relative" rAng="0" ptsTypes="AA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87" y="31984"/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2437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437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3366" y="908720"/>
            <a:ext cx="7203050" cy="576063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Посмотрите на иллюстрацию с. 90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7302" y="1551349"/>
            <a:ext cx="8496944" cy="653515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Каким характером наделил художник старуху?</a:t>
            </a:r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1691680" y="2094780"/>
            <a:ext cx="6188189" cy="537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/>
              <a:t>А как к ней относится старик?</a:t>
            </a:r>
            <a:endParaRPr lang="ru-RU" sz="2800" dirty="0"/>
          </a:p>
        </p:txBody>
      </p:sp>
      <p:sp>
        <p:nvSpPr>
          <p:cNvPr id="7" name="Текст 3"/>
          <p:cNvSpPr txBox="1">
            <a:spLocks/>
          </p:cNvSpPr>
          <p:nvPr/>
        </p:nvSpPr>
        <p:spPr>
          <a:xfrm>
            <a:off x="659957" y="2632768"/>
            <a:ext cx="8496944" cy="6535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dirty="0" smtClean="0"/>
              <a:t>Прочитаем диалог. на с.91-92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32768"/>
            <a:ext cx="5372100" cy="352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Сцена_2_Старик_и_старуха.wav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email"/>
          <a:stretch>
            <a:fillRect/>
          </a:stretch>
        </p:blipFill>
        <p:spPr>
          <a:xfrm>
            <a:off x="4267200" y="1166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1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4082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4962010" y="908720"/>
            <a:ext cx="3528392" cy="576064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0" dirty="0" smtClean="0"/>
              <a:t> </a:t>
            </a:r>
            <a:r>
              <a:rPr lang="ru-RU" sz="3200" b="0" dirty="0" smtClean="0">
                <a:solidFill>
                  <a:srgbClr val="C00000"/>
                </a:solidFill>
              </a:rPr>
              <a:t>Старик говорит:</a:t>
            </a:r>
            <a:r>
              <a:rPr lang="ru-RU" sz="3200" i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39052" y="3777473"/>
            <a:ext cx="35365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dirty="0"/>
              <a:t>взволнованно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122778" y="3146899"/>
            <a:ext cx="3528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rgbClr val="C00000"/>
                </a:solidFill>
              </a:rPr>
              <a:t>с сожалением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09295" y="4510377"/>
            <a:ext cx="29553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rgbClr val="C00000"/>
                </a:solidFill>
              </a:rPr>
              <a:t>хвастливо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86604" y="5354011"/>
            <a:ext cx="2679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/>
              <a:t>с грустью</a:t>
            </a:r>
            <a:endParaRPr lang="ru-RU" sz="3600" dirty="0"/>
          </a:p>
        </p:txBody>
      </p:sp>
      <p:pic>
        <p:nvPicPr>
          <p:cNvPr id="11266" name="Picture 2" descr="http://sovmult.ru/Mult/S/skazka_o_rybake_i_rybke_avi_image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1560" y="908720"/>
            <a:ext cx="4056104" cy="304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788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0452 -0.33303 L -1.94444E-6 2.36818E-6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" y="1665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azbyka.ru/palomnik/news/wp-content/uploads/2017/09/i_00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06" y="934713"/>
            <a:ext cx="4381832" cy="328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267896" y="764704"/>
            <a:ext cx="3528392" cy="576064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0" dirty="0" smtClean="0"/>
              <a:t> старуха говорит:</a:t>
            </a:r>
            <a:r>
              <a:rPr lang="ru-RU" sz="3200" i="1" dirty="0" smtClean="0"/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877032" y="4221087"/>
            <a:ext cx="18325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>
                <a:solidFill>
                  <a:srgbClr val="C00000"/>
                </a:solidFill>
              </a:rPr>
              <a:t>устало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103412" y="4754568"/>
            <a:ext cx="3408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/>
              <a:t>сочувственно</a:t>
            </a:r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99574" y="3574756"/>
            <a:ext cx="29683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/>
              <a:t>равнодушно</a:t>
            </a:r>
            <a:endParaRPr lang="ru-RU" sz="3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817415" y="5517232"/>
            <a:ext cx="22333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solidFill>
                  <a:srgbClr val="C00000"/>
                </a:solidFill>
              </a:rPr>
              <a:t>с досадой</a:t>
            </a:r>
            <a:endParaRPr lang="ru-RU" sz="3600" dirty="0"/>
          </a:p>
        </p:txBody>
      </p:sp>
      <p:pic>
        <p:nvPicPr>
          <p:cNvPr id="2" name="Сцена_2_Старик_и_старуха.wav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email"/>
          <a:stretch>
            <a:fillRect/>
          </a:stretch>
        </p:blipFill>
        <p:spPr>
          <a:xfrm>
            <a:off x="2627784" y="3288321"/>
            <a:ext cx="609600" cy="6096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820290" y="2946790"/>
            <a:ext cx="26581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solidFill>
                  <a:srgbClr val="C00000"/>
                </a:solidFill>
              </a:rPr>
              <a:t>недовольно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85037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0782 -0.58765 L -3.33333E-6 2.34968E-6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2937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0.02361 -0.11543 L -4.44444E-6 -3.58085E-6 " pathEditMode="relative" rAng="0" ptsTypes="AA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1" y="5760"/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4082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4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791072"/>
          </a:xfrm>
        </p:spPr>
        <p:txBody>
          <a:bodyPr>
            <a:normAutofit/>
          </a:bodyPr>
          <a:lstStyle/>
          <a:p>
            <a:r>
              <a:rPr lang="ru-RU" dirty="0" smtClean="0"/>
              <a:t>Д\з    </a:t>
            </a:r>
            <a:br>
              <a:rPr lang="ru-RU" dirty="0" smtClean="0"/>
            </a:br>
            <a:r>
              <a:rPr lang="ru-RU" dirty="0" smtClean="0"/>
              <a:t>с90-94 </a:t>
            </a:r>
            <a:r>
              <a:rPr lang="ru-RU" dirty="0" err="1" smtClean="0"/>
              <a:t>чит</a:t>
            </a:r>
            <a:r>
              <a:rPr lang="ru-RU" dirty="0" smtClean="0"/>
              <a:t>. ;реплики </a:t>
            </a:r>
            <a:r>
              <a:rPr lang="ru-RU" dirty="0" err="1" smtClean="0"/>
              <a:t>в.ч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1" name="Picture 3" descr="C:\Users\fynjy\Downloads\9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996952"/>
            <a:ext cx="3320472" cy="3249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00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ero4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2128</TotalTime>
  <Words>125</Words>
  <Application>Microsoft Office PowerPoint</Application>
  <PresentationFormat>Экран (4:3)</PresentationFormat>
  <Paragraphs>38</Paragraphs>
  <Slides>11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pero4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Посмотрите на иллюстрацию с. 90</vt:lpstr>
      <vt:lpstr>Презентация PowerPoint</vt:lpstr>
      <vt:lpstr>Презентация PowerPoint</vt:lpstr>
      <vt:lpstr>Д\з     с90-94 чит. ;реплики в.ч.</vt:lpstr>
      <vt:lpstr>Презентация PowerPoint</vt:lpstr>
      <vt:lpstr>В презентации использованы изображения из сети Интернет </vt:lpstr>
    </vt:vector>
  </TitlesOfParts>
  <Company>WareZ Provider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----</dc:creator>
  <cp:lastModifiedBy>Эля</cp:lastModifiedBy>
  <cp:revision>88</cp:revision>
  <dcterms:created xsi:type="dcterms:W3CDTF">2011-11-09T19:40:31Z</dcterms:created>
  <dcterms:modified xsi:type="dcterms:W3CDTF">2022-11-12T11:13:27Z</dcterms:modified>
</cp:coreProperties>
</file>