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85A16BF0-93A7-48F8-BD09-7654544D3CAE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315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FB51-5232-41C0-92BB-F9F67D63A0A3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5EDD-8C4C-447D-A7E9-B1994C7627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1200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FB51-5232-41C0-92BB-F9F67D63A0A3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5EDD-8C4C-447D-A7E9-B1994C7627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160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FB51-5232-41C0-92BB-F9F67D63A0A3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5EDD-8C4C-447D-A7E9-B1994C7627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0892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FB51-5232-41C0-92BB-F9F67D63A0A3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5EDD-8C4C-447D-A7E9-B1994C7627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3823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FB51-5232-41C0-92BB-F9F67D63A0A3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5EDD-8C4C-447D-A7E9-B1994C7627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2372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FB51-5232-41C0-92BB-F9F67D63A0A3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5EDD-8C4C-447D-A7E9-B1994C7627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7134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FB51-5232-41C0-92BB-F9F67D63A0A3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5EDD-8C4C-447D-A7E9-B1994C7627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8990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FB51-5232-41C0-92BB-F9F67D63A0A3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5EDD-8C4C-447D-A7E9-B1994C7627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8818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FB51-5232-41C0-92BB-F9F67D63A0A3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5EDD-8C4C-447D-A7E9-B1994C7627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1152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FB51-5232-41C0-92BB-F9F67D63A0A3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5EDD-8C4C-447D-A7E9-B1994C7627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1008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FB51-5232-41C0-92BB-F9F67D63A0A3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5EDD-8C4C-447D-A7E9-B1994C7627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3710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0FB51-5232-41C0-92BB-F9F67D63A0A3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65EDD-8C4C-447D-A7E9-B1994C7627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0861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learningapps.org/777662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32656"/>
            <a:ext cx="6400800" cy="2016224"/>
          </a:xfrm>
        </p:spPr>
        <p:txBody>
          <a:bodyPr>
            <a:normAutofit fontScale="55000" lnSpcReduction="20000"/>
          </a:bodyPr>
          <a:lstStyle/>
          <a:p>
            <a:r>
              <a:rPr lang="ru-RU" sz="3600" u="sng" dirty="0" smtClean="0">
                <a:solidFill>
                  <a:schemeClr val="tx1"/>
                </a:solidFill>
              </a:rPr>
              <a:t>Лулу приглашает нас на день рождения!</a:t>
            </a:r>
          </a:p>
          <a:p>
            <a:r>
              <a:rPr lang="ru-RU" sz="3600" u="sng" dirty="0" smtClean="0">
                <a:solidFill>
                  <a:schemeClr val="tx1"/>
                </a:solidFill>
              </a:rPr>
              <a:t>Мы не можем пойти на день рождения без подарка.</a:t>
            </a:r>
            <a:endParaRPr lang="en-US" sz="3600" u="sng" dirty="0" smtClean="0">
              <a:solidFill>
                <a:schemeClr val="tx1"/>
              </a:solidFill>
            </a:endParaRPr>
          </a:p>
          <a:p>
            <a:r>
              <a:rPr lang="ru-RU" sz="3600" u="sng" dirty="0" smtClean="0">
                <a:solidFill>
                  <a:schemeClr val="tx1"/>
                </a:solidFill>
              </a:rPr>
              <a:t> Я предлагаю вам сделать поздравительную открытку. </a:t>
            </a:r>
          </a:p>
          <a:p>
            <a:r>
              <a:rPr lang="ru-RU" sz="3600" i="1" dirty="0" smtClean="0">
                <a:solidFill>
                  <a:schemeClr val="tx1"/>
                </a:solidFill>
              </a:rPr>
              <a:t>(разбираем значение слов </a:t>
            </a:r>
            <a:r>
              <a:rPr lang="ru-RU" sz="3600" i="1" dirty="0" err="1" smtClean="0">
                <a:solidFill>
                  <a:schemeClr val="tx1"/>
                </a:solidFill>
              </a:rPr>
              <a:t>to</a:t>
            </a:r>
            <a:r>
              <a:rPr lang="ru-RU" sz="3600" i="1" dirty="0" smtClean="0">
                <a:solidFill>
                  <a:schemeClr val="tx1"/>
                </a:solidFill>
              </a:rPr>
              <a:t> и </a:t>
            </a:r>
            <a:r>
              <a:rPr lang="ru-RU" sz="3600" i="1" dirty="0" err="1" smtClean="0">
                <a:solidFill>
                  <a:schemeClr val="tx1"/>
                </a:solidFill>
              </a:rPr>
              <a:t>from</a:t>
            </a:r>
            <a:r>
              <a:rPr lang="ru-RU" sz="3600" i="1" dirty="0" smtClean="0">
                <a:solidFill>
                  <a:schemeClr val="tx1"/>
                </a:solidFill>
              </a:rPr>
              <a:t>, подписываем и пишем </a:t>
            </a:r>
            <a:r>
              <a:rPr lang="ru-RU" sz="3600" i="1" dirty="0" err="1" smtClean="0">
                <a:solidFill>
                  <a:schemeClr val="tx1"/>
                </a:solidFill>
              </a:rPr>
              <a:t>Happy</a:t>
            </a:r>
            <a:r>
              <a:rPr lang="ru-RU" sz="3600" i="1" dirty="0" smtClean="0">
                <a:solidFill>
                  <a:schemeClr val="tx1"/>
                </a:solidFill>
              </a:rPr>
              <a:t> </a:t>
            </a:r>
            <a:r>
              <a:rPr lang="ru-RU" sz="3600" i="1" dirty="0" err="1" smtClean="0">
                <a:solidFill>
                  <a:schemeClr val="tx1"/>
                </a:solidFill>
              </a:rPr>
              <a:t>birthday</a:t>
            </a:r>
            <a:r>
              <a:rPr lang="ru-RU" sz="3600" i="1" dirty="0" smtClean="0">
                <a:solidFill>
                  <a:schemeClr val="tx1"/>
                </a:solidFill>
              </a:rPr>
              <a:t>!)</a:t>
            </a:r>
          </a:p>
          <a:p>
            <a:r>
              <a:rPr lang="ru-RU" sz="3600" u="sng" dirty="0" smtClean="0">
                <a:solidFill>
                  <a:schemeClr val="tx1"/>
                </a:solidFill>
              </a:rPr>
              <a:t>Покажите, какие открытки у вас получились.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47664" y="2636912"/>
            <a:ext cx="5904655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292494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386104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39752" y="285293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95736" y="292494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339752" y="458112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95736" y="278092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051720" y="479715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solidFill>
                  <a:srgbClr val="00B050"/>
                </a:solidFill>
              </a:rPr>
              <a:t>From: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270892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To:</a:t>
            </a:r>
            <a:endParaRPr lang="ru-RU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360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52128"/>
          </a:xfrm>
        </p:spPr>
        <p:txBody>
          <a:bodyPr>
            <a:normAutofit/>
          </a:bodyPr>
          <a:lstStyle/>
          <a:p>
            <a:r>
              <a:rPr lang="ru-RU" sz="2000" u="sng" dirty="0" smtClean="0"/>
              <a:t>У нас проблема! Буквы в словах рассыпались!</a:t>
            </a:r>
            <a:br>
              <a:rPr lang="ru-RU" sz="2000" u="sng" dirty="0" smtClean="0"/>
            </a:br>
            <a:r>
              <a:rPr lang="ru-RU" sz="2000" u="sng" dirty="0" smtClean="0"/>
              <a:t> Помогите их собрать, пожалуйста! </a:t>
            </a:r>
            <a:br>
              <a:rPr lang="ru-RU" sz="2000" u="sng" dirty="0" smtClean="0"/>
            </a:br>
            <a:r>
              <a:rPr lang="ru-RU" sz="2000" u="sng" dirty="0" smtClean="0"/>
              <a:t>Переведите слова на русский язык.</a:t>
            </a:r>
            <a:endParaRPr lang="ru-RU" sz="20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499176" cy="48531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Brrgues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Ciphs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Apleps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Baaanns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Sdchwanies 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Chaooclte 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Bciitsus</a:t>
            </a:r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3928" y="2852936"/>
            <a:ext cx="316835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7717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40966"/>
          </a:xfrm>
        </p:spPr>
        <p:txBody>
          <a:bodyPr>
            <a:normAutofit/>
          </a:bodyPr>
          <a:lstStyle/>
          <a:p>
            <a:r>
              <a:rPr lang="ru-RU" sz="2000" u="sng" dirty="0" smtClean="0"/>
              <a:t>Найдите слова по теме «Еда» (слова могут располагаться </a:t>
            </a:r>
            <a:br>
              <a:rPr lang="ru-RU" sz="2000" u="sng" dirty="0" smtClean="0"/>
            </a:br>
            <a:r>
              <a:rPr lang="ru-RU" sz="2000" u="sng" dirty="0" smtClean="0"/>
              <a:t>по диагонали, вертикально и горизонтально)</a:t>
            </a:r>
            <a:endParaRPr lang="ru-RU" sz="2000" u="sng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744"/>
            <a:ext cx="7344816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636912"/>
            <a:ext cx="161967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8439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576064"/>
          </a:xfrm>
        </p:spPr>
        <p:txBody>
          <a:bodyPr>
            <a:normAutofit/>
          </a:bodyPr>
          <a:lstStyle/>
          <a:p>
            <a:r>
              <a:rPr lang="ru-RU" sz="2000" u="sng" dirty="0" smtClean="0"/>
              <a:t>Составьте диалог из данных фраз. Ответы запишите в таблицу</a:t>
            </a:r>
            <a:endParaRPr lang="ru-RU" sz="20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3"/>
            <a:ext cx="8229600" cy="424847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1.</a:t>
            </a:r>
            <a:r>
              <a:rPr lang="ru-RU" dirty="0" smtClean="0"/>
              <a:t> </a:t>
            </a:r>
            <a:r>
              <a:rPr lang="en-US" dirty="0" smtClean="0"/>
              <a:t>Hello!</a:t>
            </a:r>
          </a:p>
          <a:p>
            <a:pPr marL="0" indent="0">
              <a:buNone/>
            </a:pPr>
            <a:r>
              <a:rPr lang="en-US" dirty="0" smtClean="0"/>
              <a:t>2.</a:t>
            </a:r>
            <a:r>
              <a:rPr lang="ru-RU" dirty="0" smtClean="0"/>
              <a:t> </a:t>
            </a:r>
            <a:r>
              <a:rPr lang="en-US" dirty="0" smtClean="0"/>
              <a:t>Burgers, yummy! What’s your favourite food?</a:t>
            </a:r>
          </a:p>
          <a:p>
            <a:pPr marL="0" indent="0">
              <a:buNone/>
            </a:pPr>
            <a:r>
              <a:rPr lang="en-US" dirty="0" smtClean="0"/>
              <a:t>3.</a:t>
            </a:r>
            <a:r>
              <a:rPr lang="ru-RU" dirty="0" smtClean="0"/>
              <a:t> </a:t>
            </a:r>
            <a:r>
              <a:rPr lang="en-US" dirty="0" smtClean="0"/>
              <a:t>Bye, Lucy.</a:t>
            </a:r>
          </a:p>
          <a:p>
            <a:pPr marL="0" indent="0">
              <a:buNone/>
            </a:pPr>
            <a:r>
              <a:rPr lang="en-US" dirty="0" smtClean="0"/>
              <a:t>4.</a:t>
            </a:r>
            <a:r>
              <a:rPr lang="ru-RU" dirty="0" smtClean="0"/>
              <a:t> </a:t>
            </a:r>
            <a:r>
              <a:rPr lang="en-US" dirty="0" smtClean="0"/>
              <a:t>What’s your name?</a:t>
            </a:r>
          </a:p>
          <a:p>
            <a:pPr marL="0" indent="0">
              <a:buNone/>
            </a:pPr>
            <a:r>
              <a:rPr lang="en-US" dirty="0" smtClean="0"/>
              <a:t>5.</a:t>
            </a:r>
            <a:r>
              <a:rPr lang="ru-RU" dirty="0" smtClean="0"/>
              <a:t> </a:t>
            </a:r>
            <a:r>
              <a:rPr lang="en-US" dirty="0" smtClean="0"/>
              <a:t>I’m Lucy.</a:t>
            </a:r>
          </a:p>
          <a:p>
            <a:pPr marL="0" indent="0">
              <a:buNone/>
            </a:pPr>
            <a:r>
              <a:rPr lang="en-US" dirty="0" smtClean="0"/>
              <a:t>6.</a:t>
            </a:r>
            <a:r>
              <a:rPr lang="ru-RU" dirty="0" smtClean="0"/>
              <a:t> </a:t>
            </a:r>
            <a:r>
              <a:rPr lang="en-US" dirty="0" smtClean="0"/>
              <a:t>What’s your favourite food, Lucy?</a:t>
            </a:r>
          </a:p>
          <a:p>
            <a:pPr marL="0" indent="0">
              <a:buNone/>
            </a:pPr>
            <a:r>
              <a:rPr lang="en-US" dirty="0" smtClean="0"/>
              <a:t>7.</a:t>
            </a:r>
            <a:r>
              <a:rPr lang="ru-RU" dirty="0" smtClean="0"/>
              <a:t> </a:t>
            </a:r>
            <a:r>
              <a:rPr lang="en-US" dirty="0" smtClean="0"/>
              <a:t>Hello!</a:t>
            </a:r>
          </a:p>
          <a:p>
            <a:pPr marL="0" indent="0">
              <a:buNone/>
            </a:pPr>
            <a:r>
              <a:rPr lang="en-US" dirty="0" smtClean="0"/>
              <a:t>8.</a:t>
            </a:r>
            <a:r>
              <a:rPr lang="ru-RU" dirty="0" smtClean="0"/>
              <a:t> </a:t>
            </a:r>
            <a:r>
              <a:rPr lang="en-US" dirty="0" smtClean="0"/>
              <a:t>I’m Sam. What’s your name?</a:t>
            </a:r>
          </a:p>
          <a:p>
            <a:pPr marL="0" indent="0">
              <a:buNone/>
            </a:pPr>
            <a:r>
              <a:rPr lang="en-US" dirty="0" smtClean="0"/>
              <a:t>9.</a:t>
            </a:r>
            <a:r>
              <a:rPr lang="ru-RU" dirty="0" smtClean="0"/>
              <a:t> </a:t>
            </a:r>
            <a:r>
              <a:rPr lang="en-US" dirty="0" smtClean="0"/>
              <a:t>Bananas, yummy!</a:t>
            </a:r>
          </a:p>
          <a:p>
            <a:pPr marL="0" indent="0">
              <a:buNone/>
            </a:pPr>
            <a:r>
              <a:rPr lang="en-US" dirty="0" smtClean="0"/>
              <a:t>10.</a:t>
            </a:r>
            <a:r>
              <a:rPr lang="ru-RU" dirty="0" smtClean="0"/>
              <a:t> </a:t>
            </a:r>
            <a:r>
              <a:rPr lang="en-US" dirty="0" smtClean="0"/>
              <a:t>Bye, Sam.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35167654"/>
              </p:ext>
            </p:extLst>
          </p:nvPr>
        </p:nvGraphicFramePr>
        <p:xfrm>
          <a:off x="539552" y="5373216"/>
          <a:ext cx="4104460" cy="9669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0446"/>
                <a:gridCol w="410446"/>
                <a:gridCol w="410446"/>
                <a:gridCol w="410446"/>
                <a:gridCol w="410446"/>
                <a:gridCol w="410446"/>
                <a:gridCol w="410446"/>
                <a:gridCol w="410446"/>
                <a:gridCol w="410446"/>
                <a:gridCol w="410446"/>
              </a:tblGrid>
              <a:tr h="344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A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b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c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d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e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f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g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h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50">
                          <a:effectLst/>
                        </a:rPr>
                        <a:t>i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50">
                          <a:effectLst/>
                        </a:rPr>
                        <a:t>j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6225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/>
                      </a:r>
                      <a:br>
                        <a:rPr lang="ru-RU" sz="1350">
                          <a:effectLst/>
                        </a:rPr>
                      </a:b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104" y="3284984"/>
            <a:ext cx="2952328" cy="1705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4479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>
            <a:normAutofit/>
          </a:bodyPr>
          <a:lstStyle/>
          <a:p>
            <a:r>
              <a:rPr lang="ru-RU" sz="2000" u="sng" dirty="0" smtClean="0"/>
              <a:t>Вычеркните лишнее слово</a:t>
            </a:r>
            <a:endParaRPr lang="ru-RU" sz="20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3456384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4300" dirty="0" smtClean="0"/>
              <a:t>1 – burger, sandwich, apple</a:t>
            </a:r>
          </a:p>
          <a:p>
            <a:pPr marL="0" indent="0">
              <a:buNone/>
            </a:pPr>
            <a:r>
              <a:rPr lang="en-US" sz="4300" dirty="0" smtClean="0"/>
              <a:t>2 – bananas, biscuits, burgers, apple</a:t>
            </a:r>
          </a:p>
          <a:p>
            <a:pPr marL="0" indent="0">
              <a:buNone/>
            </a:pPr>
            <a:r>
              <a:rPr lang="en-US" sz="4300" dirty="0" smtClean="0"/>
              <a:t>3 – mummy, daddy, sister, chocolate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3645025"/>
            <a:ext cx="5688632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6121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>
            <a:normAutofit/>
          </a:bodyPr>
          <a:lstStyle/>
          <a:p>
            <a:r>
              <a:rPr lang="ru-RU" sz="2000" u="sng" dirty="0" smtClean="0"/>
              <a:t>Заполните пропуски словами из списка</a:t>
            </a:r>
            <a:endParaRPr lang="ru-RU" sz="20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92896"/>
            <a:ext cx="8229600" cy="20882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 smtClean="0"/>
              <a:t>Hello. I’m __________. My favourite ______ is chocolate. I don’t ______ burgers and ___________. What’s _______ favourite food?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980728"/>
            <a:ext cx="5976664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 smtClean="0"/>
              <a:t>your, Max, sandwiches, food, like</a:t>
            </a:r>
            <a:endParaRPr lang="en-US" sz="3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9744" y="4869160"/>
            <a:ext cx="2304256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9960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u="sng" dirty="0" smtClean="0"/>
              <a:t>Поставьте слова в правильном порядке, </a:t>
            </a:r>
            <a:br>
              <a:rPr lang="ru-RU" sz="2000" u="sng" dirty="0" smtClean="0"/>
            </a:br>
            <a:r>
              <a:rPr lang="ru-RU" sz="2000" u="sng" dirty="0" smtClean="0"/>
              <a:t>чтобы получились верные предложения</a:t>
            </a:r>
            <a:endParaRPr lang="ru-RU" sz="20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05293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My - is – favourite – chips - food. 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en-US" dirty="0" smtClean="0"/>
              <a:t>2.	I – like – don’t – burgers. </a:t>
            </a:r>
            <a:endParaRPr lang="ru-RU" dirty="0"/>
          </a:p>
          <a:p>
            <a:pPr marL="514350" indent="-514350">
              <a:buAutoNum type="arabicPeriod"/>
            </a:pPr>
            <a:r>
              <a:rPr lang="en-US" dirty="0" smtClean="0"/>
              <a:t>3.	What’s – food – favourite – your? 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en-US" dirty="0" smtClean="0"/>
              <a:t>4.	I – apples – like.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4390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5"/>
            <a:ext cx="8229600" cy="1512169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3600" u="sng" dirty="0" smtClean="0"/>
              <a:t>Ребята, посмотрите. Наш Чаклз (мягкая игрушка)</a:t>
            </a:r>
            <a:endParaRPr lang="en-US" sz="3600" u="sng" dirty="0" smtClean="0"/>
          </a:p>
          <a:p>
            <a:pPr marL="0" indent="0" algn="ctr">
              <a:buNone/>
            </a:pPr>
            <a:r>
              <a:rPr lang="ru-RU" sz="3600" u="sng" dirty="0" smtClean="0"/>
              <a:t> очень любит разные загадки. </a:t>
            </a:r>
          </a:p>
          <a:p>
            <a:pPr marL="0" indent="0" algn="ctr">
              <a:buNone/>
            </a:pPr>
            <a:r>
              <a:rPr lang="ru-RU" sz="3600" u="sng" dirty="0" smtClean="0"/>
              <a:t>Он зашифровал для вас слово. Давайте попробуем отгадать это слово. Для этого вам нужно вспомнить английский алфавит. </a:t>
            </a:r>
          </a:p>
          <a:p>
            <a:pPr marL="0" indent="0" algn="ctr">
              <a:buNone/>
            </a:pPr>
            <a:r>
              <a:rPr lang="ru-RU" sz="3600" u="sng" dirty="0" smtClean="0"/>
              <a:t>Каждой цифре соответствует определенная буква алфавита!</a:t>
            </a:r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61322" y="1987285"/>
            <a:ext cx="6415153" cy="4288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51720" y="2924944"/>
            <a:ext cx="4824536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16, 1, 18, 20, 25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051720" y="4797152"/>
            <a:ext cx="4824536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25, 21, 13, 13, 25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38649" y="5013176"/>
            <a:ext cx="1205351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501008"/>
            <a:ext cx="183569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2533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6480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i="1" dirty="0" smtClean="0"/>
              <a:t>Выдать карточки с цифрами в рамке.</a:t>
            </a:r>
            <a:endParaRPr lang="en-US" sz="2000" i="1" dirty="0" smtClean="0"/>
          </a:p>
          <a:p>
            <a:pPr marL="0" indent="0">
              <a:buNone/>
            </a:pPr>
            <a:r>
              <a:rPr lang="ru-RU" sz="2000" u="sng" dirty="0" smtClean="0"/>
              <a:t>А сейчас послушайте примеры и обведите правильные цифры (ответы):</a:t>
            </a:r>
            <a:endParaRPr lang="ru-RU" sz="20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20423" y="1071271"/>
            <a:ext cx="81895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</a:t>
            </a:r>
            <a:r>
              <a:rPr lang="en-US" sz="2800" b="1" dirty="0" smtClean="0"/>
              <a:t>. five and four is…two and one is…seven and two is…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772816"/>
            <a:ext cx="7128792" cy="83099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2  4  7  9  2  10  1   10  3  6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362445" y="3212976"/>
            <a:ext cx="7846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2</a:t>
            </a:r>
            <a:r>
              <a:rPr lang="en-US" sz="2800" b="1" dirty="0" smtClean="0"/>
              <a:t>. </a:t>
            </a:r>
            <a:r>
              <a:rPr lang="en-US" sz="2800" b="1" dirty="0"/>
              <a:t>six and two </a:t>
            </a:r>
            <a:r>
              <a:rPr lang="en-US" sz="2800" b="1" dirty="0" smtClean="0"/>
              <a:t>is…four </a:t>
            </a:r>
            <a:r>
              <a:rPr lang="en-US" sz="2800" b="1" dirty="0"/>
              <a:t>and four </a:t>
            </a:r>
            <a:r>
              <a:rPr lang="en-US" sz="2800" b="1" dirty="0" smtClean="0"/>
              <a:t>is…three </a:t>
            </a:r>
            <a:r>
              <a:rPr lang="en-US" sz="2800" b="1" dirty="0"/>
              <a:t>and six is…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4221088"/>
            <a:ext cx="7128792" cy="83099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6  9  5  7  8  1  10  3  2  8</a:t>
            </a:r>
            <a:endParaRPr lang="ru-RU" sz="4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64288" y="5218619"/>
            <a:ext cx="1677506" cy="163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3491880" y="5733256"/>
            <a:ext cx="4104456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Давайте проверим, что вы обвели!</a:t>
            </a:r>
            <a:endParaRPr kumimoji="0" lang="ru-RU" sz="20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347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72008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000" u="sng" dirty="0" smtClean="0"/>
              <a:t>Время кроссворда! </a:t>
            </a:r>
          </a:p>
          <a:p>
            <a:pPr marL="0" indent="0" algn="ctr">
              <a:buNone/>
            </a:pPr>
            <a:r>
              <a:rPr lang="en-US" sz="2000" u="sng" dirty="0" smtClean="0">
                <a:hlinkClick r:id="rId2"/>
              </a:rPr>
              <a:t>https://learningapps.org/7776626</a:t>
            </a:r>
            <a:endParaRPr lang="ru-RU" sz="2000" u="sng" dirty="0" smtClean="0"/>
          </a:p>
          <a:p>
            <a:pPr marL="0" indent="0" algn="ctr">
              <a:buNone/>
            </a:pPr>
            <a:endParaRPr lang="ru-RU" sz="2000" u="sn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6840760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8137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7"/>
            <a:ext cx="8229600" cy="5040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u="sng" dirty="0" smtClean="0"/>
              <a:t>Чаклз подготовил ещё одну задачу для нас (путаница):</a:t>
            </a:r>
            <a:endParaRPr lang="ru-RU" sz="2000" u="sng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8352928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27776" y="4293096"/>
            <a:ext cx="2016224" cy="2234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9224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9"/>
            <a:ext cx="8229600" cy="72007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000" u="sng" dirty="0" smtClean="0"/>
              <a:t>У меня есть корзина. Посмотрите на картинки продуктов и повторите </a:t>
            </a:r>
          </a:p>
          <a:p>
            <a:pPr marL="0" indent="0" algn="ctr">
              <a:buNone/>
            </a:pPr>
            <a:r>
              <a:rPr lang="ru-RU" sz="2000" u="sng" dirty="0" smtClean="0"/>
              <a:t>их названия за мной!</a:t>
            </a:r>
            <a:endParaRPr lang="ru-RU" sz="2000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780928"/>
            <a:ext cx="5148064" cy="37856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4000" dirty="0" smtClean="0"/>
              <a:t>Burgers</a:t>
            </a:r>
          </a:p>
          <a:p>
            <a:r>
              <a:rPr lang="en-US" sz="4000" dirty="0" smtClean="0"/>
              <a:t>Chips</a:t>
            </a:r>
          </a:p>
          <a:p>
            <a:r>
              <a:rPr lang="en-US" sz="4000" dirty="0" smtClean="0"/>
              <a:t>Bananas</a:t>
            </a:r>
          </a:p>
          <a:p>
            <a:r>
              <a:rPr lang="en-US" sz="4000" dirty="0" smtClean="0"/>
              <a:t>Apples</a:t>
            </a:r>
          </a:p>
          <a:p>
            <a:r>
              <a:rPr lang="en-US" sz="4000" dirty="0" smtClean="0"/>
              <a:t>Sandwiches</a:t>
            </a:r>
          </a:p>
          <a:p>
            <a:r>
              <a:rPr lang="en-US" sz="4000" dirty="0" smtClean="0"/>
              <a:t>Chocolate</a:t>
            </a:r>
            <a:r>
              <a:rPr lang="ru-RU" sz="4000" dirty="0" smtClean="0"/>
              <a:t>… </a:t>
            </a:r>
            <a:endParaRPr lang="en-US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68760" y="1988840"/>
            <a:ext cx="67596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sng" dirty="0" smtClean="0"/>
              <a:t>Look at the board. You can see all our words</a:t>
            </a:r>
            <a:r>
              <a:rPr lang="ru-RU" sz="2000" u="sng" dirty="0" smtClean="0"/>
              <a:t> </a:t>
            </a:r>
            <a:r>
              <a:rPr lang="en-US" sz="2000" u="sng" dirty="0" smtClean="0"/>
              <a:t>and pictures. </a:t>
            </a:r>
            <a:endParaRPr lang="ru-RU" sz="2000" u="sng" dirty="0" smtClean="0"/>
          </a:p>
          <a:p>
            <a:r>
              <a:rPr lang="en-US" sz="2000" u="sng" dirty="0" smtClean="0"/>
              <a:t>Close your eyes. One word is missing…</a:t>
            </a:r>
            <a:endParaRPr lang="ru-RU" sz="2000" u="sng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63888" y="908720"/>
            <a:ext cx="1496245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915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18722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u="sng" dirty="0" smtClean="0"/>
              <a:t>А сейчас мы с вами повторим цифры и цвета! У вас на столе есть карточки, на которых написаны цифры разными цветами.</a:t>
            </a:r>
          </a:p>
          <a:p>
            <a:pPr marL="0" indent="0" algn="ctr">
              <a:buNone/>
            </a:pPr>
            <a:r>
              <a:rPr lang="ru-RU" sz="2000" u="sng" dirty="0" smtClean="0"/>
              <a:t>Я вам называю цифру и говорю цвет, вы должны эту цифру обвести.</a:t>
            </a:r>
          </a:p>
          <a:p>
            <a:pPr marL="0" indent="0" algn="ctr">
              <a:buNone/>
            </a:pPr>
            <a:endParaRPr lang="ru-RU" sz="2000" u="sng" dirty="0"/>
          </a:p>
          <a:p>
            <a:pPr marL="0" indent="0" algn="ctr">
              <a:buNone/>
            </a:pPr>
            <a:r>
              <a:rPr lang="en-US" sz="2000" u="sng" dirty="0" smtClean="0"/>
              <a:t> Listen and circle the right number.</a:t>
            </a:r>
            <a:endParaRPr lang="ru-RU" sz="2000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997839"/>
            <a:ext cx="4572000" cy="37856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sz="2400" dirty="0" smtClean="0"/>
              <a:t>1.</a:t>
            </a:r>
            <a:r>
              <a:rPr lang="ru-RU" sz="2400" dirty="0" smtClean="0"/>
              <a:t> </a:t>
            </a:r>
            <a:r>
              <a:rPr lang="en-US" sz="2400" dirty="0" smtClean="0"/>
              <a:t>ten is yellow</a:t>
            </a:r>
          </a:p>
          <a:p>
            <a:r>
              <a:rPr lang="en-US" sz="2400" dirty="0" smtClean="0"/>
              <a:t>2.</a:t>
            </a:r>
            <a:r>
              <a:rPr lang="ru-RU" sz="2400" dirty="0" smtClean="0"/>
              <a:t> </a:t>
            </a:r>
            <a:r>
              <a:rPr lang="en-US" sz="2400" dirty="0" smtClean="0"/>
              <a:t>two is red</a:t>
            </a:r>
          </a:p>
          <a:p>
            <a:r>
              <a:rPr lang="en-US" sz="2400" dirty="0" smtClean="0"/>
              <a:t>3.</a:t>
            </a:r>
            <a:r>
              <a:rPr lang="ru-RU" sz="2400" dirty="0" smtClean="0"/>
              <a:t> </a:t>
            </a:r>
            <a:r>
              <a:rPr lang="en-US" sz="2400" dirty="0" smtClean="0"/>
              <a:t>five is black</a:t>
            </a:r>
          </a:p>
          <a:p>
            <a:r>
              <a:rPr lang="en-US" sz="2400" dirty="0" smtClean="0"/>
              <a:t>4.</a:t>
            </a:r>
            <a:r>
              <a:rPr lang="ru-RU" sz="2400" dirty="0" smtClean="0"/>
              <a:t> </a:t>
            </a:r>
            <a:r>
              <a:rPr lang="en-US" sz="2400" dirty="0" smtClean="0"/>
              <a:t>seven is brown</a:t>
            </a:r>
          </a:p>
          <a:p>
            <a:r>
              <a:rPr lang="en-US" sz="2400" dirty="0" smtClean="0"/>
              <a:t>5.</a:t>
            </a:r>
            <a:r>
              <a:rPr lang="ru-RU" sz="2400" dirty="0" smtClean="0"/>
              <a:t> </a:t>
            </a:r>
            <a:r>
              <a:rPr lang="en-US" sz="2400" dirty="0" smtClean="0"/>
              <a:t>one is blue</a:t>
            </a:r>
          </a:p>
          <a:p>
            <a:r>
              <a:rPr lang="en-US" sz="2400" dirty="0" smtClean="0"/>
              <a:t>6.</a:t>
            </a:r>
            <a:r>
              <a:rPr lang="ru-RU" sz="2400" dirty="0" smtClean="0"/>
              <a:t> </a:t>
            </a:r>
            <a:r>
              <a:rPr lang="en-US" sz="2400" dirty="0" smtClean="0"/>
              <a:t>six is green</a:t>
            </a:r>
          </a:p>
          <a:p>
            <a:r>
              <a:rPr lang="en-US" sz="2400" dirty="0" smtClean="0"/>
              <a:t>7.</a:t>
            </a:r>
            <a:r>
              <a:rPr lang="ru-RU" sz="2400" dirty="0" smtClean="0"/>
              <a:t> </a:t>
            </a:r>
            <a:r>
              <a:rPr lang="en-US" sz="2400" dirty="0" smtClean="0"/>
              <a:t>three is orange</a:t>
            </a:r>
          </a:p>
          <a:p>
            <a:r>
              <a:rPr lang="en-US" sz="2400" dirty="0" smtClean="0"/>
              <a:t>8.</a:t>
            </a:r>
            <a:r>
              <a:rPr lang="ru-RU" sz="2400" dirty="0" smtClean="0"/>
              <a:t> </a:t>
            </a:r>
            <a:r>
              <a:rPr lang="en-US" sz="2400" dirty="0" smtClean="0"/>
              <a:t>eight is purple</a:t>
            </a:r>
          </a:p>
          <a:p>
            <a:r>
              <a:rPr lang="en-US" sz="2400" dirty="0" smtClean="0"/>
              <a:t>9.</a:t>
            </a:r>
            <a:r>
              <a:rPr lang="ru-RU" sz="2400" dirty="0" smtClean="0"/>
              <a:t> </a:t>
            </a:r>
            <a:r>
              <a:rPr lang="en-US" sz="2400" dirty="0" smtClean="0"/>
              <a:t>four is pink</a:t>
            </a:r>
          </a:p>
          <a:p>
            <a:r>
              <a:rPr lang="en-US" sz="2400" dirty="0" smtClean="0"/>
              <a:t>10.</a:t>
            </a:r>
            <a:r>
              <a:rPr lang="ru-RU" sz="2400" dirty="0" smtClean="0"/>
              <a:t> </a:t>
            </a:r>
            <a:r>
              <a:rPr lang="en-US" sz="2400" dirty="0" smtClean="0"/>
              <a:t>nine is white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224687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669" y="116632"/>
            <a:ext cx="8229600" cy="868958"/>
          </a:xfrm>
        </p:spPr>
        <p:txBody>
          <a:bodyPr>
            <a:normAutofit/>
          </a:bodyPr>
          <a:lstStyle/>
          <a:p>
            <a:r>
              <a:rPr lang="ru-RU" sz="2000" u="sng" dirty="0" smtClean="0"/>
              <a:t>Наборы одинаковых карточек у каждой команды. Учитель называет (</a:t>
            </a:r>
            <a:r>
              <a:rPr lang="en-US" sz="2000" u="sng" dirty="0" smtClean="0"/>
              <a:t>one apple, two dogs…)</a:t>
            </a:r>
            <a:r>
              <a:rPr lang="ru-RU" sz="2000" u="sng" dirty="0" smtClean="0"/>
              <a:t>, команды поднимают нужную карточку (кто быстрее)</a:t>
            </a:r>
            <a:endParaRPr lang="ru-RU" sz="2000" u="sng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02025523"/>
              </p:ext>
            </p:extLst>
          </p:nvPr>
        </p:nvGraphicFramePr>
        <p:xfrm>
          <a:off x="233671" y="1255440"/>
          <a:ext cx="3240360" cy="131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180"/>
                <a:gridCol w="1620180"/>
              </a:tblGrid>
              <a:tr h="13119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340768"/>
            <a:ext cx="587215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74136" y="1340768"/>
            <a:ext cx="587215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71800" y="1340768"/>
            <a:ext cx="587215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01838959"/>
              </p:ext>
            </p:extLst>
          </p:nvPr>
        </p:nvGraphicFramePr>
        <p:xfrm>
          <a:off x="233671" y="2776951"/>
          <a:ext cx="3240360" cy="131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180"/>
                <a:gridCol w="1620180"/>
              </a:tblGrid>
              <a:tr h="13119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2832078"/>
            <a:ext cx="655851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39817" y="2831335"/>
            <a:ext cx="655851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22905" y="3356992"/>
            <a:ext cx="655851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37481" y="2835391"/>
            <a:ext cx="655851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35172804"/>
              </p:ext>
            </p:extLst>
          </p:nvPr>
        </p:nvGraphicFramePr>
        <p:xfrm>
          <a:off x="250170" y="4408579"/>
          <a:ext cx="3240360" cy="131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180"/>
                <a:gridCol w="1620180"/>
              </a:tblGrid>
              <a:tr h="13119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9972" y="4466118"/>
            <a:ext cx="579407" cy="654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81944" y="4495124"/>
            <a:ext cx="579407" cy="654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71800" y="4495124"/>
            <a:ext cx="579407" cy="654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53579428"/>
              </p:ext>
            </p:extLst>
          </p:nvPr>
        </p:nvGraphicFramePr>
        <p:xfrm>
          <a:off x="3923928" y="1268760"/>
          <a:ext cx="4752528" cy="131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3240360"/>
              </a:tblGrid>
              <a:tr h="13119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95936" y="1340903"/>
            <a:ext cx="648072" cy="791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80112" y="1340768"/>
            <a:ext cx="648072" cy="791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72200" y="1340903"/>
            <a:ext cx="648072" cy="791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64288" y="1340903"/>
            <a:ext cx="648072" cy="791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84368" y="1340903"/>
            <a:ext cx="648072" cy="791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90813126"/>
              </p:ext>
            </p:extLst>
          </p:nvPr>
        </p:nvGraphicFramePr>
        <p:xfrm>
          <a:off x="3923928" y="2835391"/>
          <a:ext cx="3240360" cy="131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728192"/>
              </a:tblGrid>
              <a:tr h="13119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50" name="Picture 6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95936" y="2945391"/>
            <a:ext cx="648072" cy="91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80112" y="2945390"/>
            <a:ext cx="648072" cy="91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00091" y="2952255"/>
            <a:ext cx="648072" cy="91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12342561"/>
              </p:ext>
            </p:extLst>
          </p:nvPr>
        </p:nvGraphicFramePr>
        <p:xfrm>
          <a:off x="3923928" y="4443670"/>
          <a:ext cx="4752528" cy="131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180"/>
                <a:gridCol w="3132348"/>
              </a:tblGrid>
              <a:tr h="13119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51" name="Picture 7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95936" y="4518211"/>
            <a:ext cx="648071" cy="637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7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60404" y="4521810"/>
            <a:ext cx="648071" cy="637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7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72201" y="4521810"/>
            <a:ext cx="648071" cy="637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7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11381" y="4521810"/>
            <a:ext cx="648071" cy="637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7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95728" y="4521810"/>
            <a:ext cx="648071" cy="637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7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56108" y="5091369"/>
            <a:ext cx="648071" cy="637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8563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/>
          </a:bodyPr>
          <a:lstStyle/>
          <a:p>
            <a:r>
              <a:rPr lang="ru-RU" sz="2000" u="sng" dirty="0" smtClean="0"/>
              <a:t>Расставьте слова в алфавитном порядке</a:t>
            </a:r>
            <a:endParaRPr lang="ru-RU" sz="20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229600" cy="3960439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6600" dirty="0" smtClean="0"/>
              <a:t>Burgers, chips, apples, bananas, sandwiches, chocolate, biscuits</a:t>
            </a:r>
            <a:endParaRPr lang="ru-RU" sz="6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800" y="5013176"/>
            <a:ext cx="367240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3881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578</Words>
  <Application>Microsoft Office PowerPoint</Application>
  <PresentationFormat>Экран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Наборы одинаковых карточек у каждой команды. Учитель называет (one apple, two dogs…), команды поднимают нужную карточку (кто быстрее)</vt:lpstr>
      <vt:lpstr>Расставьте слова в алфавитном порядке</vt:lpstr>
      <vt:lpstr>У нас проблема! Буквы в словах рассыпались!  Помогите их собрать, пожалуйста!  Переведите слова на русский язык.</vt:lpstr>
      <vt:lpstr>Найдите слова по теме «Еда» (слова могут располагаться  по диагонали, вертикально и горизонтально)</vt:lpstr>
      <vt:lpstr>Составьте диалог из данных фраз. Ответы запишите в таблицу</vt:lpstr>
      <vt:lpstr>Вычеркните лишнее слово</vt:lpstr>
      <vt:lpstr>Заполните пропуски словами из списка</vt:lpstr>
      <vt:lpstr>Поставьте слова в правильном порядке,  чтобы получились верные предложения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Васильева Галина С.</dc:creator>
  <cp:lastModifiedBy>Галина</cp:lastModifiedBy>
  <cp:revision>43</cp:revision>
  <dcterms:created xsi:type="dcterms:W3CDTF">2022-06-30T09:11:32Z</dcterms:created>
  <dcterms:modified xsi:type="dcterms:W3CDTF">2022-11-12T10:51:43Z</dcterms:modified>
</cp:coreProperties>
</file>