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8" r:id="rId5"/>
    <p:sldId id="277" r:id="rId6"/>
    <p:sldId id="259" r:id="rId7"/>
    <p:sldId id="269" r:id="rId8"/>
    <p:sldId id="270" r:id="rId9"/>
    <p:sldId id="262" r:id="rId10"/>
    <p:sldId id="263" r:id="rId11"/>
    <p:sldId id="264" r:id="rId12"/>
    <p:sldId id="265" r:id="rId13"/>
    <p:sldId id="266" r:id="rId14"/>
    <p:sldId id="271" r:id="rId15"/>
    <p:sldId id="272" r:id="rId16"/>
    <p:sldId id="273" r:id="rId17"/>
    <p:sldId id="274" r:id="rId18"/>
    <p:sldId id="275" r:id="rId19"/>
    <p:sldId id="278" r:id="rId20"/>
    <p:sldId id="267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77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31463-4DE6-4300-8C8F-136FB16608D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A2E7C-B99B-479B-90C9-7774841CA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A2E7C-B99B-479B-90C9-7774841CA27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8ADAE-6674-4E5D-B3B8-40A739E0C85C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F234-3942-42E1-82D0-DD2E70CE0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164307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Технология развития критического мышления на уроках химии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357430"/>
            <a:ext cx="7429552" cy="4071966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    Технология  развития критического мышления (ТРКМ) – это совокупность разнообразных приёмов, направленных на то, чтобы сначала заинтересовать ученика, пробудить в нём исследовательскую, творческую активность, затем предоставить ему условия для осмысления материала и, наконец, помочь ему обобщить приобретённые знания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1266" name="Picture 2" descr="http://3.bp.blogspot.com/-IjTTJ_XQEfE/UbpyhTkAHsI/AAAAAAAAAFE/nwEb0cpRo94/s1600/9931702-a-teacher-on-a-white-background-ve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6787906"/>
            <a:ext cx="7072362" cy="9558342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6357958"/>
            <a:ext cx="35719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8581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Приём «Верные и неверные утверждения»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214422"/>
            <a:ext cx="7929618" cy="521497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Можно использовать как на стадии вызова, так и на стадии рефлексии, </a:t>
            </a:r>
            <a:r>
              <a:rPr lang="ru-RU" sz="2400" dirty="0" err="1" smtClean="0">
                <a:solidFill>
                  <a:schemeClr val="tx1"/>
                </a:solidFill>
              </a:rPr>
              <a:t>н-р</a:t>
            </a:r>
            <a:r>
              <a:rPr lang="ru-RU" sz="2400" dirty="0" smtClean="0">
                <a:solidFill>
                  <a:schemeClr val="tx1"/>
                </a:solidFill>
              </a:rPr>
              <a:t>, 10 класс при обобщении темы «</a:t>
            </a:r>
            <a:r>
              <a:rPr lang="ru-RU" sz="2400" dirty="0" err="1" smtClean="0">
                <a:solidFill>
                  <a:schemeClr val="tx1"/>
                </a:solidFill>
              </a:rPr>
              <a:t>Алкены</a:t>
            </a:r>
            <a:r>
              <a:rPr lang="ru-RU" sz="2400" dirty="0" smtClean="0">
                <a:solidFill>
                  <a:schemeClr val="tx1"/>
                </a:solidFill>
              </a:rPr>
              <a:t>»: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1.В молекуле </a:t>
            </a:r>
            <a:r>
              <a:rPr lang="ru-RU" sz="2400" dirty="0" err="1" smtClean="0">
                <a:solidFill>
                  <a:schemeClr val="tx1"/>
                </a:solidFill>
              </a:rPr>
              <a:t>в-ва</a:t>
            </a:r>
            <a:r>
              <a:rPr lang="ru-RU" sz="2400" dirty="0" smtClean="0">
                <a:solidFill>
                  <a:schemeClr val="tx1"/>
                </a:solidFill>
              </a:rPr>
              <a:t> тип гибридизации атома углерода </a:t>
            </a:r>
            <a:r>
              <a:rPr lang="en-US" sz="2400" dirty="0" smtClean="0">
                <a:solidFill>
                  <a:schemeClr val="tx1"/>
                </a:solidFill>
              </a:rPr>
              <a:t>sp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2</a:t>
            </a:r>
            <a:r>
              <a:rPr lang="ru-RU" sz="2400" dirty="0" smtClean="0">
                <a:solidFill>
                  <a:schemeClr val="tx1"/>
                </a:solidFill>
              </a:rPr>
              <a:t>.Валентный угол в молекуле равен 120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3.В молекуле между атомами углерода присутствует двойная   пи-связь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4.Молекула имеет линейное строение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5.Длина связи между атомами водорода в молекуле составляет 0,134 нм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6.Связь С-Н менее прочная, чем С=С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7.Связь между атомами углерода в </a:t>
            </a:r>
            <a:r>
              <a:rPr lang="ru-RU" sz="2400" dirty="0" err="1" smtClean="0">
                <a:solidFill>
                  <a:schemeClr val="tx1"/>
                </a:solidFill>
              </a:rPr>
              <a:t>алкенах</a:t>
            </a:r>
            <a:r>
              <a:rPr lang="ru-RU" sz="2400" dirty="0" smtClean="0">
                <a:solidFill>
                  <a:schemeClr val="tx1"/>
                </a:solidFill>
              </a:rPr>
              <a:t> тройная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8.Для </a:t>
            </a:r>
            <a:r>
              <a:rPr lang="ru-RU" sz="2400" dirty="0" err="1" smtClean="0">
                <a:solidFill>
                  <a:schemeClr val="tx1"/>
                </a:solidFill>
              </a:rPr>
              <a:t>алкена</a:t>
            </a:r>
            <a:r>
              <a:rPr lang="ru-RU" sz="2400" dirty="0" smtClean="0">
                <a:solidFill>
                  <a:schemeClr val="tx1"/>
                </a:solidFill>
              </a:rPr>
              <a:t> характерны реакции замещения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85786" y="6500834"/>
            <a:ext cx="428628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92869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Приём «Концептуальная таблица»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500174"/>
            <a:ext cx="8358246" cy="485778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Используется для сравнения нескольких объектов по нескольким параметрам. Например, на стадии рефлексии или при подготовке к контрольной работе после изучения темы «Металлы». Учащимся надо поставить знак (+), там где протекание реакции возможно:</a:t>
            </a:r>
          </a:p>
          <a:p>
            <a:pPr algn="l"/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3500438"/>
          <a:ext cx="8286810" cy="2035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830"/>
                <a:gridCol w="1183830"/>
                <a:gridCol w="1183830"/>
                <a:gridCol w="1183830"/>
                <a:gridCol w="1183830"/>
                <a:gridCol w="938898"/>
                <a:gridCol w="1428762"/>
              </a:tblGrid>
              <a:tr h="642942">
                <a:tc>
                  <a:txBody>
                    <a:bodyPr/>
                    <a:lstStyle/>
                    <a:p>
                      <a:r>
                        <a:rPr lang="ru-RU" dirty="0" smtClean="0"/>
                        <a:t>Вещество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r>
                        <a:rPr lang="en-US" sz="1000" dirty="0" smtClean="0"/>
                        <a:t>2</a:t>
                      </a:r>
                      <a:r>
                        <a:rPr lang="en-US" sz="1800" dirty="0" smtClean="0"/>
                        <a:t>SO</a:t>
                      </a:r>
                      <a:r>
                        <a:rPr lang="en-US" sz="1000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</a:t>
                      </a:r>
                      <a:r>
                        <a:rPr lang="en-US" sz="1000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CuSO</a:t>
                      </a:r>
                      <a:r>
                        <a:rPr lang="en-US" sz="1000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KOH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Ф-ф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разложение</a:t>
                      </a:r>
                      <a:endParaRPr lang="ru-RU" dirty="0"/>
                    </a:p>
                  </a:txBody>
                  <a:tcPr/>
                </a:tc>
              </a:tr>
              <a:tr h="139304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NaOH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Mg(OH)</a:t>
                      </a:r>
                      <a:r>
                        <a:rPr lang="en-US" sz="1000" dirty="0" smtClean="0"/>
                        <a:t>2</a:t>
                      </a:r>
                      <a:endParaRPr lang="en-US" sz="1800" dirty="0" smtClean="0"/>
                    </a:p>
                    <a:p>
                      <a:r>
                        <a:rPr lang="en-US" sz="1800" dirty="0" smtClean="0"/>
                        <a:t>AI(OH)</a:t>
                      </a:r>
                      <a:r>
                        <a:rPr lang="en-US" sz="1000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42910" y="6143644"/>
            <a:ext cx="357190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14300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«Кейс» – приём используется для повторения пройденного материала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000240"/>
            <a:ext cx="7715304" cy="421484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8 класс, тема «Типы химических реакций». Учащимся надо заполнить таблицу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0" y="2857496"/>
          <a:ext cx="8001060" cy="3746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12"/>
                <a:gridCol w="1600212"/>
                <a:gridCol w="1600212"/>
                <a:gridCol w="1600212"/>
                <a:gridCol w="1600212"/>
              </a:tblGrid>
              <a:tr h="6086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соединение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разложение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замещение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обмен</a:t>
                      </a:r>
                      <a:endParaRPr lang="ru-RU" dirty="0"/>
                    </a:p>
                  </a:txBody>
                  <a:tcPr/>
                </a:tc>
              </a:tr>
              <a:tr h="608613"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8613">
                <a:tc>
                  <a:txBody>
                    <a:bodyPr/>
                    <a:lstStyle/>
                    <a:p>
                      <a:r>
                        <a:rPr lang="ru-RU" dirty="0" smtClean="0"/>
                        <a:t>Исх.вещества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8613">
                <a:tc>
                  <a:txBody>
                    <a:bodyPr/>
                    <a:lstStyle/>
                    <a:p>
                      <a:r>
                        <a:rPr lang="ru-RU" dirty="0" smtClean="0"/>
                        <a:t> продукты реакции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275">
                <a:tc>
                  <a:txBody>
                    <a:bodyPr/>
                    <a:lstStyle/>
                    <a:p>
                      <a:r>
                        <a:rPr lang="ru-RU" dirty="0" smtClean="0"/>
                        <a:t>Схема реакции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8613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</a:t>
                      </a:r>
                      <a:r>
                        <a:rPr lang="ru-RU" dirty="0" err="1" smtClean="0"/>
                        <a:t>ур-ний</a:t>
                      </a:r>
                      <a:r>
                        <a:rPr lang="ru-RU" dirty="0" smtClean="0"/>
                        <a:t> реакций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285720" y="6500834"/>
            <a:ext cx="142876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928693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Таблица З-Х (</a:t>
            </a:r>
            <a:r>
              <a:rPr lang="ru-RU" sz="3100" dirty="0" smtClean="0"/>
              <a:t>знаю-хочу</a:t>
            </a:r>
            <a:r>
              <a:rPr lang="ru-RU" sz="2800" dirty="0" smtClean="0"/>
              <a:t> узнать) можно использовать на стадии вызова с целью повторить  пройденное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500174"/>
            <a:ext cx="8001056" cy="478634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Например, 11 класс «Химические реакции»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7" y="1928802"/>
          <a:ext cx="8358246" cy="4229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2165"/>
                <a:gridCol w="1071570"/>
                <a:gridCol w="1714511"/>
              </a:tblGrid>
              <a:tr h="571504">
                <a:tc>
                  <a:txBody>
                    <a:bodyPr/>
                    <a:lstStyle/>
                    <a:p>
                      <a:r>
                        <a:rPr lang="ru-RU" dirty="0" smtClean="0"/>
                        <a:t>Утверждения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Знаю  (+)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хочу узнать (-)</a:t>
                      </a:r>
                      <a:endParaRPr lang="ru-RU" dirty="0"/>
                    </a:p>
                  </a:txBody>
                  <a:tcPr/>
                </a:tc>
              </a:tr>
              <a:tr h="3657625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Химическая реакция- это…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По составу участвующих </a:t>
                      </a:r>
                      <a:r>
                        <a:rPr lang="ru-RU" dirty="0" err="1" smtClean="0"/>
                        <a:t>в-в</a:t>
                      </a:r>
                      <a:r>
                        <a:rPr lang="ru-RU" dirty="0" smtClean="0"/>
                        <a:t> реакции делятся…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Реакция является ОВР, если…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Уравнение реакции называют термохимическим…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Реакции ионного обмена протекают до конца если…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Химическое равновесие-это состояние системы, при котором…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Если реакция гетерогенная, то для увеличения её скорости надо…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Концентрацию исходных </a:t>
                      </a:r>
                      <a:r>
                        <a:rPr lang="ru-RU" dirty="0" err="1" smtClean="0"/>
                        <a:t>в-в</a:t>
                      </a:r>
                      <a:r>
                        <a:rPr lang="ru-RU" dirty="0" smtClean="0"/>
                        <a:t> для увеличения скорости и</a:t>
                      </a:r>
                      <a:r>
                        <a:rPr lang="ru-RU" baseline="0" dirty="0" smtClean="0"/>
                        <a:t> смещения равновесия вправо надо…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Повышение 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6500834"/>
            <a:ext cx="214314" cy="2143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3573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Урок «Расчёты по химическим уравнениям»</a:t>
            </a:r>
            <a:br>
              <a:rPr lang="ru-RU" sz="2800" dirty="0" smtClean="0"/>
            </a:br>
            <a:r>
              <a:rPr lang="ru-RU" sz="2800" dirty="0" smtClean="0"/>
              <a:t>с применением ТРКМ, 8 класс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8143932" cy="500066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Цели урока.</a:t>
            </a:r>
          </a:p>
          <a:p>
            <a:pPr algn="l"/>
            <a:r>
              <a:rPr lang="ru-RU" sz="2400" i="1" dirty="0" smtClean="0">
                <a:solidFill>
                  <a:schemeClr val="tx1"/>
                </a:solidFill>
              </a:rPr>
              <a:t>Образовательные: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начать формирование умений производить расчёты по химическим уравнениям;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познакомить учащихся с алгоритмом решения задач;</a:t>
            </a:r>
          </a:p>
          <a:p>
            <a:pPr algn="l"/>
            <a:r>
              <a:rPr lang="ru-RU" sz="2400" i="1" dirty="0" smtClean="0">
                <a:solidFill>
                  <a:schemeClr val="tx1"/>
                </a:solidFill>
              </a:rPr>
              <a:t>Развивающие</a:t>
            </a:r>
            <a:r>
              <a:rPr lang="ru-RU" sz="2400" i="1" dirty="0" smtClean="0">
                <a:solidFill>
                  <a:schemeClr val="tx1"/>
                </a:solidFill>
                <a:sym typeface="Wingdings" pitchFamily="2" charset="2"/>
              </a:rPr>
              <a:t>: (совершенствование у учащихся)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умения работать с расчётными формулами;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навыков аналитической мыслительной деятельности;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навыков познавательной деятельности;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навыков самоорганизации и самоконтроля;</a:t>
            </a:r>
          </a:p>
          <a:p>
            <a:pPr algn="l"/>
            <a:r>
              <a:rPr lang="ru-RU" sz="2400" i="1" dirty="0" smtClean="0">
                <a:solidFill>
                  <a:schemeClr val="tx1"/>
                </a:solidFill>
              </a:rPr>
              <a:t>Воспитательные: (развитие у учащихся навыков)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внимательности, точности в выполнении работы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умения работать в парах</a:t>
            </a:r>
          </a:p>
          <a:p>
            <a:pPr algn="l"/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357158" y="6429396"/>
            <a:ext cx="428628" cy="2143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50019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Структура урока</a:t>
            </a:r>
            <a:br>
              <a:rPr lang="ru-RU" sz="2800" dirty="0" smtClean="0"/>
            </a:br>
            <a:r>
              <a:rPr lang="ru-RU" sz="2800" dirty="0" smtClean="0"/>
              <a:t>по технологии развития критического мышления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8180" cy="4357718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3" y="2071679"/>
          <a:ext cx="7643868" cy="3649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7956"/>
                <a:gridCol w="2547956"/>
                <a:gridCol w="2547956"/>
              </a:tblGrid>
              <a:tr h="722950"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Приёмы и методы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Стадия вызова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Вызывает уже имеющиеся знания, задаёт вопросы по ранее изученному материалу, обсуждает полученную от учащихся информацию.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Вспоминают, анализируют, систематизируют  уже имеющиеся знания по этой теме, демонстрируют свои знания с помощью устной речи.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Составление кластера. Совместное обсуждение полученных результатов. Корректировка записей в кластере. Работа ведётся индивидуально и парами.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71472" y="6357958"/>
            <a:ext cx="642942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21444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Структура урока (продолжение)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357298"/>
            <a:ext cx="7858180" cy="492922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85787" y="1397000"/>
          <a:ext cx="8001054" cy="531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18"/>
                <a:gridCol w="2667018"/>
                <a:gridCol w="2667018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Стадия</a:t>
                      </a:r>
                      <a:r>
                        <a:rPr lang="ru-RU" baseline="0" dirty="0" smtClean="0"/>
                        <a:t> осмысления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Рассказывает</a:t>
                      </a:r>
                      <a:r>
                        <a:rPr lang="ru-RU" baseline="0" dirty="0" smtClean="0"/>
                        <a:t> содержание нового материала, ведёт записи на доске, поддерживает интерес к теме.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Слушают</a:t>
                      </a:r>
                      <a:r>
                        <a:rPr lang="ru-RU" baseline="0" dirty="0" smtClean="0"/>
                        <a:t> объяснение учителя, ведут записи в тетрадях, выполняют задание самоконтроля – решение задачи по образцу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ru-RU" dirty="0" smtClean="0"/>
                        <a:t>Ведение</a:t>
                      </a:r>
                      <a:r>
                        <a:rPr lang="ru-RU" baseline="0" dirty="0" smtClean="0"/>
                        <a:t> записей в тетради, ответы на поставленные вопросы, решение задачи по образцу – самоконтроль. Ведётся работа индивидуально, самоорганизация своей деятельности.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Стадия рефлексии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Помогает</a:t>
                      </a:r>
                      <a:r>
                        <a:rPr lang="ru-RU" baseline="0" dirty="0" smtClean="0"/>
                        <a:t> проанализировать изученную информацию, установить причинно-следственные связи между блоками информации.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Соотносят новую информацию с уже имеющимися знаниями.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Ответы на поставленные вопросы, возврат к ключевым словам и алгоритму решения задач. Работа ведётся со всеми учащимися.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285720" y="6572272"/>
            <a:ext cx="428628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7156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Ход урока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571612"/>
            <a:ext cx="7786742" cy="464347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Умение решать задачи есть искусство,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приобретённое практикой.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Д. Пойа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Организационный момент (1 мин) 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Мотивация учебной деятельности (1 мин)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Актуализация знаний (13 мин)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Изложение нового материала (25 мин)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Закрепление нового материала, сообщение домашнего задания (5 мин)</a:t>
            </a:r>
          </a:p>
          <a:p>
            <a:pPr algn="r"/>
            <a:endParaRPr lang="ru-RU" sz="24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571472" y="6215082"/>
            <a:ext cx="428628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85725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Ответить на вопросы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85926"/>
            <a:ext cx="7929618" cy="45720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Бланк-кластер</a:t>
            </a:r>
          </a:p>
          <a:p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357298"/>
          <a:ext cx="8429686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6347"/>
                <a:gridCol w="1928826"/>
                <a:gridCol w="171451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Дополнения и исправления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Запишите обозначения: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   А. молярная масса      Б. количества вещества  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   В. объём газа                Г. Масса вещества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   Д. число структурных единиц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 Составьте</a:t>
                      </a:r>
                      <a:r>
                        <a:rPr lang="ru-RU" baseline="0" dirty="0" smtClean="0"/>
                        <a:t> формулы  для вычисления количества вещества, используя:</a:t>
                      </a:r>
                    </a:p>
                    <a:p>
                      <a:r>
                        <a:rPr lang="ru-RU" baseline="0" dirty="0" smtClean="0"/>
                        <a:t> А. массу вещества             Б. объём газа</a:t>
                      </a:r>
                    </a:p>
                    <a:p>
                      <a:r>
                        <a:rPr lang="ru-RU" baseline="0" dirty="0" smtClean="0"/>
                        <a:t> В. число структурных единиц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 Укажите числовое значение:</a:t>
                      </a:r>
                    </a:p>
                    <a:p>
                      <a:r>
                        <a:rPr lang="ru-RU" dirty="0" smtClean="0"/>
                        <a:t>А. молярного объёма         Б. числа Авогадро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 Напишите единицы измерения:</a:t>
                      </a:r>
                    </a:p>
                    <a:p>
                      <a:r>
                        <a:rPr lang="ru-RU" dirty="0" smtClean="0"/>
                        <a:t>А. количества</a:t>
                      </a:r>
                      <a:r>
                        <a:rPr lang="ru-RU" baseline="0" dirty="0" smtClean="0"/>
                        <a:t> вещества     Б. молярной массы </a:t>
                      </a:r>
                    </a:p>
                    <a:p>
                      <a:r>
                        <a:rPr lang="ru-RU" baseline="0" dirty="0" smtClean="0"/>
                        <a:t>В. молярного объёма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 Что означают коэффициенты в уравнениях химических реакций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357158" y="6357958"/>
            <a:ext cx="142876" cy="2143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7156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Решение задач по уравнению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571612"/>
            <a:ext cx="8143932" cy="4786346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 </a:t>
            </a:r>
            <a:r>
              <a:rPr lang="ru-RU" sz="2600" dirty="0" smtClean="0">
                <a:solidFill>
                  <a:schemeClr val="tx1"/>
                </a:solidFill>
              </a:rPr>
              <a:t>Рассчитать  массу воды, полученную при взаимодействии        8 г водорода с кислородом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Алгоритм</a:t>
            </a:r>
          </a:p>
          <a:p>
            <a:pPr marL="457200" indent="-457200" algn="l">
              <a:buAutoNum type="arabicPeriod"/>
            </a:pPr>
            <a:r>
              <a:rPr lang="ru-RU" sz="2600" dirty="0" smtClean="0">
                <a:solidFill>
                  <a:schemeClr val="tx1"/>
                </a:solidFill>
              </a:rPr>
              <a:t>Составляем уравнение реакции, расставляем коэффициенты</a:t>
            </a:r>
          </a:p>
          <a:p>
            <a:pPr marL="457200" indent="-457200" algn="l">
              <a:buAutoNum type="arabicPeriod"/>
            </a:pPr>
            <a:r>
              <a:rPr lang="ru-RU" sz="2600" dirty="0" smtClean="0">
                <a:solidFill>
                  <a:schemeClr val="tx1"/>
                </a:solidFill>
              </a:rPr>
              <a:t>Определяем  количество вещества, масса которого </a:t>
            </a:r>
            <a:r>
              <a:rPr lang="ru-RU" sz="2600" dirty="0" err="1" smtClean="0">
                <a:solidFill>
                  <a:schemeClr val="tx1"/>
                </a:solidFill>
                <a:hlinkClick r:id="rId2" action="ppaction://hlinksldjump"/>
              </a:rPr>
              <a:t>известнаТехнология</a:t>
            </a:r>
            <a:r>
              <a:rPr lang="ru-RU" sz="2600" dirty="0" smtClean="0">
                <a:solidFill>
                  <a:schemeClr val="tx1"/>
                </a:solidFill>
                <a:hlinkClick r:id="rId2" action="ppaction://hlinksldjump"/>
              </a:rPr>
              <a:t> развития критического мышления на уроках химии</a:t>
            </a:r>
            <a:endParaRPr lang="ru-RU" sz="2600" dirty="0" smtClean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r>
              <a:rPr lang="ru-RU" sz="2600" dirty="0" smtClean="0">
                <a:solidFill>
                  <a:schemeClr val="tx1"/>
                </a:solidFill>
              </a:rPr>
              <a:t>Определяем количество вещества, масса которого неизвестна</a:t>
            </a:r>
          </a:p>
          <a:p>
            <a:pPr marL="457200" indent="-457200" algn="l">
              <a:buAutoNum type="arabicPeriod"/>
            </a:pPr>
            <a:r>
              <a:rPr lang="ru-RU" sz="2600" dirty="0" smtClean="0">
                <a:solidFill>
                  <a:schemeClr val="tx1"/>
                </a:solidFill>
              </a:rPr>
              <a:t>Определяем массу вещества, которую надо найти по условию задачи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14348" y="6643710"/>
            <a:ext cx="214314" cy="2142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7156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Структура ТРКМ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858180" cy="464347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1 этап «Вызов». Ученик ставит перед собой вопрос «Что я знаю?» по данной проблеме. Хороший приём на данном этапе «мозговая атака». На стадии  «вызова» должно сформироваться представление, что же он не знает, «Что хочу узнать?»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2 этап «Осмысление». На данном этапе ученик  под руководством учителя и с помощью учеников ответит на вопросы, которые поставил себе на 1 стадии. 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3 этап «Рефлексия». Размышление и обобщение того, «что узнал»  ученик по данной проблеме.  </a:t>
            </a:r>
          </a:p>
          <a:p>
            <a:pPr algn="l"/>
            <a:endParaRPr lang="ru-RU" sz="24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428596" y="6429396"/>
            <a:ext cx="357190" cy="2143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28759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600" dirty="0" smtClean="0"/>
              <a:t>Заключение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928802"/>
            <a:ext cx="7500990" cy="3709998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Современное общество заинтересовано в том, чтобы его граждане были способны самостоятельно действовать, принимать решения, своевременно адаптироваться к постоянно изменяющимся условиям жизни. Технология развития критического мышления способствует решению этих задач  через включение в урок разнообразных приёмов.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500034" y="6215082"/>
            <a:ext cx="285752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firstslide" highlightClick="1"/>
          </p:cNvPr>
          <p:cNvSpPr/>
          <p:nvPr/>
        </p:nvSpPr>
        <p:spPr>
          <a:xfrm>
            <a:off x="500034" y="6429396"/>
            <a:ext cx="428628" cy="2143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28588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Некоторые приёмы использования ТРКМ на уроках химии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571612"/>
            <a:ext cx="7786742" cy="478634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Кластер</a:t>
            </a:r>
            <a:r>
              <a:rPr lang="ru-RU" sz="2400" dirty="0" smtClean="0">
                <a:solidFill>
                  <a:schemeClr val="tx1"/>
                </a:solidFill>
              </a:rPr>
              <a:t> –способ графической организации материала. Иногда такой способ называют «наглядным мозговым штурмом».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Приём кластеров   («гроздья») </a:t>
            </a:r>
            <a:r>
              <a:rPr lang="ru-RU" sz="2400" dirty="0">
                <a:solidFill>
                  <a:schemeClr val="tx1"/>
                </a:solidFill>
              </a:rPr>
              <a:t>м</a:t>
            </a:r>
            <a:r>
              <a:rPr lang="ru-RU" sz="2400" dirty="0" smtClean="0">
                <a:solidFill>
                  <a:schemeClr val="tx1"/>
                </a:solidFill>
              </a:rPr>
              <a:t>ожет применяться на стадии вызова для систематизации имеющейся информации.                                                     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  На стадии осмысления  кластер позволяет фиксировать фрагменты новой информации.                                                                      На стадии рефлексии понятия  группируются и между ними устанавливаются логические связи.                        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571472" y="6500834"/>
            <a:ext cx="357190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857255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Пример: «Химические свойства кислот в свете ТЭД»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285860"/>
            <a:ext cx="8001056" cy="500066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При изучении  в 8 классе данной темы  для систематизации имеющейся информации  на стадии вызова можно предложить учащимся заполнить таблицу:</a:t>
            </a: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500306"/>
          <a:ext cx="8429685" cy="3660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2905"/>
                <a:gridCol w="1082712"/>
                <a:gridCol w="1624068"/>
              </a:tblGrid>
              <a:tr h="642942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Дополнения и исправления</a:t>
                      </a:r>
                      <a:endParaRPr lang="ru-RU" dirty="0"/>
                    </a:p>
                  </a:txBody>
                  <a:tcPr/>
                </a:tc>
              </a:tr>
              <a:tr h="279850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На какие ионы </a:t>
                      </a:r>
                      <a:r>
                        <a:rPr lang="ru-RU" sz="2400" dirty="0" err="1" smtClean="0"/>
                        <a:t>диссоциируют</a:t>
                      </a:r>
                      <a:r>
                        <a:rPr lang="ru-RU" sz="2400" baseline="0" dirty="0" smtClean="0"/>
                        <a:t> кислоты?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aseline="0" dirty="0" smtClean="0"/>
                        <a:t>Какой цвет приобретет лакмус в растворе кислоты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aseline="0" dirty="0" smtClean="0"/>
                        <a:t>Закончить возможные уравнения реакций: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400" baseline="0" dirty="0" smtClean="0"/>
                        <a:t>      </a:t>
                      </a:r>
                      <a:r>
                        <a:rPr lang="en-US" sz="2400" baseline="0" dirty="0" smtClean="0"/>
                        <a:t>Zn + HCI =                Cu + HCI =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sz="2400" baseline="0" dirty="0" smtClean="0"/>
                        <a:t>4</a:t>
                      </a:r>
                      <a:r>
                        <a:rPr lang="ru-RU" sz="2400" baseline="0" dirty="0" smtClean="0"/>
                        <a:t>.   При каких условиях реакции обмена между ионами идут до конца?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5786" y="6500834"/>
            <a:ext cx="285752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92869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Приём  «Мозговая атака»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71612"/>
            <a:ext cx="8272498" cy="485778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Используется с целью активизации имеющихся знаний на стадии «вызова» при работе с </a:t>
            </a:r>
            <a:r>
              <a:rPr lang="ru-RU" sz="2400" dirty="0" err="1" smtClean="0">
                <a:solidFill>
                  <a:schemeClr val="tx1"/>
                </a:solidFill>
              </a:rPr>
              <a:t>фактологическим</a:t>
            </a:r>
            <a:r>
              <a:rPr lang="ru-RU" sz="2400" dirty="0" smtClean="0">
                <a:solidFill>
                  <a:schemeClr val="tx1"/>
                </a:solidFill>
              </a:rPr>
              <a:t> материалом. 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1 этап: учащимся предлагается подумать и записать всё, что они знают по данной теме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2 этап: обмен информацией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Рекомендации к </a:t>
            </a:r>
            <a:r>
              <a:rPr lang="ru-RU" sz="2400" dirty="0" smtClean="0">
                <a:solidFill>
                  <a:schemeClr val="tx1"/>
                </a:solidFill>
              </a:rPr>
              <a:t>эффективному использованию: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жёсткий лимит времени на 1 этапе (5-7 мин)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при обсуждении идеи не критикуются, но разногласия отмечаются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оперативная запись высказанных предложений.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Мозговая атака всегда присутствует во время составления  кластера.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42910" y="6500834"/>
            <a:ext cx="285752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143007"/>
          </a:xfrm>
        </p:spPr>
        <p:txBody>
          <a:bodyPr>
            <a:normAutofit/>
          </a:bodyPr>
          <a:lstStyle/>
          <a:p>
            <a:r>
              <a:rPr lang="ru-RU" sz="2800" b="1" dirty="0" err="1" smtClean="0"/>
              <a:t>Инсерт</a:t>
            </a:r>
            <a:r>
              <a:rPr lang="ru-RU" sz="2800" dirty="0" smtClean="0"/>
              <a:t> – в переводе означает система записи для эффективного чтения и размышления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643050"/>
            <a:ext cx="8715436" cy="471490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600" b="1" dirty="0" smtClean="0">
                <a:solidFill>
                  <a:schemeClr val="tx1"/>
                </a:solidFill>
              </a:rPr>
              <a:t>1 этап</a:t>
            </a:r>
            <a:r>
              <a:rPr lang="ru-RU" sz="2600" dirty="0" smtClean="0">
                <a:solidFill>
                  <a:schemeClr val="tx1"/>
                </a:solidFill>
              </a:rPr>
              <a:t>: предлагается система маркировки текста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    </a:t>
            </a:r>
            <a:r>
              <a:rPr lang="en-US" sz="2600" dirty="0" smtClean="0">
                <a:solidFill>
                  <a:schemeClr val="tx1"/>
                </a:solidFill>
              </a:rPr>
              <a:t>v- </a:t>
            </a:r>
            <a:r>
              <a:rPr lang="ru-RU" sz="2600" dirty="0" smtClean="0">
                <a:solidFill>
                  <a:schemeClr val="tx1"/>
                </a:solidFill>
              </a:rPr>
              <a:t>«галочкой» помечается то, что уже известно ученикам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     - «минусом» помечается то, что противоречит их представления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     + «плюсом» помечается то, что интересно и неожиданно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     ? «вопрос» если что-то неясно, требует пояснения</a:t>
            </a:r>
          </a:p>
          <a:p>
            <a:pPr algn="l"/>
            <a:r>
              <a:rPr lang="ru-RU" sz="2600" b="1" dirty="0" smtClean="0">
                <a:solidFill>
                  <a:schemeClr val="tx1"/>
                </a:solidFill>
              </a:rPr>
              <a:t>2 этап</a:t>
            </a:r>
            <a:r>
              <a:rPr lang="ru-RU" sz="2600" dirty="0" smtClean="0">
                <a:solidFill>
                  <a:schemeClr val="tx1"/>
                </a:solidFill>
              </a:rPr>
              <a:t>: учащиеся читают текст и делают соответствующие пометки            </a:t>
            </a:r>
          </a:p>
          <a:p>
            <a:pPr algn="l"/>
            <a:r>
              <a:rPr lang="ru-RU" sz="2600" b="1" dirty="0" smtClean="0">
                <a:solidFill>
                  <a:schemeClr val="tx1"/>
                </a:solidFill>
              </a:rPr>
              <a:t>3 этап</a:t>
            </a:r>
            <a:r>
              <a:rPr lang="ru-RU" sz="2600" dirty="0" smtClean="0">
                <a:solidFill>
                  <a:schemeClr val="tx1"/>
                </a:solidFill>
              </a:rPr>
              <a:t>: последовательное обсуждение каждого маркированного  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            фрагмента.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        Работать можно индивидуально и парами. Например, на уроке по изучению водорода в 9 классе учащимся для работы  можно предложить следующий текст: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pPr marL="457200" indent="-457200" algn="l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571472" y="6429396"/>
            <a:ext cx="285752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0013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Текст по теме «Водород», 9 класс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429684" cy="5000660"/>
          </a:xfrm>
        </p:spPr>
        <p:txBody>
          <a:bodyPr>
            <a:normAutofit fontScale="25000" lnSpcReduction="20000"/>
          </a:bodyPr>
          <a:lstStyle/>
          <a:p>
            <a:pPr marL="457200" indent="-457200" algn="l"/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/>
            <a:r>
              <a:rPr lang="ru-RU" sz="9600" dirty="0" smtClean="0">
                <a:solidFill>
                  <a:schemeClr val="tx1"/>
                </a:solidFill>
              </a:rPr>
              <a:t>1. Молекула водорода состоит из 2-х атомов</a:t>
            </a:r>
          </a:p>
          <a:p>
            <a:pPr marL="457200" indent="-457200" algn="l"/>
            <a:r>
              <a:rPr lang="ru-RU" sz="9600" dirty="0" smtClean="0">
                <a:solidFill>
                  <a:schemeClr val="tx1"/>
                </a:solidFill>
              </a:rPr>
              <a:t>2. Атом в молекулах соединены ковалентной полярной связью.</a:t>
            </a:r>
          </a:p>
          <a:p>
            <a:pPr marL="457200" indent="-457200" algn="l"/>
            <a:r>
              <a:rPr lang="ru-RU" sz="9600" dirty="0" smtClean="0">
                <a:solidFill>
                  <a:schemeClr val="tx1"/>
                </a:solidFill>
              </a:rPr>
              <a:t>3. Вещество водород имеет молекулярную кристаллическую решётку</a:t>
            </a:r>
          </a:p>
          <a:p>
            <a:pPr marL="457200" indent="-457200" algn="l"/>
            <a:r>
              <a:rPr lang="ru-RU" sz="9600" dirty="0" smtClean="0">
                <a:solidFill>
                  <a:schemeClr val="tx1"/>
                </a:solidFill>
              </a:rPr>
              <a:t>4. Водород можно собрать методом вытеснения воздуха</a:t>
            </a:r>
          </a:p>
          <a:p>
            <a:pPr marL="457200" indent="-457200" algn="l"/>
            <a:r>
              <a:rPr lang="ru-RU" sz="9600" dirty="0" smtClean="0">
                <a:solidFill>
                  <a:schemeClr val="tx1"/>
                </a:solidFill>
              </a:rPr>
              <a:t>5. 1 моль  водорода при н.у. занимает объём 22.4 л</a:t>
            </a:r>
          </a:p>
          <a:p>
            <a:pPr marL="457200" indent="-457200" algn="l"/>
            <a:r>
              <a:rPr lang="ru-RU" sz="9600" dirty="0" smtClean="0">
                <a:solidFill>
                  <a:schemeClr val="tx1"/>
                </a:solidFill>
              </a:rPr>
              <a:t>6. В хим.реакциях водород  является только  восстановителем</a:t>
            </a:r>
          </a:p>
          <a:p>
            <a:pPr marL="457200" indent="-457200" algn="l"/>
            <a:r>
              <a:rPr lang="ru-RU" sz="9600" dirty="0" smtClean="0">
                <a:solidFill>
                  <a:schemeClr val="tx1"/>
                </a:solidFill>
              </a:rPr>
              <a:t>7. Водород как неметалл взаимодействует со всеми металлами</a:t>
            </a:r>
          </a:p>
          <a:p>
            <a:pPr marL="457200" indent="-457200" algn="l"/>
            <a:r>
              <a:rPr lang="ru-RU" sz="9600" dirty="0" smtClean="0">
                <a:solidFill>
                  <a:schemeClr val="tx1"/>
                </a:solidFill>
              </a:rPr>
              <a:t>8. Водород можно использовать  в качестве восстановителя при     получении чистых металлов</a:t>
            </a:r>
          </a:p>
          <a:p>
            <a:pPr marL="457200" indent="-457200" algn="l"/>
            <a:r>
              <a:rPr lang="ru-RU" sz="9600" dirty="0" smtClean="0">
                <a:solidFill>
                  <a:schemeClr val="tx1"/>
                </a:solidFill>
              </a:rPr>
              <a:t>9. Водород является экологически чистым топливом</a:t>
            </a:r>
          </a:p>
          <a:p>
            <a:pPr marL="457200" indent="-457200" algn="l"/>
            <a:r>
              <a:rPr lang="ru-RU" sz="9600" dirty="0" smtClean="0">
                <a:solidFill>
                  <a:schemeClr val="tx1"/>
                </a:solidFill>
              </a:rPr>
              <a:t>10. Водород применяется в качестве пищевой добавки Е 949</a:t>
            </a:r>
          </a:p>
          <a:p>
            <a:pPr marL="457200" indent="-457200"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571472" y="6500834"/>
            <a:ext cx="428628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357321"/>
          </a:xfrm>
        </p:spPr>
        <p:txBody>
          <a:bodyPr>
            <a:noAutofit/>
          </a:bodyPr>
          <a:lstStyle/>
          <a:p>
            <a:r>
              <a:rPr lang="ru-RU" sz="3200" b="1" dirty="0" err="1" smtClean="0"/>
              <a:t>Синквейн</a:t>
            </a:r>
            <a:r>
              <a:rPr lang="ru-RU" sz="3200" dirty="0" smtClean="0"/>
              <a:t>  от французского слова «</a:t>
            </a:r>
            <a:r>
              <a:rPr lang="en-US" sz="3200" dirty="0" err="1" smtClean="0"/>
              <a:t>cing</a:t>
            </a:r>
            <a:r>
              <a:rPr lang="ru-RU" sz="3200" dirty="0" smtClean="0"/>
              <a:t>»</a:t>
            </a:r>
            <a:r>
              <a:rPr lang="en-US" sz="3200" dirty="0" smtClean="0"/>
              <a:t> - </a:t>
            </a:r>
            <a:r>
              <a:rPr lang="ru-RU" sz="3200" dirty="0" smtClean="0"/>
              <a:t>пять. Используется как способ синтеза материала.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214554"/>
            <a:ext cx="8429684" cy="400052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600" dirty="0" err="1" smtClean="0">
                <a:solidFill>
                  <a:schemeClr val="tx1"/>
                </a:solidFill>
              </a:rPr>
              <a:t>Синквейн</a:t>
            </a:r>
            <a:r>
              <a:rPr lang="ru-RU" sz="2600" dirty="0" smtClean="0">
                <a:solidFill>
                  <a:schemeClr val="tx1"/>
                </a:solidFill>
              </a:rPr>
              <a:t> может быть предложен как индивидуальное самостоятельное задание, 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для работы в парах и как коллективное творчество.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Чаще всего </a:t>
            </a:r>
            <a:r>
              <a:rPr lang="ru-RU" sz="2600" dirty="0" err="1" smtClean="0">
                <a:solidFill>
                  <a:schemeClr val="tx1"/>
                </a:solidFill>
              </a:rPr>
              <a:t>синквейн</a:t>
            </a:r>
            <a:r>
              <a:rPr lang="ru-RU" sz="2600" dirty="0" smtClean="0">
                <a:solidFill>
                  <a:schemeClr val="tx1"/>
                </a:solidFill>
              </a:rPr>
              <a:t> используется на стадии рефлексии, но может быть дан и на стадии вызова.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План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1 строка – 1  слово-существительное-название темы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2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строка – 2-3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слова – прилагательное –свойства темы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3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строка – 2-3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слова – глаголы –действие темы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4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строка – 4-5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слов – ваше отношение к данной теме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5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строка – 1-2 слова – синоним первой строки</a:t>
            </a:r>
          </a:p>
          <a:p>
            <a:pPr algn="l"/>
            <a:endParaRPr lang="ru-RU" sz="24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42910" y="6429396"/>
            <a:ext cx="428628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0013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 </a:t>
            </a:r>
            <a:r>
              <a:rPr lang="ru-RU" sz="3200" dirty="0" err="1" smtClean="0"/>
              <a:t>синквейна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357298"/>
            <a:ext cx="7858180" cy="550070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на  стадии рефлексии при изучении темы «Алюминий»,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Алюминий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Пластичный, серебристый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Проводит ток, тепло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Лёгкий. Активный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Металл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на стадии вызова после изучения темы «Спирты»: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Этанол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Жидкий, наркотический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Опьяняет, дезинфицирует, горит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Осторожно использовать в быту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Предельный одноатомный спирт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14348" y="6429396"/>
            <a:ext cx="428628" cy="2143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1294</TotalTime>
  <Words>1503</Words>
  <Application>Microsoft Office PowerPoint</Application>
  <PresentationFormat>Экран (4:3)</PresentationFormat>
  <Paragraphs>195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Технология развития критического мышления на уроках химии</vt:lpstr>
      <vt:lpstr>Структура ТРКМ</vt:lpstr>
      <vt:lpstr>Некоторые приёмы использования ТРКМ на уроках химии</vt:lpstr>
      <vt:lpstr>Пример: «Химические свойства кислот в свете ТЭД»</vt:lpstr>
      <vt:lpstr>Приём  «Мозговая атака»</vt:lpstr>
      <vt:lpstr>Инсерт – в переводе означает система записи для эффективного чтения и размышления</vt:lpstr>
      <vt:lpstr>Текст по теме «Водород», 9 класс</vt:lpstr>
      <vt:lpstr>Синквейн  от французского слова «cing» - пять. Используется как способ синтеза материала.</vt:lpstr>
      <vt:lpstr>Пример синквейна </vt:lpstr>
      <vt:lpstr>Приём «Верные и неверные утверждения»</vt:lpstr>
      <vt:lpstr>Приём «Концептуальная таблица»</vt:lpstr>
      <vt:lpstr>«Кейс» – приём используется для повторения пройденного материала</vt:lpstr>
      <vt:lpstr>Таблица З-Х (знаю-хочу узнать) можно использовать на стадии вызова с целью повторить  пройденное</vt:lpstr>
      <vt:lpstr>Урок «Расчёты по химическим уравнениям» с применением ТРКМ, 8 класс</vt:lpstr>
      <vt:lpstr>Структура урока по технологии развития критического мышления</vt:lpstr>
      <vt:lpstr>Структура урока (продолжение)</vt:lpstr>
      <vt:lpstr>Ход урока</vt:lpstr>
      <vt:lpstr>Ответить на вопросы</vt:lpstr>
      <vt:lpstr>Решение задач по уравнению</vt:lpstr>
      <vt:lpstr>Заключение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86</cp:revision>
  <dcterms:created xsi:type="dcterms:W3CDTF">2017-02-28T04:39:45Z</dcterms:created>
  <dcterms:modified xsi:type="dcterms:W3CDTF">2017-03-14T17:16:07Z</dcterms:modified>
</cp:coreProperties>
</file>