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73" r:id="rId6"/>
    <p:sldId id="261" r:id="rId7"/>
    <p:sldId id="274" r:id="rId8"/>
    <p:sldId id="263" r:id="rId9"/>
    <p:sldId id="275" r:id="rId10"/>
    <p:sldId id="276" r:id="rId11"/>
    <p:sldId id="277" r:id="rId12"/>
    <p:sldId id="278" r:id="rId13"/>
    <p:sldId id="264" r:id="rId14"/>
    <p:sldId id="268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99FF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3D05B-6338-4C91-867D-C79033C2B98B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FA3F5-59FA-4194-AC68-BAA5E3E9CD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48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FA3F5-59FA-4194-AC68-BAA5E3E9CD1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3.gi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F:\картинки\HOMEANIM\AG00319_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094115">
            <a:off x="361738" y="-54921"/>
            <a:ext cx="2962290" cy="236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Monotype Corsiva" pitchFamily="66" charset="0"/>
              </a:rPr>
              <a:t>Долгожданный дан звонок.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Monotype Corsiva" pitchFamily="66" charset="0"/>
              </a:rPr>
              <a:t>Начинается урок.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Monotype Corsiva" pitchFamily="66" charset="0"/>
              </a:rPr>
              <a:t>Сегодня будем мы опять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Monotype Corsiva" pitchFamily="66" charset="0"/>
              </a:rPr>
              <a:t>Решать, отгадывать, смекать!</a:t>
            </a:r>
            <a:endParaRPr lang="ru-RU" sz="54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F:\картинки\HOMEANIM\AG00317_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4000504"/>
            <a:ext cx="207170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260350"/>
            <a:ext cx="44640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2000"/>
              <a:t>Умножение десятичной дроби на натуральное число 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679950" y="260350"/>
            <a:ext cx="43211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sz="2000"/>
              <a:t>Умножение десятичной дроби на десятичную дробь</a:t>
            </a:r>
          </a:p>
        </p:txBody>
      </p:sp>
      <p:grpSp>
        <p:nvGrpSpPr>
          <p:cNvPr id="2" name="Group 475"/>
          <p:cNvGrpSpPr>
            <a:grpSpLocks/>
          </p:cNvGrpSpPr>
          <p:nvPr/>
        </p:nvGrpSpPr>
        <p:grpSpPr bwMode="auto">
          <a:xfrm>
            <a:off x="6227763" y="873125"/>
            <a:ext cx="2376487" cy="1390650"/>
            <a:chOff x="3923" y="1003"/>
            <a:chExt cx="1497" cy="876"/>
          </a:xfrm>
        </p:grpSpPr>
        <p:sp>
          <p:nvSpPr>
            <p:cNvPr id="11330" name="Text Box 405"/>
            <p:cNvSpPr txBox="1">
              <a:spLocks noChangeArrowheads="1"/>
            </p:cNvSpPr>
            <p:nvPr/>
          </p:nvSpPr>
          <p:spPr bwMode="auto">
            <a:xfrm>
              <a:off x="5080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3</a:t>
              </a:r>
            </a:p>
          </p:txBody>
        </p:sp>
        <p:sp>
          <p:nvSpPr>
            <p:cNvPr id="11331" name="Text Box 406"/>
            <p:cNvSpPr txBox="1">
              <a:spLocks noChangeArrowheads="1"/>
            </p:cNvSpPr>
            <p:nvPr/>
          </p:nvSpPr>
          <p:spPr bwMode="auto">
            <a:xfrm>
              <a:off x="4672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1</a:t>
              </a:r>
            </a:p>
          </p:txBody>
        </p:sp>
        <p:sp>
          <p:nvSpPr>
            <p:cNvPr id="11332" name="Text Box 407"/>
            <p:cNvSpPr txBox="1">
              <a:spLocks noChangeArrowheads="1"/>
            </p:cNvSpPr>
            <p:nvPr/>
          </p:nvSpPr>
          <p:spPr bwMode="auto">
            <a:xfrm>
              <a:off x="4309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2</a:t>
              </a:r>
            </a:p>
          </p:txBody>
        </p:sp>
        <p:sp>
          <p:nvSpPr>
            <p:cNvPr id="11333" name="Text Box 408"/>
            <p:cNvSpPr txBox="1">
              <a:spLocks noChangeArrowheads="1"/>
            </p:cNvSpPr>
            <p:nvPr/>
          </p:nvSpPr>
          <p:spPr bwMode="auto">
            <a:xfrm>
              <a:off x="3923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1</a:t>
              </a:r>
            </a:p>
          </p:txBody>
        </p:sp>
        <p:sp>
          <p:nvSpPr>
            <p:cNvPr id="11334" name="Text Box 423"/>
            <p:cNvSpPr txBox="1">
              <a:spLocks noChangeArrowheads="1"/>
            </p:cNvSpPr>
            <p:nvPr/>
          </p:nvSpPr>
          <p:spPr bwMode="auto">
            <a:xfrm>
              <a:off x="4059" y="1207"/>
              <a:ext cx="340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7000"/>
                <a:t>,</a:t>
              </a:r>
            </a:p>
          </p:txBody>
        </p:sp>
      </p:grpSp>
      <p:grpSp>
        <p:nvGrpSpPr>
          <p:cNvPr id="3" name="Group 657"/>
          <p:cNvGrpSpPr>
            <a:grpSpLocks/>
          </p:cNvGrpSpPr>
          <p:nvPr/>
        </p:nvGrpSpPr>
        <p:grpSpPr bwMode="auto">
          <a:xfrm>
            <a:off x="7451725" y="1881188"/>
            <a:ext cx="1116013" cy="1427162"/>
            <a:chOff x="4309" y="1207"/>
            <a:chExt cx="703" cy="899"/>
          </a:xfrm>
        </p:grpSpPr>
        <p:sp>
          <p:nvSpPr>
            <p:cNvPr id="11327" name="Text Box 410"/>
            <p:cNvSpPr txBox="1">
              <a:spLocks noChangeArrowheads="1"/>
            </p:cNvSpPr>
            <p:nvPr/>
          </p:nvSpPr>
          <p:spPr bwMode="auto">
            <a:xfrm>
              <a:off x="4672" y="1207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4</a:t>
              </a:r>
            </a:p>
          </p:txBody>
        </p:sp>
        <p:sp>
          <p:nvSpPr>
            <p:cNvPr id="11328" name="Text Box 415"/>
            <p:cNvSpPr txBox="1">
              <a:spLocks noChangeArrowheads="1"/>
            </p:cNvSpPr>
            <p:nvPr/>
          </p:nvSpPr>
          <p:spPr bwMode="auto">
            <a:xfrm>
              <a:off x="4309" y="1207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2</a:t>
              </a:r>
            </a:p>
          </p:txBody>
        </p:sp>
        <p:sp>
          <p:nvSpPr>
            <p:cNvPr id="11329" name="Text Box 424"/>
            <p:cNvSpPr txBox="1">
              <a:spLocks noChangeArrowheads="1"/>
            </p:cNvSpPr>
            <p:nvPr/>
          </p:nvSpPr>
          <p:spPr bwMode="auto">
            <a:xfrm>
              <a:off x="4490" y="1434"/>
              <a:ext cx="340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7000"/>
                <a:t>,</a:t>
              </a:r>
            </a:p>
          </p:txBody>
        </p:sp>
      </p:grpSp>
      <p:grpSp>
        <p:nvGrpSpPr>
          <p:cNvPr id="4" name="Group 673"/>
          <p:cNvGrpSpPr>
            <a:grpSpLocks/>
          </p:cNvGrpSpPr>
          <p:nvPr/>
        </p:nvGrpSpPr>
        <p:grpSpPr bwMode="auto">
          <a:xfrm>
            <a:off x="5653088" y="5084763"/>
            <a:ext cx="2951162" cy="1371600"/>
            <a:chOff x="3561" y="3203"/>
            <a:chExt cx="1859" cy="864"/>
          </a:xfrm>
        </p:grpSpPr>
        <p:sp>
          <p:nvSpPr>
            <p:cNvPr id="11322" name="Text Box 416"/>
            <p:cNvSpPr txBox="1">
              <a:spLocks noChangeArrowheads="1"/>
            </p:cNvSpPr>
            <p:nvPr/>
          </p:nvSpPr>
          <p:spPr bwMode="auto">
            <a:xfrm>
              <a:off x="5080" y="32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2</a:t>
              </a:r>
            </a:p>
          </p:txBody>
        </p:sp>
        <p:sp>
          <p:nvSpPr>
            <p:cNvPr id="11323" name="Text Box 417"/>
            <p:cNvSpPr txBox="1">
              <a:spLocks noChangeArrowheads="1"/>
            </p:cNvSpPr>
            <p:nvPr/>
          </p:nvSpPr>
          <p:spPr bwMode="auto">
            <a:xfrm>
              <a:off x="4695" y="32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1</a:t>
              </a:r>
            </a:p>
          </p:txBody>
        </p:sp>
        <p:sp>
          <p:nvSpPr>
            <p:cNvPr id="11324" name="Text Box 418"/>
            <p:cNvSpPr txBox="1">
              <a:spLocks noChangeArrowheads="1"/>
            </p:cNvSpPr>
            <p:nvPr/>
          </p:nvSpPr>
          <p:spPr bwMode="auto">
            <a:xfrm>
              <a:off x="4332" y="32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1</a:t>
              </a:r>
            </a:p>
          </p:txBody>
        </p:sp>
        <p:sp>
          <p:nvSpPr>
            <p:cNvPr id="11325" name="Text Box 419"/>
            <p:cNvSpPr txBox="1">
              <a:spLocks noChangeArrowheads="1"/>
            </p:cNvSpPr>
            <p:nvPr/>
          </p:nvSpPr>
          <p:spPr bwMode="auto">
            <a:xfrm>
              <a:off x="3946" y="32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9</a:t>
              </a:r>
            </a:p>
          </p:txBody>
        </p:sp>
        <p:sp>
          <p:nvSpPr>
            <p:cNvPr id="11326" name="Text Box 420"/>
            <p:cNvSpPr txBox="1">
              <a:spLocks noChangeArrowheads="1"/>
            </p:cNvSpPr>
            <p:nvPr/>
          </p:nvSpPr>
          <p:spPr bwMode="auto">
            <a:xfrm>
              <a:off x="3561" y="32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2</a:t>
              </a:r>
            </a:p>
          </p:txBody>
        </p:sp>
      </p:grpSp>
      <p:sp>
        <p:nvSpPr>
          <p:cNvPr id="7593" name="Text Box 425"/>
          <p:cNvSpPr txBox="1">
            <a:spLocks noChangeArrowheads="1"/>
          </p:cNvSpPr>
          <p:nvPr/>
        </p:nvSpPr>
        <p:spPr bwMode="auto">
          <a:xfrm>
            <a:off x="5903913" y="5445125"/>
            <a:ext cx="5397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7000"/>
              <a:t>,</a:t>
            </a:r>
          </a:p>
        </p:txBody>
      </p:sp>
      <p:sp>
        <p:nvSpPr>
          <p:cNvPr id="7594" name="Text Box 426"/>
          <p:cNvSpPr txBox="1">
            <a:spLocks noChangeArrowheads="1"/>
          </p:cNvSpPr>
          <p:nvPr/>
        </p:nvSpPr>
        <p:spPr bwMode="auto">
          <a:xfrm>
            <a:off x="5651500" y="1665288"/>
            <a:ext cx="539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5000">
                <a:latin typeface="Tahoma" pitchFamily="34" charset="0"/>
              </a:rPr>
              <a:t>х</a:t>
            </a:r>
          </a:p>
        </p:txBody>
      </p:sp>
      <p:sp>
        <p:nvSpPr>
          <p:cNvPr id="7595" name="Arc 427"/>
          <p:cNvSpPr>
            <a:spLocks/>
          </p:cNvSpPr>
          <p:nvPr/>
        </p:nvSpPr>
        <p:spPr bwMode="auto">
          <a:xfrm flipV="1">
            <a:off x="6840538" y="1989138"/>
            <a:ext cx="1763712" cy="179387"/>
          </a:xfrm>
          <a:custGeom>
            <a:avLst/>
            <a:gdLst>
              <a:gd name="T0" fmla="*/ 653 w 43200"/>
              <a:gd name="T1" fmla="*/ 179387 h 22436"/>
              <a:gd name="T2" fmla="*/ 1763712 w 43200"/>
              <a:gd name="T3" fmla="*/ 172703 h 22436"/>
              <a:gd name="T4" fmla="*/ 881856 w 43200"/>
              <a:gd name="T5" fmla="*/ 172703 h 224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7596" name="Arc 428"/>
          <p:cNvSpPr>
            <a:spLocks/>
          </p:cNvSpPr>
          <p:nvPr/>
        </p:nvSpPr>
        <p:spPr bwMode="auto">
          <a:xfrm flipV="1">
            <a:off x="6840538" y="1989138"/>
            <a:ext cx="1763712" cy="179387"/>
          </a:xfrm>
          <a:custGeom>
            <a:avLst/>
            <a:gdLst>
              <a:gd name="T0" fmla="*/ 653 w 43200"/>
              <a:gd name="T1" fmla="*/ 179387 h 22436"/>
              <a:gd name="T2" fmla="*/ 1763712 w 43200"/>
              <a:gd name="T3" fmla="*/ 172703 h 22436"/>
              <a:gd name="T4" fmla="*/ 881856 w 43200"/>
              <a:gd name="T5" fmla="*/ 172703 h 224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7597" name="Arc 429"/>
          <p:cNvSpPr>
            <a:spLocks/>
          </p:cNvSpPr>
          <p:nvPr/>
        </p:nvSpPr>
        <p:spPr bwMode="auto">
          <a:xfrm flipV="1">
            <a:off x="8135938" y="2960688"/>
            <a:ext cx="503237" cy="180975"/>
          </a:xfrm>
          <a:custGeom>
            <a:avLst/>
            <a:gdLst>
              <a:gd name="T0" fmla="*/ 186 w 43200"/>
              <a:gd name="T1" fmla="*/ 180975 h 22436"/>
              <a:gd name="T2" fmla="*/ 503237 w 43200"/>
              <a:gd name="T3" fmla="*/ 174232 h 22436"/>
              <a:gd name="T4" fmla="*/ 251619 w 43200"/>
              <a:gd name="T5" fmla="*/ 174232 h 224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101600" cmpd="tri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7646" name="Line 478"/>
          <p:cNvSpPr>
            <a:spLocks noChangeShapeType="1"/>
          </p:cNvSpPr>
          <p:nvPr/>
        </p:nvSpPr>
        <p:spPr bwMode="auto">
          <a:xfrm>
            <a:off x="6192838" y="3213100"/>
            <a:ext cx="24479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7647" name="Text Box 479"/>
          <p:cNvSpPr txBox="1">
            <a:spLocks noChangeArrowheads="1"/>
          </p:cNvSpPr>
          <p:nvPr/>
        </p:nvSpPr>
        <p:spPr bwMode="auto">
          <a:xfrm>
            <a:off x="900113" y="1773238"/>
            <a:ext cx="539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5000">
                <a:latin typeface="Tahoma" pitchFamily="34" charset="0"/>
              </a:rPr>
              <a:t>х</a:t>
            </a:r>
          </a:p>
        </p:txBody>
      </p:sp>
      <p:grpSp>
        <p:nvGrpSpPr>
          <p:cNvPr id="5" name="Group 486"/>
          <p:cNvGrpSpPr>
            <a:grpSpLocks/>
          </p:cNvGrpSpPr>
          <p:nvPr/>
        </p:nvGrpSpPr>
        <p:grpSpPr bwMode="auto">
          <a:xfrm>
            <a:off x="1547813" y="909638"/>
            <a:ext cx="1728787" cy="1390650"/>
            <a:chOff x="1315" y="1003"/>
            <a:chExt cx="1089" cy="876"/>
          </a:xfrm>
        </p:grpSpPr>
        <p:sp>
          <p:nvSpPr>
            <p:cNvPr id="11318" name="Text Box 482"/>
            <p:cNvSpPr txBox="1">
              <a:spLocks noChangeArrowheads="1"/>
            </p:cNvSpPr>
            <p:nvPr/>
          </p:nvSpPr>
          <p:spPr bwMode="auto">
            <a:xfrm>
              <a:off x="2064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3</a:t>
              </a:r>
            </a:p>
          </p:txBody>
        </p:sp>
        <p:sp>
          <p:nvSpPr>
            <p:cNvPr id="11319" name="Text Box 483"/>
            <p:cNvSpPr txBox="1">
              <a:spLocks noChangeArrowheads="1"/>
            </p:cNvSpPr>
            <p:nvPr/>
          </p:nvSpPr>
          <p:spPr bwMode="auto">
            <a:xfrm>
              <a:off x="1701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8</a:t>
              </a:r>
            </a:p>
          </p:txBody>
        </p:sp>
        <p:sp>
          <p:nvSpPr>
            <p:cNvPr id="11320" name="Text Box 484"/>
            <p:cNvSpPr txBox="1">
              <a:spLocks noChangeArrowheads="1"/>
            </p:cNvSpPr>
            <p:nvPr/>
          </p:nvSpPr>
          <p:spPr bwMode="auto">
            <a:xfrm>
              <a:off x="1315" y="100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1</a:t>
              </a:r>
            </a:p>
          </p:txBody>
        </p:sp>
        <p:sp>
          <p:nvSpPr>
            <p:cNvPr id="11321" name="Text Box 485"/>
            <p:cNvSpPr txBox="1">
              <a:spLocks noChangeArrowheads="1"/>
            </p:cNvSpPr>
            <p:nvPr/>
          </p:nvSpPr>
          <p:spPr bwMode="auto">
            <a:xfrm>
              <a:off x="1451" y="1207"/>
              <a:ext cx="340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7000"/>
                <a:t>,</a:t>
              </a:r>
            </a:p>
          </p:txBody>
        </p:sp>
      </p:grpSp>
      <p:grpSp>
        <p:nvGrpSpPr>
          <p:cNvPr id="6" name="Group 510"/>
          <p:cNvGrpSpPr>
            <a:grpSpLocks/>
          </p:cNvGrpSpPr>
          <p:nvPr/>
        </p:nvGrpSpPr>
        <p:grpSpPr bwMode="auto">
          <a:xfrm>
            <a:off x="1547813" y="3033713"/>
            <a:ext cx="1692275" cy="1371600"/>
            <a:chOff x="975" y="2659"/>
            <a:chExt cx="1066" cy="864"/>
          </a:xfrm>
        </p:grpSpPr>
        <p:sp>
          <p:nvSpPr>
            <p:cNvPr id="11315" name="Text Box 488"/>
            <p:cNvSpPr txBox="1">
              <a:spLocks noChangeArrowheads="1"/>
            </p:cNvSpPr>
            <p:nvPr/>
          </p:nvSpPr>
          <p:spPr bwMode="auto">
            <a:xfrm>
              <a:off x="1701" y="2659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6</a:t>
              </a:r>
            </a:p>
          </p:txBody>
        </p:sp>
        <p:sp>
          <p:nvSpPr>
            <p:cNvPr id="11316" name="Text Box 489"/>
            <p:cNvSpPr txBox="1">
              <a:spLocks noChangeArrowheads="1"/>
            </p:cNvSpPr>
            <p:nvPr/>
          </p:nvSpPr>
          <p:spPr bwMode="auto">
            <a:xfrm>
              <a:off x="1361" y="2659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6</a:t>
              </a:r>
            </a:p>
          </p:txBody>
        </p:sp>
        <p:sp>
          <p:nvSpPr>
            <p:cNvPr id="11317" name="Text Box 490"/>
            <p:cNvSpPr txBox="1">
              <a:spLocks noChangeArrowheads="1"/>
            </p:cNvSpPr>
            <p:nvPr/>
          </p:nvSpPr>
          <p:spPr bwMode="auto">
            <a:xfrm>
              <a:off x="975" y="2659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3</a:t>
              </a:r>
            </a:p>
          </p:txBody>
        </p:sp>
      </p:grpSp>
      <p:sp>
        <p:nvSpPr>
          <p:cNvPr id="7659" name="Text Box 491"/>
          <p:cNvSpPr txBox="1">
            <a:spLocks noChangeArrowheads="1"/>
          </p:cNvSpPr>
          <p:nvPr/>
        </p:nvSpPr>
        <p:spPr bwMode="auto">
          <a:xfrm>
            <a:off x="1727200" y="5516563"/>
            <a:ext cx="5397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7000"/>
              <a:t>,</a:t>
            </a:r>
          </a:p>
        </p:txBody>
      </p:sp>
      <p:sp>
        <p:nvSpPr>
          <p:cNvPr id="7660" name="Arc 492"/>
          <p:cNvSpPr>
            <a:spLocks/>
          </p:cNvSpPr>
          <p:nvPr/>
        </p:nvSpPr>
        <p:spPr bwMode="auto">
          <a:xfrm flipV="1">
            <a:off x="2159000" y="2024063"/>
            <a:ext cx="1044575" cy="215900"/>
          </a:xfrm>
          <a:custGeom>
            <a:avLst/>
            <a:gdLst>
              <a:gd name="T0" fmla="*/ 387 w 43200"/>
              <a:gd name="T1" fmla="*/ 215900 h 22436"/>
              <a:gd name="T2" fmla="*/ 1044575 w 43200"/>
              <a:gd name="T3" fmla="*/ 207855 h 22436"/>
              <a:gd name="T4" fmla="*/ 522288 w 43200"/>
              <a:gd name="T5" fmla="*/ 207855 h 224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7662" name="Line 494"/>
          <p:cNvSpPr>
            <a:spLocks noChangeShapeType="1"/>
          </p:cNvSpPr>
          <p:nvPr/>
        </p:nvSpPr>
        <p:spPr bwMode="auto">
          <a:xfrm>
            <a:off x="1368425" y="3141663"/>
            <a:ext cx="19081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grpSp>
        <p:nvGrpSpPr>
          <p:cNvPr id="7" name="Group 509"/>
          <p:cNvGrpSpPr>
            <a:grpSpLocks/>
          </p:cNvGrpSpPr>
          <p:nvPr/>
        </p:nvGrpSpPr>
        <p:grpSpPr bwMode="auto">
          <a:xfrm>
            <a:off x="2087563" y="1952625"/>
            <a:ext cx="1152525" cy="1371600"/>
            <a:chOff x="1315" y="1684"/>
            <a:chExt cx="726" cy="864"/>
          </a:xfrm>
        </p:grpSpPr>
        <p:sp>
          <p:nvSpPr>
            <p:cNvPr id="11313" name="Text Box 481"/>
            <p:cNvSpPr txBox="1">
              <a:spLocks noChangeArrowheads="1"/>
            </p:cNvSpPr>
            <p:nvPr/>
          </p:nvSpPr>
          <p:spPr bwMode="auto">
            <a:xfrm>
              <a:off x="1701" y="1684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2</a:t>
              </a:r>
            </a:p>
          </p:txBody>
        </p:sp>
        <p:sp>
          <p:nvSpPr>
            <p:cNvPr id="11314" name="Text Box 495"/>
            <p:cNvSpPr txBox="1">
              <a:spLocks noChangeArrowheads="1"/>
            </p:cNvSpPr>
            <p:nvPr/>
          </p:nvSpPr>
          <p:spPr bwMode="auto">
            <a:xfrm>
              <a:off x="1315" y="1684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1</a:t>
              </a:r>
            </a:p>
          </p:txBody>
        </p:sp>
      </p:grpSp>
      <p:grpSp>
        <p:nvGrpSpPr>
          <p:cNvPr id="8" name="Group 655"/>
          <p:cNvGrpSpPr>
            <a:grpSpLocks/>
          </p:cNvGrpSpPr>
          <p:nvPr/>
        </p:nvGrpSpPr>
        <p:grpSpPr bwMode="auto">
          <a:xfrm>
            <a:off x="971550" y="4076700"/>
            <a:ext cx="1692275" cy="1371600"/>
            <a:chOff x="612" y="2568"/>
            <a:chExt cx="1066" cy="864"/>
          </a:xfrm>
        </p:grpSpPr>
        <p:sp>
          <p:nvSpPr>
            <p:cNvPr id="11310" name="Text Box 512"/>
            <p:cNvSpPr txBox="1">
              <a:spLocks noChangeArrowheads="1"/>
            </p:cNvSpPr>
            <p:nvPr/>
          </p:nvSpPr>
          <p:spPr bwMode="auto">
            <a:xfrm>
              <a:off x="1338" y="2568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3</a:t>
              </a:r>
            </a:p>
          </p:txBody>
        </p:sp>
        <p:sp>
          <p:nvSpPr>
            <p:cNvPr id="11311" name="Text Box 513"/>
            <p:cNvSpPr txBox="1">
              <a:spLocks noChangeArrowheads="1"/>
            </p:cNvSpPr>
            <p:nvPr/>
          </p:nvSpPr>
          <p:spPr bwMode="auto">
            <a:xfrm>
              <a:off x="952" y="2568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8</a:t>
              </a:r>
            </a:p>
          </p:txBody>
        </p:sp>
        <p:sp>
          <p:nvSpPr>
            <p:cNvPr id="11312" name="Text Box 514"/>
            <p:cNvSpPr txBox="1">
              <a:spLocks noChangeArrowheads="1"/>
            </p:cNvSpPr>
            <p:nvPr/>
          </p:nvSpPr>
          <p:spPr bwMode="auto">
            <a:xfrm>
              <a:off x="612" y="2568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1</a:t>
              </a:r>
            </a:p>
          </p:txBody>
        </p:sp>
      </p:grpSp>
      <p:sp>
        <p:nvSpPr>
          <p:cNvPr id="7711" name="Line 543"/>
          <p:cNvSpPr>
            <a:spLocks noChangeShapeType="1"/>
          </p:cNvSpPr>
          <p:nvPr/>
        </p:nvSpPr>
        <p:spPr bwMode="auto">
          <a:xfrm>
            <a:off x="863600" y="5265738"/>
            <a:ext cx="2413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grpSp>
        <p:nvGrpSpPr>
          <p:cNvPr id="9" name="Group 656"/>
          <p:cNvGrpSpPr>
            <a:grpSpLocks/>
          </p:cNvGrpSpPr>
          <p:nvPr/>
        </p:nvGrpSpPr>
        <p:grpSpPr bwMode="auto">
          <a:xfrm>
            <a:off x="863600" y="5229225"/>
            <a:ext cx="2376488" cy="1371600"/>
            <a:chOff x="544" y="3294"/>
            <a:chExt cx="1497" cy="864"/>
          </a:xfrm>
        </p:grpSpPr>
        <p:sp>
          <p:nvSpPr>
            <p:cNvPr id="11306" name="Text Box 545"/>
            <p:cNvSpPr txBox="1">
              <a:spLocks noChangeArrowheads="1"/>
            </p:cNvSpPr>
            <p:nvPr/>
          </p:nvSpPr>
          <p:spPr bwMode="auto">
            <a:xfrm>
              <a:off x="1701" y="3294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6</a:t>
              </a:r>
            </a:p>
          </p:txBody>
        </p:sp>
        <p:sp>
          <p:nvSpPr>
            <p:cNvPr id="11307" name="Text Box 546"/>
            <p:cNvSpPr txBox="1">
              <a:spLocks noChangeArrowheads="1"/>
            </p:cNvSpPr>
            <p:nvPr/>
          </p:nvSpPr>
          <p:spPr bwMode="auto">
            <a:xfrm>
              <a:off x="1338" y="3294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9</a:t>
              </a:r>
            </a:p>
          </p:txBody>
        </p:sp>
        <p:sp>
          <p:nvSpPr>
            <p:cNvPr id="11308" name="Text Box 547"/>
            <p:cNvSpPr txBox="1">
              <a:spLocks noChangeArrowheads="1"/>
            </p:cNvSpPr>
            <p:nvPr/>
          </p:nvSpPr>
          <p:spPr bwMode="auto">
            <a:xfrm>
              <a:off x="907" y="3294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1</a:t>
              </a:r>
            </a:p>
          </p:txBody>
        </p:sp>
        <p:sp>
          <p:nvSpPr>
            <p:cNvPr id="11309" name="Text Box 548"/>
            <p:cNvSpPr txBox="1">
              <a:spLocks noChangeArrowheads="1"/>
            </p:cNvSpPr>
            <p:nvPr/>
          </p:nvSpPr>
          <p:spPr bwMode="auto">
            <a:xfrm>
              <a:off x="544" y="3294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2</a:t>
              </a:r>
            </a:p>
          </p:txBody>
        </p:sp>
      </p:grpSp>
      <p:sp>
        <p:nvSpPr>
          <p:cNvPr id="7719" name="Text Box 551"/>
          <p:cNvSpPr txBox="1">
            <a:spLocks noChangeArrowheads="1"/>
          </p:cNvSpPr>
          <p:nvPr/>
        </p:nvSpPr>
        <p:spPr bwMode="auto">
          <a:xfrm>
            <a:off x="287338" y="3752850"/>
            <a:ext cx="539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US" sz="5000">
                <a:latin typeface="Tahoma" pitchFamily="34" charset="0"/>
              </a:rPr>
              <a:t>+</a:t>
            </a:r>
          </a:p>
        </p:txBody>
      </p:sp>
      <p:sp>
        <p:nvSpPr>
          <p:cNvPr id="7826" name="Arc 658"/>
          <p:cNvSpPr>
            <a:spLocks/>
          </p:cNvSpPr>
          <p:nvPr/>
        </p:nvSpPr>
        <p:spPr bwMode="auto">
          <a:xfrm flipV="1">
            <a:off x="8101013" y="2960688"/>
            <a:ext cx="503237" cy="180975"/>
          </a:xfrm>
          <a:custGeom>
            <a:avLst/>
            <a:gdLst>
              <a:gd name="T0" fmla="*/ 186 w 43200"/>
              <a:gd name="T1" fmla="*/ 180975 h 22436"/>
              <a:gd name="T2" fmla="*/ 503237 w 43200"/>
              <a:gd name="T3" fmla="*/ 174232 h 22436"/>
              <a:gd name="T4" fmla="*/ 251619 w 43200"/>
              <a:gd name="T5" fmla="*/ 174232 h 224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101600" cmpd="tri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7827" name="Line 659"/>
          <p:cNvSpPr>
            <a:spLocks noChangeShapeType="1"/>
          </p:cNvSpPr>
          <p:nvPr/>
        </p:nvSpPr>
        <p:spPr bwMode="auto">
          <a:xfrm>
            <a:off x="5435600" y="5300663"/>
            <a:ext cx="31686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grpSp>
        <p:nvGrpSpPr>
          <p:cNvPr id="10" name="Group 666"/>
          <p:cNvGrpSpPr>
            <a:grpSpLocks/>
          </p:cNvGrpSpPr>
          <p:nvPr/>
        </p:nvGrpSpPr>
        <p:grpSpPr bwMode="auto">
          <a:xfrm>
            <a:off x="6227763" y="3033713"/>
            <a:ext cx="2376487" cy="1371600"/>
            <a:chOff x="3923" y="1933"/>
            <a:chExt cx="1497" cy="864"/>
          </a:xfrm>
        </p:grpSpPr>
        <p:sp>
          <p:nvSpPr>
            <p:cNvPr id="11302" name="Text Box 661"/>
            <p:cNvSpPr txBox="1">
              <a:spLocks noChangeArrowheads="1"/>
            </p:cNvSpPr>
            <p:nvPr/>
          </p:nvSpPr>
          <p:spPr bwMode="auto">
            <a:xfrm>
              <a:off x="5080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2</a:t>
              </a:r>
            </a:p>
          </p:txBody>
        </p:sp>
        <p:sp>
          <p:nvSpPr>
            <p:cNvPr id="11303" name="Text Box 662"/>
            <p:cNvSpPr txBox="1">
              <a:spLocks noChangeArrowheads="1"/>
            </p:cNvSpPr>
            <p:nvPr/>
          </p:nvSpPr>
          <p:spPr bwMode="auto">
            <a:xfrm>
              <a:off x="4672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5</a:t>
              </a:r>
            </a:p>
          </p:txBody>
        </p:sp>
        <p:sp>
          <p:nvSpPr>
            <p:cNvPr id="11304" name="Text Box 663"/>
            <p:cNvSpPr txBox="1">
              <a:spLocks noChangeArrowheads="1"/>
            </p:cNvSpPr>
            <p:nvPr/>
          </p:nvSpPr>
          <p:spPr bwMode="auto">
            <a:xfrm>
              <a:off x="4309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8</a:t>
              </a:r>
            </a:p>
          </p:txBody>
        </p:sp>
        <p:sp>
          <p:nvSpPr>
            <p:cNvPr id="11305" name="Text Box 664"/>
            <p:cNvSpPr txBox="1">
              <a:spLocks noChangeArrowheads="1"/>
            </p:cNvSpPr>
            <p:nvPr/>
          </p:nvSpPr>
          <p:spPr bwMode="auto">
            <a:xfrm>
              <a:off x="3923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4</a:t>
              </a:r>
            </a:p>
          </p:txBody>
        </p:sp>
      </p:grpSp>
      <p:grpSp>
        <p:nvGrpSpPr>
          <p:cNvPr id="11" name="Group 667"/>
          <p:cNvGrpSpPr>
            <a:grpSpLocks/>
          </p:cNvGrpSpPr>
          <p:nvPr/>
        </p:nvGrpSpPr>
        <p:grpSpPr bwMode="auto">
          <a:xfrm>
            <a:off x="5616575" y="4041775"/>
            <a:ext cx="2376488" cy="1371600"/>
            <a:chOff x="3923" y="1933"/>
            <a:chExt cx="1497" cy="864"/>
          </a:xfrm>
        </p:grpSpPr>
        <p:sp>
          <p:nvSpPr>
            <p:cNvPr id="11298" name="Text Box 668"/>
            <p:cNvSpPr txBox="1">
              <a:spLocks noChangeArrowheads="1"/>
            </p:cNvSpPr>
            <p:nvPr/>
          </p:nvSpPr>
          <p:spPr bwMode="auto">
            <a:xfrm>
              <a:off x="5080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6</a:t>
              </a:r>
            </a:p>
          </p:txBody>
        </p:sp>
        <p:sp>
          <p:nvSpPr>
            <p:cNvPr id="11299" name="Text Box 669"/>
            <p:cNvSpPr txBox="1">
              <a:spLocks noChangeArrowheads="1"/>
            </p:cNvSpPr>
            <p:nvPr/>
          </p:nvSpPr>
          <p:spPr bwMode="auto">
            <a:xfrm>
              <a:off x="4672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2</a:t>
              </a:r>
            </a:p>
          </p:txBody>
        </p:sp>
        <p:sp>
          <p:nvSpPr>
            <p:cNvPr id="11300" name="Text Box 670"/>
            <p:cNvSpPr txBox="1">
              <a:spLocks noChangeArrowheads="1"/>
            </p:cNvSpPr>
            <p:nvPr/>
          </p:nvSpPr>
          <p:spPr bwMode="auto">
            <a:xfrm>
              <a:off x="4309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4</a:t>
              </a:r>
            </a:p>
          </p:txBody>
        </p:sp>
        <p:sp>
          <p:nvSpPr>
            <p:cNvPr id="11301" name="Text Box 671"/>
            <p:cNvSpPr txBox="1">
              <a:spLocks noChangeArrowheads="1"/>
            </p:cNvSpPr>
            <p:nvPr/>
          </p:nvSpPr>
          <p:spPr bwMode="auto">
            <a:xfrm>
              <a:off x="3923" y="1933"/>
              <a:ext cx="34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sz="9000"/>
                <a:t>2</a:t>
              </a:r>
            </a:p>
          </p:txBody>
        </p:sp>
      </p:grpSp>
      <p:sp>
        <p:nvSpPr>
          <p:cNvPr id="7840" name="Text Box 672"/>
          <p:cNvSpPr txBox="1">
            <a:spLocks noChangeArrowheads="1"/>
          </p:cNvSpPr>
          <p:nvPr/>
        </p:nvSpPr>
        <p:spPr bwMode="auto">
          <a:xfrm>
            <a:off x="5076825" y="3789363"/>
            <a:ext cx="539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US" sz="5000">
                <a:latin typeface="Tahoma" pitchFamily="34" charset="0"/>
              </a:rPr>
              <a:t>+</a:t>
            </a:r>
          </a:p>
        </p:txBody>
      </p:sp>
      <p:sp>
        <p:nvSpPr>
          <p:cNvPr id="7842" name="Arc 674"/>
          <p:cNvSpPr>
            <a:spLocks/>
          </p:cNvSpPr>
          <p:nvPr/>
        </p:nvSpPr>
        <p:spPr bwMode="auto">
          <a:xfrm flipV="1">
            <a:off x="2124075" y="6308725"/>
            <a:ext cx="1044575" cy="215900"/>
          </a:xfrm>
          <a:custGeom>
            <a:avLst/>
            <a:gdLst>
              <a:gd name="T0" fmla="*/ 387 w 43200"/>
              <a:gd name="T1" fmla="*/ 215900 h 22436"/>
              <a:gd name="T2" fmla="*/ 1044575 w 43200"/>
              <a:gd name="T3" fmla="*/ 207855 h 22436"/>
              <a:gd name="T4" fmla="*/ 522288 w 43200"/>
              <a:gd name="T5" fmla="*/ 207855 h 224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7844" name="Arc 676"/>
          <p:cNvSpPr>
            <a:spLocks/>
          </p:cNvSpPr>
          <p:nvPr/>
        </p:nvSpPr>
        <p:spPr bwMode="auto">
          <a:xfrm flipV="1">
            <a:off x="2159000" y="2024063"/>
            <a:ext cx="1044575" cy="215900"/>
          </a:xfrm>
          <a:custGeom>
            <a:avLst/>
            <a:gdLst>
              <a:gd name="T0" fmla="*/ 387 w 43200"/>
              <a:gd name="T1" fmla="*/ 215900 h 22436"/>
              <a:gd name="T2" fmla="*/ 1044575 w 43200"/>
              <a:gd name="T3" fmla="*/ 207855 h 22436"/>
              <a:gd name="T4" fmla="*/ 522288 w 43200"/>
              <a:gd name="T5" fmla="*/ 207855 h 224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lnTo>
                  <a:pt x="16" y="22435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grpSp>
        <p:nvGrpSpPr>
          <p:cNvPr id="12" name="Group 679"/>
          <p:cNvGrpSpPr>
            <a:grpSpLocks/>
          </p:cNvGrpSpPr>
          <p:nvPr/>
        </p:nvGrpSpPr>
        <p:grpSpPr bwMode="auto">
          <a:xfrm>
            <a:off x="6300788" y="6200775"/>
            <a:ext cx="2339975" cy="180975"/>
            <a:chOff x="3969" y="3906"/>
            <a:chExt cx="1474" cy="114"/>
          </a:xfrm>
        </p:grpSpPr>
        <p:sp>
          <p:nvSpPr>
            <p:cNvPr id="11296" name="Arc 677"/>
            <p:cNvSpPr>
              <a:spLocks/>
            </p:cNvSpPr>
            <p:nvPr/>
          </p:nvSpPr>
          <p:spPr bwMode="auto">
            <a:xfrm flipV="1">
              <a:off x="3969" y="3906"/>
              <a:ext cx="317" cy="114"/>
            </a:xfrm>
            <a:custGeom>
              <a:avLst/>
              <a:gdLst>
                <a:gd name="T0" fmla="*/ 0 w 43200"/>
                <a:gd name="T1" fmla="*/ 114 h 22436"/>
                <a:gd name="T2" fmla="*/ 317 w 43200"/>
                <a:gd name="T3" fmla="*/ 110 h 22436"/>
                <a:gd name="T4" fmla="*/ 159 w 43200"/>
                <a:gd name="T5" fmla="*/ 110 h 224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22436" fill="none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36" stroke="0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6" y="22435"/>
                  </a:lnTo>
                  <a:close/>
                </a:path>
              </a:pathLst>
            </a:custGeom>
            <a:noFill/>
            <a:ln w="101600" cmpd="tri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11297" name="Arc 678"/>
            <p:cNvSpPr>
              <a:spLocks/>
            </p:cNvSpPr>
            <p:nvPr/>
          </p:nvSpPr>
          <p:spPr bwMode="auto">
            <a:xfrm flipV="1">
              <a:off x="4332" y="3906"/>
              <a:ext cx="1111" cy="113"/>
            </a:xfrm>
            <a:custGeom>
              <a:avLst/>
              <a:gdLst>
                <a:gd name="T0" fmla="*/ 0 w 43200"/>
                <a:gd name="T1" fmla="*/ 113 h 22436"/>
                <a:gd name="T2" fmla="*/ 1111 w 43200"/>
                <a:gd name="T3" fmla="*/ 109 h 22436"/>
                <a:gd name="T4" fmla="*/ 556 w 43200"/>
                <a:gd name="T5" fmla="*/ 109 h 224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22436" fill="none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36" stroke="0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lnTo>
                    <a:pt x="16" y="22435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687889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7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7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7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7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-0.02085 C 0.10868 0.04819 0.15833 0.11747 0.17483 0.20621 C 0.19132 0.29495 0.17778 0.43721 0.15781 0.51112 C 0.13785 0.58503 0.08316 0.62952 0.05521 0.64991 C 0.02726 0.67029 0.00868 0.65222 -0.00972 0.63415 " pathEditMode="relative" rAng="0" ptsTypes="aaaaA">
                                      <p:cBhvr>
                                        <p:cTn id="62" dur="2000" fill="hold"/>
                                        <p:tgtEl>
                                          <p:spTgt spid="76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0" y="345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1"/>
                                            </p:cond>
                                          </p:stCondLst>
                                        </p:cTn>
                                        <p:tgtEl>
                                          <p:spTgt spid="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3" presetClass="entr" presetSubtype="16" repeatCount="2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repeatCount="5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3000"/>
                                        <p:tgtEl>
                                          <p:spTgt spid="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7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2000"/>
                                        <p:tgtEl>
                                          <p:spTgt spid="7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2000"/>
                                        <p:tgtEl>
                                          <p:spTgt spid="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3" presetClass="entr" presetSubtype="16" repeatCount="2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2000"/>
                                        <p:tgtEl>
                                          <p:spTgt spid="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23" presetClass="entr" presetSubtype="16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8.34106E-8 C -0.02413 0.00602 -0.04826 0.01228 -0.07135 0.02618 C -0.09444 0.04008 -0.12031 0.06487 -0.13888 0.08341 C -0.15746 0.10195 -0.16649 0.1133 -0.18316 0.13693 C -0.19982 0.16057 -0.22517 0.19532 -0.23888 0.22544 C -0.2526 0.25556 -0.26041 0.28568 -0.26493 0.31719 C -0.26944 0.3487 -0.26892 0.38299 -0.26614 0.41427 C -0.26336 0.44555 -0.25729 0.47637 -0.24809 0.5044 C -0.23888 0.53244 -0.22343 0.56024 -0.21041 0.58248 C -0.19739 0.60473 -0.19218 0.62419 -0.17013 0.63786 C -0.14809 0.65153 -0.10642 0.66798 -0.07795 0.66404 C -0.04947 0.6601 -0.01545 0.62419 0.00105 0.61353 " pathEditMode="relative" rAng="0" ptsTypes="aaaaaaaaaaaa">
                                      <p:cBhvr>
                                        <p:cTn id="149" dur="3000" fill="hold"/>
                                        <p:tgtEl>
                                          <p:spTgt spid="75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00" y="334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8"/>
                                            </p:cond>
                                          </p:stCondLst>
                                        </p:cTn>
                                        <p:tgtEl>
                                          <p:spTgt spid="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01574 C -0.01858 0.01967 -0.03872 0.02361 -0.06719 0.02963 C -0.09566 0.03565 -0.13889 0.04236 -0.16979 0.05208 C -0.2007 0.0618 -0.22726 0.07153 -0.25295 0.08842 C -0.27865 0.10532 -0.30608 0.13541 -0.32431 0.1544 C -0.34254 0.17338 -0.34879 0.18055 -0.36268 0.20301 C -0.37656 0.22546 -0.39792 0.25787 -0.40816 0.28958 C -0.4184 0.32129 -0.42535 0.36157 -0.42379 0.39375 C -0.42222 0.42569 -0.41198 0.45926 -0.39844 0.48194 C -0.3849 0.50463 -0.36198 0.52083 -0.34254 0.53055 C -0.32309 0.54028 -0.30226 0.54143 -0.28212 0.54074 C -0.26198 0.54004 -0.23611 0.53773 -0.2217 0.52639 C -0.20729 0.51504 -0.20087 0.48379 -0.19531 0.47268 " pathEditMode="relative" rAng="0" ptsTypes="aaaaaaaaaaaaa">
                                      <p:cBhvr>
                                        <p:cTn id="158" dur="3000" fill="hold"/>
                                        <p:tgtEl>
                                          <p:spTgt spid="7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00" y="26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7"/>
                                            </p:cond>
                                          </p:stCondLst>
                                        </p:cTn>
                                        <p:tgtEl>
                                          <p:spTgt spid="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60" presetID="22" presetClass="entr" presetSubtype="2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0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64" presetID="53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75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7" presetID="23" presetClass="entr" presetSubtype="32" repeatCount="3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593" grpId="0"/>
      <p:bldP spid="7593" grpId="1"/>
      <p:bldP spid="7594" grpId="0"/>
      <p:bldP spid="7595" grpId="0" animBg="1"/>
      <p:bldP spid="7595" grpId="1" animBg="1"/>
      <p:bldP spid="7596" grpId="0" animBg="1"/>
      <p:bldP spid="7596" grpId="1" animBg="1"/>
      <p:bldP spid="7597" grpId="0" animBg="1"/>
      <p:bldP spid="7597" grpId="1" animBg="1"/>
      <p:bldP spid="7646" grpId="0" animBg="1"/>
      <p:bldP spid="7647" grpId="0"/>
      <p:bldP spid="7659" grpId="0"/>
      <p:bldP spid="7660" grpId="0" animBg="1"/>
      <p:bldP spid="7660" grpId="1" animBg="1"/>
      <p:bldP spid="7662" grpId="0" animBg="1"/>
      <p:bldP spid="7711" grpId="0" animBg="1"/>
      <p:bldP spid="7719" grpId="0"/>
      <p:bldP spid="7826" grpId="0" animBg="1"/>
      <p:bldP spid="7826" grpId="1" animBg="1"/>
      <p:bldP spid="7827" grpId="0" animBg="1"/>
      <p:bldP spid="7840" grpId="0"/>
      <p:bldP spid="7842" grpId="0" animBg="1"/>
      <p:bldP spid="78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333375"/>
            <a:ext cx="7772400" cy="935038"/>
          </a:xfrm>
        </p:spPr>
        <p:txBody>
          <a:bodyPr/>
          <a:lstStyle/>
          <a:p>
            <a:pPr algn="l" eaLnBrk="1" hangingPunct="1"/>
            <a:r>
              <a:rPr lang="ru-RU" smtClean="0"/>
              <a:t>               </a:t>
            </a:r>
            <a:r>
              <a:rPr lang="ru-RU" smtClean="0">
                <a:solidFill>
                  <a:srgbClr val="FF0000"/>
                </a:solidFill>
              </a:rPr>
              <a:t>Известно что  </a:t>
            </a:r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828675" y="1339850"/>
          <a:ext cx="6767513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Формула" r:id="rId3" imgW="1193800" imgH="228600" progId="Equation.3">
                  <p:embed/>
                </p:oleObj>
              </mc:Choice>
              <mc:Fallback>
                <p:oleObj name="Формула" r:id="rId3" imgW="1193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675" y="1339850"/>
                        <a:ext cx="6767513" cy="12969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CC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692275" y="2781300"/>
            <a:ext cx="5545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</a:rPr>
              <a:t>Чему равно:</a:t>
            </a:r>
          </a:p>
        </p:txBody>
      </p:sp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1763713" y="3141663"/>
          <a:ext cx="2303462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Формула" r:id="rId5" imgW="660113" imgH="203112" progId="Equation.3">
                  <p:embed/>
                </p:oleObj>
              </mc:Choice>
              <mc:Fallback>
                <p:oleObj name="Формула" r:id="rId5" imgW="660113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3141663"/>
                        <a:ext cx="2303462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1835150" y="3717925"/>
          <a:ext cx="2232025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Формула" r:id="rId7" imgW="660113" imgH="203112" progId="Equation.3">
                  <p:embed/>
                </p:oleObj>
              </mc:Choice>
              <mc:Fallback>
                <p:oleObj name="Формула" r:id="rId7" imgW="660113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3717925"/>
                        <a:ext cx="2232025" cy="70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5" name="Object 7"/>
          <p:cNvGraphicFramePr>
            <a:graphicFrameLocks noChangeAspect="1"/>
          </p:cNvGraphicFramePr>
          <p:nvPr/>
        </p:nvGraphicFramePr>
        <p:xfrm>
          <a:off x="1793875" y="4281488"/>
          <a:ext cx="23733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Формула" r:id="rId9" imgW="736600" imgH="203200" progId="Equation.3">
                  <p:embed/>
                </p:oleObj>
              </mc:Choice>
              <mc:Fallback>
                <p:oleObj name="Формула" r:id="rId9" imgW="7366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75" y="4281488"/>
                        <a:ext cx="23733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2484438" y="4873625"/>
          <a:ext cx="2160587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Формула" r:id="rId11" imgW="571252" imgH="203112" progId="Equation.3">
                  <p:embed/>
                </p:oleObj>
              </mc:Choice>
              <mc:Fallback>
                <p:oleObj name="Формула" r:id="rId11" imgW="571252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4873625"/>
                        <a:ext cx="2160587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7" name="Picture 9" descr="AG00317_"/>
          <p:cNvPicPr>
            <a:picLocks noChangeAspect="1" noChangeArrowheads="1" noCrop="1"/>
          </p:cNvPicPr>
          <p:nvPr/>
        </p:nvPicPr>
        <p:blipFill>
          <a:blip r:embed="rId13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200" y="4581525"/>
            <a:ext cx="1512888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067175" y="3009900"/>
            <a:ext cx="14414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>
                <a:solidFill>
                  <a:srgbClr val="800000"/>
                </a:solidFill>
              </a:rPr>
              <a:t>2,997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4140200" y="3573463"/>
            <a:ext cx="14398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>
                <a:solidFill>
                  <a:srgbClr val="800000"/>
                </a:solidFill>
              </a:rPr>
              <a:t>2,997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4211638" y="4149725"/>
            <a:ext cx="165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>
                <a:solidFill>
                  <a:srgbClr val="800000"/>
                </a:solidFill>
              </a:rPr>
              <a:t>0,2997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4572000" y="4857750"/>
            <a:ext cx="2376488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>
                <a:solidFill>
                  <a:srgbClr val="800000"/>
                </a:solidFill>
              </a:rPr>
              <a:t>29,97</a:t>
            </a:r>
          </a:p>
        </p:txBody>
      </p:sp>
    </p:spTree>
    <p:extLst>
      <p:ext uri="{BB962C8B-B14F-4D97-AF65-F5344CB8AC3E}">
        <p14:creationId xmlns:p14="http://schemas.microsoft.com/office/powerpoint/2010/main" val="4231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/>
      <p:bldP spid="25611" grpId="0"/>
      <p:bldP spid="25612" grpId="0"/>
      <p:bldP spid="256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1116013" y="260350"/>
            <a:ext cx="64801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Поставьте в ответе запятую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755650" y="1341438"/>
            <a:ext cx="1728788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dirty="0"/>
              <a:t>    </a:t>
            </a:r>
            <a:r>
              <a:rPr lang="ru-RU" sz="2400" b="1" dirty="0"/>
              <a:t>314,2</a:t>
            </a:r>
            <a:r>
              <a:rPr lang="en-US" sz="2400" b="1" dirty="0"/>
              <a:t> </a:t>
            </a:r>
            <a:r>
              <a:rPr lang="ru-RU" sz="2400" b="1" dirty="0"/>
              <a:t>1</a:t>
            </a:r>
            <a:endParaRPr lang="en-US" sz="2400" b="1" dirty="0"/>
          </a:p>
          <a:p>
            <a:pPr eaLnBrk="1" hangingPunct="1">
              <a:spcBef>
                <a:spcPct val="50000"/>
              </a:spcBef>
            </a:pPr>
            <a:r>
              <a:rPr lang="en-US" sz="1400" b="1" dirty="0"/>
              <a:t>X</a:t>
            </a:r>
            <a:r>
              <a:rPr lang="en-US" sz="2400" b="1" dirty="0"/>
              <a:t>            8</a:t>
            </a:r>
            <a:endParaRPr lang="ru-RU" sz="2400" b="1" dirty="0"/>
          </a:p>
          <a:p>
            <a:pPr eaLnBrk="1" hangingPunct="1">
              <a:spcBef>
                <a:spcPct val="50000"/>
              </a:spcBef>
            </a:pPr>
            <a:r>
              <a:rPr lang="en-US" sz="2400" b="1" dirty="0"/>
              <a:t>2 5 1 3 </a:t>
            </a:r>
            <a:r>
              <a:rPr lang="ru-RU" sz="2400" b="1" dirty="0"/>
              <a:t> </a:t>
            </a:r>
            <a:r>
              <a:rPr lang="en-US" sz="2400" b="1" dirty="0"/>
              <a:t>6 8</a:t>
            </a:r>
            <a:endParaRPr lang="ru-RU" sz="2400" b="1" dirty="0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971550" y="2276475"/>
            <a:ext cx="1296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563938" y="1412875"/>
            <a:ext cx="1655762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/>
              <a:t>    </a:t>
            </a:r>
            <a:r>
              <a:rPr lang="en-US" sz="2400" b="1"/>
              <a:t>0</a:t>
            </a:r>
            <a:r>
              <a:rPr lang="ru-RU" sz="2400" b="1"/>
              <a:t>,2</a:t>
            </a:r>
            <a:r>
              <a:rPr lang="en-US" sz="2400" b="1"/>
              <a:t> </a:t>
            </a:r>
            <a:r>
              <a:rPr lang="ru-RU" sz="2400" b="1"/>
              <a:t>7</a:t>
            </a:r>
            <a:r>
              <a:rPr lang="en-US" sz="2400" b="1"/>
              <a:t> </a:t>
            </a:r>
            <a:r>
              <a:rPr lang="ru-RU" sz="2400" b="1"/>
              <a:t>4</a:t>
            </a:r>
          </a:p>
          <a:p>
            <a:pPr eaLnBrk="1" hangingPunct="1">
              <a:spcBef>
                <a:spcPct val="50000"/>
              </a:spcBef>
            </a:pPr>
            <a:r>
              <a:rPr lang="en-US" sz="1000" b="1"/>
              <a:t>    X                         </a:t>
            </a:r>
            <a:r>
              <a:rPr lang="en-US" sz="2400" b="1"/>
              <a:t>3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b="1"/>
              <a:t>       8 2 2</a:t>
            </a:r>
            <a:endParaRPr lang="ru-RU" sz="2400" b="1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3635375" y="2420938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6227763" y="1484313"/>
            <a:ext cx="22320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/>
              <a:t>         </a:t>
            </a:r>
            <a:r>
              <a:rPr lang="en-US" sz="2400" b="1"/>
              <a:t>5</a:t>
            </a:r>
            <a:r>
              <a:rPr lang="ru-RU" sz="2400" b="1"/>
              <a:t>, </a:t>
            </a:r>
            <a:r>
              <a:rPr lang="en-US" sz="2400" b="1"/>
              <a:t>1</a:t>
            </a:r>
            <a:r>
              <a:rPr lang="ru-RU" sz="2400" b="1"/>
              <a:t> </a:t>
            </a:r>
            <a:r>
              <a:rPr lang="en-US" sz="2400" b="1"/>
              <a:t>4</a:t>
            </a:r>
            <a:endParaRPr lang="ru-RU" sz="2400" b="1"/>
          </a:p>
          <a:p>
            <a:pPr eaLnBrk="1" hangingPunct="1">
              <a:spcBef>
                <a:spcPct val="50000"/>
              </a:spcBef>
            </a:pPr>
            <a:r>
              <a:rPr lang="ru-RU" sz="800" b="1"/>
              <a:t> </a:t>
            </a:r>
            <a:r>
              <a:rPr lang="en-US" sz="1200" b="1"/>
              <a:t>X</a:t>
            </a:r>
            <a:r>
              <a:rPr lang="ru-RU" sz="2400" b="1"/>
              <a:t>            2,5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/>
              <a:t>        2 5 7 0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/>
              <a:t>+   1 0 2 8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/>
              <a:t>      1 2   8 5 0</a:t>
            </a: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6948488" y="2492375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6443663" y="3573463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971550" y="3213100"/>
            <a:ext cx="19446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/>
              <a:t>     </a:t>
            </a:r>
            <a:r>
              <a:rPr lang="ru-RU" sz="2400" b="1"/>
              <a:t>1, 0 2</a:t>
            </a:r>
          </a:p>
          <a:p>
            <a:pPr eaLnBrk="1" hangingPunct="1">
              <a:spcBef>
                <a:spcPct val="50000"/>
              </a:spcBef>
            </a:pPr>
            <a:r>
              <a:rPr lang="en-US" sz="1400" b="1"/>
              <a:t>X</a:t>
            </a:r>
            <a:r>
              <a:rPr lang="en-US" sz="2400" b="1"/>
              <a:t> </a:t>
            </a:r>
            <a:r>
              <a:rPr lang="ru-RU" sz="2400" b="1"/>
              <a:t>   0,0 9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/>
              <a:t>      9 1 8</a:t>
            </a:r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1331913" y="5229225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3851275" y="4365625"/>
            <a:ext cx="1512888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/>
              <a:t>    </a:t>
            </a:r>
            <a:r>
              <a:rPr lang="ru-RU" sz="2400" b="1"/>
              <a:t>0, 0 3 4</a:t>
            </a:r>
          </a:p>
          <a:p>
            <a:pPr eaLnBrk="1" hangingPunct="1">
              <a:spcBef>
                <a:spcPct val="50000"/>
              </a:spcBef>
            </a:pPr>
            <a:r>
              <a:rPr lang="en-US" sz="1400" b="1"/>
              <a:t>X</a:t>
            </a:r>
            <a:r>
              <a:rPr lang="en-US" sz="2400" b="1"/>
              <a:t> </a:t>
            </a:r>
            <a:r>
              <a:rPr lang="ru-RU" sz="2400" b="1"/>
              <a:t>     0,0 5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/>
              <a:t>        1 7 0</a:t>
            </a:r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3995738" y="5373688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2" name="WordArt 14"/>
          <p:cNvSpPr>
            <a:spLocks noChangeArrowheads="1" noChangeShapeType="1" noTextEdit="1"/>
          </p:cNvSpPr>
          <p:nvPr/>
        </p:nvSpPr>
        <p:spPr bwMode="auto">
          <a:xfrm>
            <a:off x="1692275" y="2708275"/>
            <a:ext cx="730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</p:txBody>
      </p:sp>
      <p:sp>
        <p:nvSpPr>
          <p:cNvPr id="27663" name="WordArt 15"/>
          <p:cNvSpPr>
            <a:spLocks noChangeArrowheads="1" noChangeShapeType="1" noTextEdit="1"/>
          </p:cNvSpPr>
          <p:nvPr/>
        </p:nvSpPr>
        <p:spPr bwMode="auto">
          <a:xfrm>
            <a:off x="3851275" y="5734050"/>
            <a:ext cx="730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</p:txBody>
      </p:sp>
      <p:sp>
        <p:nvSpPr>
          <p:cNvPr id="27664" name="WordArt 16"/>
          <p:cNvSpPr>
            <a:spLocks noChangeArrowheads="1" noChangeShapeType="1" noTextEdit="1"/>
          </p:cNvSpPr>
          <p:nvPr/>
        </p:nvSpPr>
        <p:spPr bwMode="auto">
          <a:xfrm>
            <a:off x="1116013" y="4581525"/>
            <a:ext cx="7143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</p:txBody>
      </p:sp>
      <p:sp>
        <p:nvSpPr>
          <p:cNvPr id="27665" name="WordArt 17"/>
          <p:cNvSpPr>
            <a:spLocks noChangeArrowheads="1" noChangeShapeType="1" noTextEdit="1"/>
          </p:cNvSpPr>
          <p:nvPr/>
        </p:nvSpPr>
        <p:spPr bwMode="auto">
          <a:xfrm>
            <a:off x="7235825" y="3933825"/>
            <a:ext cx="730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</p:txBody>
      </p:sp>
      <p:sp>
        <p:nvSpPr>
          <p:cNvPr id="27666" name="WordArt 18"/>
          <p:cNvSpPr>
            <a:spLocks noChangeArrowheads="1" noChangeShapeType="1" noTextEdit="1"/>
          </p:cNvSpPr>
          <p:nvPr/>
        </p:nvSpPr>
        <p:spPr bwMode="auto">
          <a:xfrm>
            <a:off x="3995738" y="2781300"/>
            <a:ext cx="730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</p:txBody>
      </p:sp>
      <p:sp>
        <p:nvSpPr>
          <p:cNvPr id="27667" name="WordArt 19"/>
          <p:cNvSpPr>
            <a:spLocks noChangeArrowheads="1" noChangeShapeType="1" noTextEdit="1"/>
          </p:cNvSpPr>
          <p:nvPr/>
        </p:nvSpPr>
        <p:spPr bwMode="auto">
          <a:xfrm>
            <a:off x="3708400" y="2636838"/>
            <a:ext cx="2159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0</a:t>
            </a:r>
          </a:p>
        </p:txBody>
      </p:sp>
      <p:sp>
        <p:nvSpPr>
          <p:cNvPr id="27668" name="WordArt 20"/>
          <p:cNvSpPr>
            <a:spLocks noChangeArrowheads="1" noChangeShapeType="1" noTextEdit="1"/>
          </p:cNvSpPr>
          <p:nvPr/>
        </p:nvSpPr>
        <p:spPr bwMode="auto">
          <a:xfrm>
            <a:off x="935038" y="4365625"/>
            <a:ext cx="18097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0</a:t>
            </a:r>
          </a:p>
        </p:txBody>
      </p:sp>
      <p:sp>
        <p:nvSpPr>
          <p:cNvPr id="27669" name="WordArt 21"/>
          <p:cNvSpPr>
            <a:spLocks noChangeArrowheads="1" noChangeShapeType="1" noTextEdit="1"/>
          </p:cNvSpPr>
          <p:nvPr/>
        </p:nvSpPr>
        <p:spPr bwMode="auto">
          <a:xfrm>
            <a:off x="1258888" y="4365625"/>
            <a:ext cx="2159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0</a:t>
            </a:r>
          </a:p>
        </p:txBody>
      </p:sp>
      <p:sp>
        <p:nvSpPr>
          <p:cNvPr id="27670" name="WordArt 22"/>
          <p:cNvSpPr>
            <a:spLocks noChangeArrowheads="1" noChangeShapeType="1" noTextEdit="1"/>
          </p:cNvSpPr>
          <p:nvPr/>
        </p:nvSpPr>
        <p:spPr bwMode="auto">
          <a:xfrm>
            <a:off x="3995738" y="5589588"/>
            <a:ext cx="2159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0</a:t>
            </a:r>
          </a:p>
        </p:txBody>
      </p:sp>
      <p:sp>
        <p:nvSpPr>
          <p:cNvPr id="27671" name="WordArt 23"/>
          <p:cNvSpPr>
            <a:spLocks noChangeArrowheads="1" noChangeShapeType="1" noTextEdit="1"/>
          </p:cNvSpPr>
          <p:nvPr/>
        </p:nvSpPr>
        <p:spPr bwMode="auto">
          <a:xfrm>
            <a:off x="4284663" y="5589588"/>
            <a:ext cx="2159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0</a:t>
            </a:r>
          </a:p>
        </p:txBody>
      </p:sp>
      <p:sp>
        <p:nvSpPr>
          <p:cNvPr id="27672" name="WordArt 24"/>
          <p:cNvSpPr>
            <a:spLocks noChangeArrowheads="1" noChangeShapeType="1" noTextEdit="1"/>
          </p:cNvSpPr>
          <p:nvPr/>
        </p:nvSpPr>
        <p:spPr bwMode="auto">
          <a:xfrm>
            <a:off x="3563938" y="5589588"/>
            <a:ext cx="2159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99940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2" grpId="0" animBg="1"/>
      <p:bldP spid="27663" grpId="0" animBg="1"/>
      <p:bldP spid="27664" grpId="0" animBg="1"/>
      <p:bldP spid="27665" grpId="0" animBg="1"/>
      <p:bldP spid="27666" grpId="0" animBg="1"/>
      <p:bldP spid="27667" grpId="0" animBg="1"/>
      <p:bldP spid="27668" grpId="0" animBg="1"/>
      <p:bldP spid="27669" grpId="0" animBg="1"/>
      <p:bldP spid="27670" grpId="0" animBg="1"/>
      <p:bldP spid="27671" grpId="0" animBg="1"/>
      <p:bldP spid="276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628800"/>
            <a:ext cx="5000660" cy="3000396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№ 914</a:t>
            </a:r>
          </a:p>
          <a:p>
            <a:pPr algn="ctr">
              <a:lnSpc>
                <a:spcPct val="100000"/>
              </a:lnSpc>
            </a:pP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№916</a:t>
            </a:r>
          </a:p>
          <a:p>
            <a:pPr algn="ctr">
              <a:lnSpc>
                <a:spcPct val="100000"/>
              </a:lnSpc>
            </a:pP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№918</a:t>
            </a:r>
          </a:p>
          <a:p>
            <a:pPr algn="ctr">
              <a:lnSpc>
                <a:spcPct val="100000"/>
              </a:lnSpc>
            </a:pP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№919</a:t>
            </a:r>
          </a:p>
          <a:p>
            <a:pPr algn="ctr">
              <a:lnSpc>
                <a:spcPct val="100000"/>
              </a:lnSpc>
            </a:pP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№921</a:t>
            </a:r>
            <a:endParaRPr lang="ru-RU" sz="44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Что вы научились выполнять сегодня на уроке?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Расскажите, как умножить десятичную дробь на десятичную дробь?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Что еще вам сегодня запомнилось?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§34, №912, 915, 917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7972452" cy="854768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/>
              <a:t>Домашнее задание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:\картинки\PHOTOHM\J0144383.JPG"/>
          <p:cNvPicPr/>
          <p:nvPr/>
        </p:nvPicPr>
        <p:blipFill>
          <a:blip r:embed="rId2"/>
          <a:srcRect r="37239" b="44841"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isometricOffAxis1Right"/>
            <a:lightRig rig="flat" dir="tl">
              <a:rot lat="0" lon="0" rev="6600000"/>
            </a:lightRig>
          </a:scene3d>
          <a:sp3d>
            <a:bevelT prst="convex"/>
          </a:sp3d>
        </p:spPr>
        <p:txBody>
          <a:bodyPr>
            <a:norm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88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</a:rPr>
              <a:t>Спасибо за внимание!</a:t>
            </a:r>
            <a:endParaRPr lang="ru-RU" sz="8800" b="1" i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/>
              <a:t>Разминка</a:t>
            </a:r>
            <a:endParaRPr lang="ru-RU" sz="4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1928802"/>
            <a:ext cx="3657600" cy="4663440"/>
          </a:xfrm>
        </p:spPr>
        <p:txBody>
          <a:bodyPr numCol="2">
            <a:normAutofit lnSpcReduction="10000"/>
          </a:bodyPr>
          <a:lstStyle/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7</a:t>
            </a:r>
            <a:r>
              <a:rPr lang="ru-RU" sz="4000" b="1" baseline="30000" dirty="0" smtClean="0">
                <a:latin typeface="Century" pitchFamily="18" charset="0"/>
              </a:rPr>
              <a:t>2</a:t>
            </a:r>
            <a:r>
              <a:rPr lang="ru-RU" sz="4000" b="1" dirty="0" smtClean="0">
                <a:latin typeface="Century" pitchFamily="18" charset="0"/>
              </a:rPr>
              <a:t>-5</a:t>
            </a:r>
            <a:r>
              <a:rPr lang="ru-RU" sz="4000" b="1" baseline="30000" dirty="0" smtClean="0">
                <a:latin typeface="Century" pitchFamily="18" charset="0"/>
              </a:rPr>
              <a:t>2</a:t>
            </a:r>
            <a:endParaRPr lang="ru-RU" sz="4000" b="1" dirty="0" smtClean="0">
              <a:latin typeface="Century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    ×3</a:t>
            </a:r>
          </a:p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    :4 </a:t>
            </a:r>
          </a:p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  +12</a:t>
            </a:r>
          </a:p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    </a:t>
            </a:r>
            <a:r>
              <a:rPr lang="ru-RU" sz="4000" b="1" u="sng" dirty="0" smtClean="0">
                <a:latin typeface="Century" pitchFamily="18" charset="0"/>
              </a:rPr>
              <a:t> :2 </a:t>
            </a:r>
            <a:endParaRPr lang="ru-RU" sz="4000" b="1" dirty="0" smtClean="0">
              <a:latin typeface="Century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     ?     </a:t>
            </a:r>
            <a:r>
              <a:rPr lang="ru-RU" sz="3200" dirty="0" smtClean="0">
                <a:latin typeface="Century" pitchFamily="18" charset="0"/>
              </a:rPr>
              <a:t>  </a:t>
            </a:r>
            <a:r>
              <a:rPr lang="ru-RU" sz="3200" u="sng" dirty="0" smtClean="0">
                <a:latin typeface="Century" pitchFamily="18" charset="0"/>
              </a:rPr>
              <a:t>  </a:t>
            </a:r>
            <a:endParaRPr lang="ru-RU" sz="3200" dirty="0" smtClean="0">
              <a:latin typeface="Century" pitchFamily="18" charset="0"/>
            </a:endParaRPr>
          </a:p>
          <a:p>
            <a:pPr>
              <a:buNone/>
            </a:pPr>
            <a:r>
              <a:rPr lang="ru-RU" sz="3200" dirty="0" smtClean="0"/>
              <a:t>  </a:t>
            </a:r>
          </a:p>
          <a:p>
            <a:pPr>
              <a:buNone/>
            </a:pPr>
            <a:endParaRPr lang="ru-RU" sz="3200" baseline="30000" dirty="0" smtClean="0"/>
          </a:p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10</a:t>
            </a:r>
            <a:r>
              <a:rPr lang="ru-RU" sz="4000" b="1" baseline="30000" dirty="0" smtClean="0">
                <a:latin typeface="Century" pitchFamily="18" charset="0"/>
              </a:rPr>
              <a:t>2</a:t>
            </a:r>
            <a:r>
              <a:rPr lang="ru-RU" sz="4000" b="1" dirty="0" smtClean="0">
                <a:latin typeface="Century" pitchFamily="18" charset="0"/>
              </a:rPr>
              <a:t>-</a:t>
            </a:r>
            <a:r>
              <a:rPr lang="ru-RU" sz="4000" b="1" baseline="30000" dirty="0" smtClean="0">
                <a:latin typeface="Century" pitchFamily="18" charset="0"/>
              </a:rPr>
              <a:t>  </a:t>
            </a:r>
            <a:r>
              <a:rPr lang="ru-RU" sz="4000" b="1" dirty="0" smtClean="0">
                <a:latin typeface="Century" pitchFamily="18" charset="0"/>
              </a:rPr>
              <a:t>4</a:t>
            </a:r>
            <a:r>
              <a:rPr lang="ru-RU" sz="4000" b="1" baseline="30000" dirty="0" smtClean="0">
                <a:latin typeface="Century" pitchFamily="18" charset="0"/>
              </a:rPr>
              <a:t>2 </a:t>
            </a:r>
          </a:p>
          <a:p>
            <a:pPr>
              <a:buNone/>
            </a:pPr>
            <a:r>
              <a:rPr lang="ru-RU" sz="4000" b="1" baseline="30000" dirty="0" smtClean="0">
                <a:latin typeface="Century" pitchFamily="18" charset="0"/>
              </a:rPr>
              <a:t>          </a:t>
            </a:r>
            <a:r>
              <a:rPr lang="ru-RU" sz="4000" b="1" dirty="0" smtClean="0">
                <a:latin typeface="Century" pitchFamily="18" charset="0"/>
              </a:rPr>
              <a:t> :4</a:t>
            </a:r>
          </a:p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     +27</a:t>
            </a:r>
          </a:p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        :3</a:t>
            </a:r>
          </a:p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       </a:t>
            </a:r>
            <a:r>
              <a:rPr lang="ru-RU" sz="4000" b="1" u="sng" dirty="0" smtClean="0">
                <a:latin typeface="Century" pitchFamily="18" charset="0"/>
              </a:rPr>
              <a:t>×5</a:t>
            </a:r>
            <a:r>
              <a:rPr lang="ru-RU" sz="4000" b="1" dirty="0" smtClean="0">
                <a:latin typeface="Century" pitchFamily="18" charset="0"/>
              </a:rPr>
              <a:t> </a:t>
            </a:r>
          </a:p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          ?</a:t>
            </a:r>
            <a:r>
              <a:rPr lang="ru-RU" sz="4000" b="1" baseline="30000" dirty="0" smtClean="0">
                <a:latin typeface="Century" pitchFamily="18" charset="0"/>
              </a:rPr>
              <a:t> </a:t>
            </a:r>
            <a:endParaRPr lang="ru-RU" sz="4000" b="1" dirty="0" smtClean="0">
              <a:latin typeface="Century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42" y="1928802"/>
            <a:ext cx="3657600" cy="4663440"/>
          </a:xfrm>
        </p:spPr>
        <p:txBody>
          <a:bodyPr numCol="2">
            <a:normAutofit lnSpcReduction="10000"/>
          </a:bodyPr>
          <a:lstStyle/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9</a:t>
            </a:r>
            <a:r>
              <a:rPr lang="ru-RU" sz="4000" b="1" baseline="30000" dirty="0" smtClean="0">
                <a:latin typeface="Century" pitchFamily="18" charset="0"/>
              </a:rPr>
              <a:t>2</a:t>
            </a:r>
            <a:r>
              <a:rPr lang="ru-RU" sz="4000" b="1" dirty="0" smtClean="0">
                <a:latin typeface="Century" pitchFamily="18" charset="0"/>
              </a:rPr>
              <a:t>+3</a:t>
            </a:r>
            <a:r>
              <a:rPr lang="ru-RU" sz="4000" b="1" baseline="30000" dirty="0" smtClean="0">
                <a:latin typeface="Century" pitchFamily="18" charset="0"/>
              </a:rPr>
              <a:t>2</a:t>
            </a:r>
            <a:endParaRPr lang="ru-RU" sz="4000" b="1" dirty="0" smtClean="0">
              <a:latin typeface="Century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   </a:t>
            </a:r>
            <a:r>
              <a:rPr lang="en-US" sz="4000" b="1" dirty="0" smtClean="0">
                <a:latin typeface="Century" pitchFamily="18" charset="0"/>
              </a:rPr>
              <a:t> </a:t>
            </a:r>
            <a:r>
              <a:rPr lang="ru-RU" sz="4000" b="1" dirty="0" smtClean="0">
                <a:latin typeface="Century" pitchFamily="18" charset="0"/>
              </a:rPr>
              <a:t> :6</a:t>
            </a:r>
            <a:endParaRPr lang="ru-RU" sz="4000" dirty="0" smtClean="0"/>
          </a:p>
          <a:p>
            <a:pPr>
              <a:buNone/>
            </a:pPr>
            <a:r>
              <a:rPr lang="en-US" sz="4000" dirty="0" smtClean="0"/>
              <a:t>  </a:t>
            </a:r>
            <a:r>
              <a:rPr lang="ru-RU" sz="4000" dirty="0" smtClean="0"/>
              <a:t> </a:t>
            </a:r>
            <a:r>
              <a:rPr lang="ru-RU" sz="4000" b="1" dirty="0" smtClean="0">
                <a:latin typeface="Century" pitchFamily="18" charset="0"/>
              </a:rPr>
              <a:t>+30</a:t>
            </a:r>
            <a:endParaRPr lang="ru-RU" sz="4000" dirty="0" smtClean="0"/>
          </a:p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 </a:t>
            </a:r>
            <a:r>
              <a:rPr lang="en-US" sz="4000" b="1" dirty="0" smtClean="0">
                <a:latin typeface="Century" pitchFamily="18" charset="0"/>
              </a:rPr>
              <a:t>   </a:t>
            </a:r>
            <a:r>
              <a:rPr lang="ru-RU" sz="4000" b="1" dirty="0" smtClean="0">
                <a:latin typeface="Century" pitchFamily="18" charset="0"/>
              </a:rPr>
              <a:t>×2</a:t>
            </a:r>
          </a:p>
          <a:p>
            <a:pPr>
              <a:buNone/>
            </a:pPr>
            <a:r>
              <a:rPr lang="en-US" sz="4000" b="1" u="sng" dirty="0" smtClean="0">
                <a:latin typeface="Century" pitchFamily="18" charset="0"/>
              </a:rPr>
              <a:t>  </a:t>
            </a:r>
            <a:r>
              <a:rPr lang="ru-RU" sz="4000" b="1" u="sng" dirty="0" smtClean="0">
                <a:latin typeface="Century" pitchFamily="18" charset="0"/>
              </a:rPr>
              <a:t> : 15</a:t>
            </a:r>
            <a:endParaRPr lang="ru-RU" sz="4000" b="1" dirty="0" smtClean="0">
              <a:latin typeface="Century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Century" pitchFamily="18" charset="0"/>
              </a:rPr>
              <a:t>    </a:t>
            </a:r>
            <a:r>
              <a:rPr lang="en-US" sz="4000" b="1" dirty="0" smtClean="0">
                <a:latin typeface="Century" pitchFamily="18" charset="0"/>
              </a:rPr>
              <a:t>  </a:t>
            </a:r>
            <a:r>
              <a:rPr lang="ru-RU" sz="4000" b="1" dirty="0" smtClean="0">
                <a:latin typeface="Century" pitchFamily="18" charset="0"/>
              </a:rPr>
              <a:t>?</a:t>
            </a: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300" b="1" dirty="0" smtClean="0">
                <a:latin typeface="Century" pitchFamily="18" charset="0"/>
              </a:rPr>
              <a:t>4</a:t>
            </a:r>
            <a:r>
              <a:rPr lang="ru-RU" sz="4300" b="1" baseline="30000" dirty="0" smtClean="0">
                <a:latin typeface="Century" pitchFamily="18" charset="0"/>
              </a:rPr>
              <a:t>3</a:t>
            </a:r>
            <a:r>
              <a:rPr lang="ru-RU" sz="4300" b="1" dirty="0" smtClean="0">
                <a:latin typeface="Century" pitchFamily="18" charset="0"/>
              </a:rPr>
              <a:t>-14</a:t>
            </a:r>
          </a:p>
          <a:p>
            <a:pPr>
              <a:buNone/>
            </a:pPr>
            <a:r>
              <a:rPr lang="ru-RU" sz="4300" b="1" dirty="0" smtClean="0">
                <a:latin typeface="Century" pitchFamily="18" charset="0"/>
              </a:rPr>
              <a:t>    :25</a:t>
            </a:r>
          </a:p>
          <a:p>
            <a:pPr>
              <a:buNone/>
            </a:pPr>
            <a:r>
              <a:rPr lang="ru-RU" sz="4300" b="1" dirty="0" smtClean="0">
                <a:latin typeface="Century" pitchFamily="18" charset="0"/>
              </a:rPr>
              <a:t>   ×17</a:t>
            </a:r>
          </a:p>
          <a:p>
            <a:pPr>
              <a:buNone/>
            </a:pPr>
            <a:r>
              <a:rPr lang="ru-RU" sz="4300" b="1" dirty="0" smtClean="0">
                <a:latin typeface="Century" pitchFamily="18" charset="0"/>
              </a:rPr>
              <a:t>   +41</a:t>
            </a:r>
          </a:p>
          <a:p>
            <a:pPr>
              <a:buNone/>
            </a:pPr>
            <a:r>
              <a:rPr lang="ru-RU" sz="4300" b="1" dirty="0" smtClean="0">
                <a:latin typeface="Century" pitchFamily="18" charset="0"/>
              </a:rPr>
              <a:t>    </a:t>
            </a:r>
            <a:r>
              <a:rPr lang="ru-RU" sz="4300" b="1" u="sng" dirty="0" smtClean="0">
                <a:latin typeface="Century" pitchFamily="18" charset="0"/>
              </a:rPr>
              <a:t>: 15</a:t>
            </a:r>
          </a:p>
          <a:p>
            <a:pPr>
              <a:buNone/>
            </a:pPr>
            <a:r>
              <a:rPr lang="ru-RU" sz="4300" b="1" dirty="0" smtClean="0">
                <a:latin typeface="Century" pitchFamily="18" charset="0"/>
              </a:rPr>
              <a:t>       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:\картинки\PHOTOHM\J0144707.JPG"/>
          <p:cNvPicPr/>
          <p:nvPr/>
        </p:nvPicPr>
        <p:blipFill>
          <a:blip r:embed="rId2">
            <a:lum bright="70000" contrast="-70000"/>
          </a:blip>
          <a:srcRect l="48438" r="5989" b="98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49808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Вычислите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 прочитайте название высочайшей горной вершины мира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285860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Century" pitchFamily="18" charset="0"/>
              </a:rPr>
              <a:t>0,9+0,12                </a:t>
            </a:r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У</a:t>
            </a:r>
          </a:p>
          <a:p>
            <a:pPr>
              <a:buNone/>
            </a:pPr>
            <a:r>
              <a:rPr lang="ru-RU" sz="2400" b="1" dirty="0" smtClean="0">
                <a:latin typeface="Century" pitchFamily="18" charset="0"/>
              </a:rPr>
              <a:t>5 – 4,81                 </a:t>
            </a:r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О</a:t>
            </a:r>
          </a:p>
          <a:p>
            <a:pPr>
              <a:buNone/>
            </a:pPr>
            <a:r>
              <a:rPr lang="ru-RU" sz="2400" b="1" dirty="0" smtClean="0">
                <a:latin typeface="Century" pitchFamily="18" charset="0"/>
              </a:rPr>
              <a:t>3,1+2,01                </a:t>
            </a:r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Г</a:t>
            </a:r>
          </a:p>
          <a:p>
            <a:pPr>
              <a:buNone/>
            </a:pPr>
            <a:r>
              <a:rPr lang="ru-RU" sz="2400" b="1" dirty="0" smtClean="0">
                <a:latin typeface="Century" pitchFamily="18" charset="0"/>
              </a:rPr>
              <a:t>7,9 – 3,5                </a:t>
            </a:r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Н</a:t>
            </a:r>
          </a:p>
          <a:p>
            <a:pPr>
              <a:buNone/>
            </a:pPr>
            <a:r>
              <a:rPr lang="ru-RU" sz="2400" b="1" dirty="0" smtClean="0">
                <a:latin typeface="Century" pitchFamily="18" charset="0"/>
              </a:rPr>
              <a:t>10 – 6,7                 </a:t>
            </a:r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М</a:t>
            </a:r>
          </a:p>
          <a:p>
            <a:pPr>
              <a:buNone/>
            </a:pPr>
            <a:r>
              <a:rPr lang="ru-RU" sz="2400" b="1" dirty="0" smtClean="0">
                <a:latin typeface="Century" pitchFamily="18" charset="0"/>
              </a:rPr>
              <a:t>4,8+5,2                   </a:t>
            </a:r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А</a:t>
            </a:r>
          </a:p>
          <a:p>
            <a:pPr>
              <a:buNone/>
            </a:pPr>
            <a:r>
              <a:rPr lang="ru-RU" sz="2400" b="1" dirty="0" smtClean="0">
                <a:latin typeface="Century" pitchFamily="18" charset="0"/>
              </a:rPr>
              <a:t>5,43+0,07              </a:t>
            </a:r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Ж</a:t>
            </a:r>
          </a:p>
          <a:p>
            <a:pPr>
              <a:buNone/>
            </a:pPr>
            <a:r>
              <a:rPr lang="ru-RU" sz="2400" b="1" dirty="0" smtClean="0">
                <a:latin typeface="Century" pitchFamily="18" charset="0"/>
              </a:rPr>
              <a:t>9 – 0,9                    </a:t>
            </a:r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Л</a:t>
            </a:r>
          </a:p>
          <a:p>
            <a:pPr>
              <a:buNone/>
            </a:pPr>
            <a:r>
              <a:rPr lang="ru-RU" sz="2400" b="1" dirty="0" smtClean="0">
                <a:latin typeface="Century" pitchFamily="18" charset="0"/>
              </a:rPr>
              <a:t>0,5+0,5                   </a:t>
            </a:r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Д</a:t>
            </a:r>
          </a:p>
          <a:p>
            <a:pPr>
              <a:buNone/>
            </a:pPr>
            <a:endParaRPr lang="ru-RU" sz="24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5286388"/>
          <a:ext cx="8286814" cy="1214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654"/>
                <a:gridCol w="747016"/>
                <a:gridCol w="747016"/>
                <a:gridCol w="747016"/>
                <a:gridCol w="747016"/>
                <a:gridCol w="747016"/>
                <a:gridCol w="747016"/>
                <a:gridCol w="747016"/>
                <a:gridCol w="747016"/>
                <a:gridCol w="747016"/>
                <a:gridCol w="747016"/>
              </a:tblGrid>
              <a:tr h="60721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5,5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0,19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3,3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0,19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8,1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1,02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5,11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3,3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11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:\картинки\PHOTOHM\J0144383.JPG"/>
          <p:cNvPicPr/>
          <p:nvPr/>
        </p:nvPicPr>
        <p:blipFill>
          <a:blip r:embed="rId2"/>
          <a:srcRect r="37239" b="44841"/>
          <a:stretch>
            <a:fillRect/>
          </a:stretch>
        </p:blipFill>
        <p:spPr bwMode="auto">
          <a:xfrm>
            <a:off x="428596" y="1571612"/>
            <a:ext cx="8358246" cy="478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картинки\PHOTOHM\J0144383.JPG"/>
          <p:cNvPicPr/>
          <p:nvPr/>
        </p:nvPicPr>
        <p:blipFill>
          <a:blip r:embed="rId2"/>
          <a:srcRect r="37239" b="44841"/>
          <a:stretch>
            <a:fillRect/>
          </a:stretch>
        </p:blipFill>
        <p:spPr bwMode="auto">
          <a:xfrm>
            <a:off x="428597" y="1571612"/>
            <a:ext cx="8358246" cy="478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186766" cy="11620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1785926"/>
            <a:ext cx="7929618" cy="4429156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Кто знает ее второе название?</a:t>
            </a:r>
          </a:p>
          <a:p>
            <a:r>
              <a:rPr lang="ru-RU" sz="6600" b="1" dirty="0" smtClean="0">
                <a:solidFill>
                  <a:srgbClr val="66FFFF"/>
                </a:solidFill>
                <a:latin typeface="Monotype Corsiva" pitchFamily="66" charset="0"/>
              </a:rPr>
              <a:t>                        </a:t>
            </a:r>
            <a:r>
              <a:rPr lang="ru-RU" sz="6600" b="1" dirty="0" smtClean="0">
                <a:solidFill>
                  <a:srgbClr val="66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Эверест</a:t>
            </a:r>
          </a:p>
          <a:p>
            <a:endParaRPr lang="ru-RU" sz="48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endParaRPr lang="ru-RU" sz="4800" b="1" dirty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Высота : 2,212×4(км)</a:t>
            </a:r>
          </a:p>
          <a:p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Год покорения: 21,7×90</a:t>
            </a:r>
            <a:endParaRPr lang="ru-RU" sz="4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14282" y="285728"/>
          <a:ext cx="8644003" cy="1214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763"/>
                <a:gridCol w="779324"/>
                <a:gridCol w="779324"/>
                <a:gridCol w="779324"/>
                <a:gridCol w="779324"/>
                <a:gridCol w="779324"/>
                <a:gridCol w="779324"/>
                <a:gridCol w="779324"/>
                <a:gridCol w="779324"/>
                <a:gridCol w="779324"/>
                <a:gridCol w="779324"/>
              </a:tblGrid>
              <a:tr h="607223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entury" pitchFamily="18" charset="0"/>
                        </a:rPr>
                        <a:t>1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entury" pitchFamily="18" charset="0"/>
                        </a:rPr>
                        <a:t>5,5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entury" pitchFamily="18" charset="0"/>
                        </a:rPr>
                        <a:t>0,19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entury" pitchFamily="18" charset="0"/>
                        </a:rPr>
                        <a:t>3,3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entury" pitchFamily="18" charset="0"/>
                        </a:rPr>
                        <a:t>0,19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entury" pitchFamily="18" charset="0"/>
                        </a:rPr>
                        <a:t>8,1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entury" pitchFamily="18" charset="0"/>
                        </a:rPr>
                        <a:t>1,02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entury" pitchFamily="18" charset="0"/>
                        </a:rPr>
                        <a:t>4,4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entury" pitchFamily="18" charset="0"/>
                        </a:rPr>
                        <a:t>5,11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entury" pitchFamily="18" charset="0"/>
                        </a:rPr>
                        <a:t>3,3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entury" pitchFamily="18" charset="0"/>
                        </a:rPr>
                        <a:t>10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entury" pitchFamily="18" charset="0"/>
                        </a:rPr>
                        <a:t>Д </a:t>
                      </a:r>
                      <a:endParaRPr lang="ru-RU" sz="28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entury" pitchFamily="18" charset="0"/>
                        </a:rPr>
                        <a:t>Ж </a:t>
                      </a:r>
                      <a:endParaRPr lang="ru-RU" sz="28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entury" pitchFamily="18" charset="0"/>
                        </a:rPr>
                        <a:t>О </a:t>
                      </a:r>
                      <a:endParaRPr lang="ru-RU" sz="28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entury" pitchFamily="18" charset="0"/>
                        </a:rPr>
                        <a:t>М </a:t>
                      </a:r>
                      <a:endParaRPr lang="ru-RU" sz="28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entury" pitchFamily="18" charset="0"/>
                        </a:rPr>
                        <a:t>О </a:t>
                      </a:r>
                      <a:endParaRPr lang="ru-RU" sz="28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entury" pitchFamily="18" charset="0"/>
                        </a:rPr>
                        <a:t>Л </a:t>
                      </a:r>
                      <a:endParaRPr lang="ru-RU" sz="28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entury" pitchFamily="18" charset="0"/>
                        </a:rPr>
                        <a:t>У </a:t>
                      </a:r>
                      <a:endParaRPr lang="ru-RU" sz="28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entury" pitchFamily="18" charset="0"/>
                        </a:rPr>
                        <a:t>Н </a:t>
                      </a:r>
                      <a:endParaRPr lang="ru-RU" sz="28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entury" pitchFamily="18" charset="0"/>
                        </a:rPr>
                        <a:t>Г </a:t>
                      </a:r>
                      <a:endParaRPr lang="ru-RU" sz="28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entury" pitchFamily="18" charset="0"/>
                        </a:rPr>
                        <a:t>М </a:t>
                      </a:r>
                      <a:endParaRPr lang="ru-RU" sz="28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entury" pitchFamily="18" charset="0"/>
                        </a:rPr>
                        <a:t>А </a:t>
                      </a:r>
                      <a:endParaRPr lang="ru-RU" sz="28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entury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33147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7200" b="1" i="1" dirty="0" smtClean="0">
                <a:solidFill>
                  <a:schemeClr val="tx1"/>
                </a:solidFill>
                <a:latin typeface="Century" pitchFamily="18" charset="0"/>
              </a:rPr>
              <a:t>Умножение </a:t>
            </a:r>
            <a:br>
              <a:rPr lang="ru-RU" sz="7200" b="1" i="1" dirty="0" smtClean="0">
                <a:solidFill>
                  <a:schemeClr val="tx1"/>
                </a:solidFill>
                <a:latin typeface="Century" pitchFamily="18" charset="0"/>
              </a:rPr>
            </a:br>
            <a:r>
              <a:rPr lang="ru-RU" sz="7200" b="1" i="1" dirty="0" smtClean="0">
                <a:solidFill>
                  <a:schemeClr val="tx1"/>
                </a:solidFill>
                <a:latin typeface="Century" pitchFamily="18" charset="0"/>
              </a:rPr>
              <a:t>десятичных </a:t>
            </a:r>
            <a:br>
              <a:rPr lang="ru-RU" sz="7200" b="1" i="1" dirty="0" smtClean="0">
                <a:solidFill>
                  <a:schemeClr val="tx1"/>
                </a:solidFill>
                <a:latin typeface="Century" pitchFamily="18" charset="0"/>
              </a:rPr>
            </a:br>
            <a:r>
              <a:rPr lang="ru-RU" sz="7200" b="1" i="1" dirty="0" smtClean="0">
                <a:solidFill>
                  <a:schemeClr val="tx1"/>
                </a:solidFill>
                <a:latin typeface="Century" pitchFamily="18" charset="0"/>
              </a:rPr>
              <a:t>дробей</a:t>
            </a:r>
          </a:p>
        </p:txBody>
      </p:sp>
    </p:spTree>
    <p:extLst>
      <p:ext uri="{BB962C8B-B14F-4D97-AF65-F5344CB8AC3E}">
        <p14:creationId xmlns:p14="http://schemas.microsoft.com/office/powerpoint/2010/main" val="503864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285992"/>
            <a:ext cx="7839100" cy="407196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Цели:</a:t>
            </a:r>
          </a:p>
          <a:p>
            <a:pPr marL="541782" indent="-514350">
              <a:buAutoNum type="arabicPeriod"/>
            </a:pPr>
            <a:r>
              <a:rPr lang="ru-RU" b="1" dirty="0" smtClean="0"/>
              <a:t>Изучить правило умножения десятичной дроби на натуральное число.</a:t>
            </a:r>
          </a:p>
          <a:p>
            <a:pPr marL="541782" indent="-514350">
              <a:buAutoNum type="arabicPeriod"/>
            </a:pPr>
            <a:r>
              <a:rPr lang="ru-RU" b="1" dirty="0" smtClean="0"/>
              <a:t>Научиться выполнять умножение десятичной дроби на натуральное число.</a:t>
            </a:r>
          </a:p>
          <a:p>
            <a:pPr marL="541782" indent="-514350">
              <a:buAutoNum type="arabicPeriod"/>
            </a:pPr>
            <a:r>
              <a:rPr lang="ru-RU" b="1" dirty="0" smtClean="0"/>
              <a:t>Научиться выполнять умножение десятичной дроби на 10, 100,….и т д.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9"/>
          <p:cNvSpPr/>
          <p:nvPr/>
        </p:nvSpPr>
        <p:spPr>
          <a:xfrm rot="1082862">
            <a:off x="5003800" y="1844675"/>
            <a:ext cx="387350" cy="196850"/>
          </a:xfrm>
          <a:custGeom>
            <a:avLst/>
            <a:gdLst>
              <a:gd name="connsiteX0" fmla="*/ 0 w 914400"/>
              <a:gd name="connsiteY0" fmla="*/ 342900 h 400050"/>
              <a:gd name="connsiteX1" fmla="*/ 533400 w 914400"/>
              <a:gd name="connsiteY1" fmla="*/ 342900 h 400050"/>
              <a:gd name="connsiteX2" fmla="*/ 914400 w 914400"/>
              <a:gd name="connsiteY2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400050">
                <a:moveTo>
                  <a:pt x="0" y="342900"/>
                </a:moveTo>
                <a:cubicBezTo>
                  <a:pt x="190500" y="371475"/>
                  <a:pt x="381000" y="400050"/>
                  <a:pt x="533400" y="342900"/>
                </a:cubicBezTo>
                <a:cubicBezTo>
                  <a:pt x="685800" y="285750"/>
                  <a:pt x="800100" y="142875"/>
                  <a:pt x="914400" y="0"/>
                </a:cubicBezTo>
              </a:path>
            </a:pathLst>
          </a:cu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500188" y="5500688"/>
            <a:ext cx="571500" cy="1587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785938" y="6429375"/>
            <a:ext cx="857250" cy="1588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олилиния 20"/>
          <p:cNvSpPr/>
          <p:nvPr/>
        </p:nvSpPr>
        <p:spPr>
          <a:xfrm rot="1082862">
            <a:off x="5076825" y="3141663"/>
            <a:ext cx="325438" cy="153987"/>
          </a:xfrm>
          <a:custGeom>
            <a:avLst/>
            <a:gdLst>
              <a:gd name="connsiteX0" fmla="*/ 0 w 914400"/>
              <a:gd name="connsiteY0" fmla="*/ 342900 h 400050"/>
              <a:gd name="connsiteX1" fmla="*/ 533400 w 914400"/>
              <a:gd name="connsiteY1" fmla="*/ 342900 h 400050"/>
              <a:gd name="connsiteX2" fmla="*/ 914400 w 914400"/>
              <a:gd name="connsiteY2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400050">
                <a:moveTo>
                  <a:pt x="0" y="342900"/>
                </a:moveTo>
                <a:cubicBezTo>
                  <a:pt x="190500" y="371475"/>
                  <a:pt x="381000" y="400050"/>
                  <a:pt x="533400" y="342900"/>
                </a:cubicBezTo>
                <a:cubicBezTo>
                  <a:pt x="685800" y="285750"/>
                  <a:pt x="800100" y="142875"/>
                  <a:pt x="914400" y="0"/>
                </a:cubicBezTo>
              </a:path>
            </a:pathLst>
          </a:cu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500166" y="0"/>
            <a:ext cx="626996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Опорная схема</a:t>
            </a:r>
          </a:p>
        </p:txBody>
      </p:sp>
      <p:sp>
        <p:nvSpPr>
          <p:cNvPr id="2" name="Заголовок 1"/>
          <p:cNvSpPr>
            <a:spLocks/>
          </p:cNvSpPr>
          <p:nvPr/>
        </p:nvSpPr>
        <p:spPr bwMode="auto">
          <a:xfrm>
            <a:off x="928688" y="923925"/>
            <a:ext cx="7027862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ru-RU" sz="4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sz="3000" b="1" dirty="0" smtClean="0">
                <a:solidFill>
                  <a:srgbClr val="462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Умножение </a:t>
            </a:r>
            <a:r>
              <a:rPr lang="ru-RU" sz="3000" b="1" dirty="0">
                <a:solidFill>
                  <a:srgbClr val="462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 натуральное число </a:t>
            </a:r>
            <a:r>
              <a:rPr 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2, 6                                                    </a:t>
            </a:r>
            <a:br>
              <a:rPr 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</a:t>
            </a:r>
            <a:r>
              <a:rPr lang="ru-RU" sz="4200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4</a:t>
            </a:r>
            <a:r>
              <a:rPr 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10,4</a:t>
            </a:r>
            <a:br>
              <a:rPr 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2,6 </a:t>
            </a:r>
            <a:r>
              <a:rPr lang="ru-RU" sz="4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· </a:t>
            </a:r>
            <a:r>
              <a:rPr lang="ru-RU" sz="4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4 = 10,4 </a:t>
            </a:r>
          </a:p>
        </p:txBody>
      </p:sp>
    </p:spTree>
    <p:extLst>
      <p:ext uri="{BB962C8B-B14F-4D97-AF65-F5344CB8AC3E}">
        <p14:creationId xmlns:p14="http://schemas.microsoft.com/office/powerpoint/2010/main" val="359818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:\картинки\PHOTOHM\J0144789.JPG"/>
          <p:cNvPicPr/>
          <p:nvPr/>
        </p:nvPicPr>
        <p:blipFill>
          <a:blip r:embed="rId2">
            <a:lum bright="70000" contrast="-70000"/>
          </a:blip>
          <a:srcRect r="60937" b="33202"/>
          <a:stretch>
            <a:fillRect/>
          </a:stretch>
        </p:blipFill>
        <p:spPr bwMode="auto">
          <a:xfrm>
            <a:off x="1071538" y="428604"/>
            <a:ext cx="771530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28604"/>
            <a:ext cx="7933588" cy="607223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готов вычислить высоту Эвереста?  2,212×4 =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8,848 км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Объясните как вы понимаете эту высоту?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 км 848 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Узнайте в каком году она была покорена? 21,7×90 =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1953 год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знает, где находится эта горная вершина?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В Больших Гималаях на границе Китая с Непалом.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84213" y="1989138"/>
            <a:ext cx="3643312" cy="5715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462300"/>
                </a:solidFill>
              </a:rPr>
              <a:t>3 * 8,3=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375" y="2786063"/>
            <a:ext cx="3643313" cy="5715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462300"/>
                </a:solidFill>
              </a:rPr>
              <a:t>35 * 1,7=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4213" y="3860800"/>
            <a:ext cx="3714750" cy="50006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462300"/>
                </a:solidFill>
              </a:rPr>
              <a:t>25,85*98 =</a:t>
            </a: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5000625" y="2000250"/>
            <a:ext cx="1643063" cy="642938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600" b="1" dirty="0">
                <a:solidFill>
                  <a:srgbClr val="462300"/>
                </a:solidFill>
              </a:rPr>
              <a:t>24,9</a:t>
            </a: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5000625" y="2786063"/>
            <a:ext cx="1643063" cy="642937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600" b="1" dirty="0">
                <a:solidFill>
                  <a:srgbClr val="462300"/>
                </a:solidFill>
              </a:rPr>
              <a:t>59,5</a:t>
            </a: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5003800" y="3860800"/>
            <a:ext cx="1714500" cy="642938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600" b="1" dirty="0">
                <a:solidFill>
                  <a:srgbClr val="462300"/>
                </a:solidFill>
              </a:rPr>
              <a:t>2533,3</a:t>
            </a:r>
          </a:p>
        </p:txBody>
      </p:sp>
      <p:sp>
        <p:nvSpPr>
          <p:cNvPr id="9224" name="Содержимое 21"/>
          <p:cNvSpPr>
            <a:spLocks noGrp="1"/>
          </p:cNvSpPr>
          <p:nvPr>
            <p:ph sz="half" idx="4294967295"/>
          </p:nvPr>
        </p:nvSpPr>
        <p:spPr>
          <a:xfrm>
            <a:off x="1042988" y="333375"/>
            <a:ext cx="6157912" cy="542925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altLang="ru-RU" smtClean="0"/>
              <a:t> </a:t>
            </a:r>
            <a:r>
              <a:rPr lang="ru-RU" altLang="ru-RU" b="1" smtClean="0">
                <a:solidFill>
                  <a:schemeClr val="tx2"/>
                </a:solidFill>
              </a:rPr>
              <a:t>Найдите произведение: </a:t>
            </a:r>
          </a:p>
        </p:txBody>
      </p:sp>
    </p:spTree>
    <p:extLst>
      <p:ext uri="{BB962C8B-B14F-4D97-AF65-F5344CB8AC3E}">
        <p14:creationId xmlns:p14="http://schemas.microsoft.com/office/powerpoint/2010/main" val="2122211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545</TotalTime>
  <Words>477</Words>
  <Application>Microsoft Office PowerPoint</Application>
  <PresentationFormat>Экран (4:3)</PresentationFormat>
  <Paragraphs>196</Paragraphs>
  <Slides>16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Солнцестояние</vt:lpstr>
      <vt:lpstr>Формула</vt:lpstr>
      <vt:lpstr>Презентация PowerPoint</vt:lpstr>
      <vt:lpstr>Разминка</vt:lpstr>
      <vt:lpstr>Вычислите и прочитайте название высочайшей горной вершины мира</vt:lpstr>
      <vt:lpstr>Презентация PowerPoint</vt:lpstr>
      <vt:lpstr>Умножение  десятичных  дробей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Известно что  </vt:lpstr>
      <vt:lpstr>Презентация PowerPoint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десятичных дробей на натуральное число</dc:title>
  <dc:creator>Настенька</dc:creator>
  <cp:lastModifiedBy>П</cp:lastModifiedBy>
  <cp:revision>62</cp:revision>
  <dcterms:modified xsi:type="dcterms:W3CDTF">2018-04-11T05:17:50Z</dcterms:modified>
</cp:coreProperties>
</file>