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6"/>
  </p:notesMasterIdLst>
  <p:sldIdLst>
    <p:sldId id="344" r:id="rId2"/>
    <p:sldId id="256" r:id="rId3"/>
    <p:sldId id="345" r:id="rId4"/>
    <p:sldId id="346" r:id="rId5"/>
    <p:sldId id="347" r:id="rId6"/>
    <p:sldId id="348" r:id="rId7"/>
    <p:sldId id="349" r:id="rId8"/>
    <p:sldId id="350" r:id="rId9"/>
    <p:sldId id="356" r:id="rId10"/>
    <p:sldId id="351" r:id="rId11"/>
    <p:sldId id="353" r:id="rId12"/>
    <p:sldId id="354" r:id="rId13"/>
    <p:sldId id="352" r:id="rId14"/>
    <p:sldId id="35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F14B4C5-F44F-4A7E-A1A9-C6BB9AEABB32}">
          <p14:sldIdLst>
            <p14:sldId id="344"/>
            <p14:sldId id="256"/>
            <p14:sldId id="345"/>
            <p14:sldId id="346"/>
            <p14:sldId id="347"/>
            <p14:sldId id="348"/>
            <p14:sldId id="349"/>
            <p14:sldId id="350"/>
            <p14:sldId id="356"/>
            <p14:sldId id="351"/>
            <p14:sldId id="353"/>
            <p14:sldId id="354"/>
            <p14:sldId id="352"/>
            <p14:sldId id="35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2C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F1347-7FFC-4A0B-A0B9-8ECC09B0B519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7A3607-0A4C-44C4-A226-2E3921F08C8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6403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538D-B2F9-40F5-A68A-4494ED6150B5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5B33D-8635-4E90-8E25-11F898A05A45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538D-B2F9-40F5-A68A-4494ED6150B5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5B33D-8635-4E90-8E25-11F898A05A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538D-B2F9-40F5-A68A-4494ED6150B5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5B33D-8635-4E90-8E25-11F898A05A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538D-B2F9-40F5-A68A-4494ED6150B5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5B33D-8635-4E90-8E25-11F898A05A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538D-B2F9-40F5-A68A-4494ED6150B5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5B33D-8635-4E90-8E25-11F898A05A45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538D-B2F9-40F5-A68A-4494ED6150B5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5B33D-8635-4E90-8E25-11F898A05A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538D-B2F9-40F5-A68A-4494ED6150B5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5B33D-8635-4E90-8E25-11F898A05A45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538D-B2F9-40F5-A68A-4494ED6150B5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5B33D-8635-4E90-8E25-11F898A05A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538D-B2F9-40F5-A68A-4494ED6150B5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5B33D-8635-4E90-8E25-11F898A05A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538D-B2F9-40F5-A68A-4494ED6150B5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5B33D-8635-4E90-8E25-11F898A05A45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538D-B2F9-40F5-A68A-4494ED6150B5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5B33D-8635-4E90-8E25-11F898A05A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  <a:alpha val="6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CF0538D-B2F9-40F5-A68A-4494ED6150B5}" type="datetimeFigureOut">
              <a:rPr lang="ru-RU" smtClean="0"/>
              <a:pPr/>
              <a:t>14.12.2017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B05B33D-8635-4E90-8E25-11F898A05A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60648"/>
            <a:ext cx="8077200" cy="54726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sz="6000" b="1" dirty="0">
                <a:solidFill>
                  <a:srgbClr val="FFFF00"/>
                </a:solidFill>
              </a:rPr>
              <a:t>Задание оптимальных режимов работы холодильных установок</a:t>
            </a:r>
            <a:r>
              <a:rPr lang="ru-RU" dirty="0"/>
              <a:t/>
            </a:r>
            <a:br>
              <a:rPr lang="ru-RU" dirty="0"/>
            </a:b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013176"/>
            <a:ext cx="4752528" cy="1726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772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990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1480" y="1554480"/>
            <a:ext cx="8229600" cy="4876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454632" y="2493456"/>
            <a:ext cx="1360740" cy="1341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ОПТ </a:t>
            </a:r>
          </a:p>
          <a:p>
            <a:pPr algn="ctr"/>
            <a:r>
              <a:rPr lang="ru-RU" sz="1600" b="1" dirty="0" smtClean="0"/>
              <a:t>режим</a:t>
            </a:r>
            <a:endParaRPr lang="ru-RU" sz="1600" b="1" dirty="0"/>
          </a:p>
        </p:txBody>
      </p:sp>
      <p:sp>
        <p:nvSpPr>
          <p:cNvPr id="6" name="Овал 5"/>
          <p:cNvSpPr/>
          <p:nvPr/>
        </p:nvSpPr>
        <p:spPr>
          <a:xfrm>
            <a:off x="1367128" y="692696"/>
            <a:ext cx="163448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</a:t>
            </a:r>
          </a:p>
        </p:txBody>
      </p:sp>
      <p:sp>
        <p:nvSpPr>
          <p:cNvPr id="7" name="Овал 6"/>
          <p:cNvSpPr/>
          <p:nvPr/>
        </p:nvSpPr>
        <p:spPr>
          <a:xfrm>
            <a:off x="6660232" y="2103136"/>
            <a:ext cx="151216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511552" y="1027584"/>
            <a:ext cx="149046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95536" y="2708920"/>
            <a:ext cx="156247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1367128" y="4725144"/>
            <a:ext cx="2175056" cy="12024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5220072" y="4509120"/>
            <a:ext cx="2282552" cy="12024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cxnSp>
        <p:nvCxnSpPr>
          <p:cNvPr id="13" name="Прямая соединительная линия 12"/>
          <p:cNvCxnSpPr>
            <a:stCxn id="4" idx="3"/>
          </p:cNvCxnSpPr>
          <p:nvPr/>
        </p:nvCxnSpPr>
        <p:spPr>
          <a:xfrm flipH="1">
            <a:off x="2889420" y="3638822"/>
            <a:ext cx="764488" cy="14469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542184" y="3017536"/>
            <a:ext cx="2109936" cy="163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endCxn id="7" idx="3"/>
          </p:cNvCxnSpPr>
          <p:nvPr/>
        </p:nvCxnSpPr>
        <p:spPr>
          <a:xfrm>
            <a:off x="4860032" y="2875804"/>
            <a:ext cx="2021652" cy="78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9" idx="6"/>
          </p:cNvCxnSpPr>
          <p:nvPr/>
        </p:nvCxnSpPr>
        <p:spPr>
          <a:xfrm>
            <a:off x="1958008" y="3166120"/>
            <a:ext cx="16099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2762966" y="160709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stCxn id="8" idx="3"/>
          </p:cNvCxnSpPr>
          <p:nvPr/>
        </p:nvCxnSpPr>
        <p:spPr>
          <a:xfrm flipH="1">
            <a:off x="4499992" y="1808073"/>
            <a:ext cx="1229833" cy="7134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Овал 38"/>
          <p:cNvSpPr/>
          <p:nvPr/>
        </p:nvSpPr>
        <p:spPr>
          <a:xfrm rot="18414704">
            <a:off x="3653346" y="235496"/>
            <a:ext cx="151216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4355976" y="1027584"/>
            <a:ext cx="142864" cy="1706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688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512C54"/>
                </a:solidFill>
              </a:rPr>
              <a:t>ОПТИМАЛЬНЫЙ РЕЖИМ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435280" cy="549627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600" b="1" dirty="0" smtClean="0"/>
              <a:t>1. нет снеговой шубы</a:t>
            </a:r>
          </a:p>
          <a:p>
            <a:pPr marL="0" indent="0">
              <a:buNone/>
            </a:pPr>
            <a:r>
              <a:rPr lang="ru-RU" sz="3600" b="1" dirty="0" smtClean="0"/>
              <a:t>2. не гудит компрессор</a:t>
            </a:r>
          </a:p>
          <a:p>
            <a:pPr marL="0" indent="0">
              <a:buNone/>
            </a:pPr>
            <a:r>
              <a:rPr lang="ru-RU" sz="3600" b="1" dirty="0" smtClean="0"/>
              <a:t>3. минимум потребления электроэнергии</a:t>
            </a:r>
          </a:p>
          <a:p>
            <a:pPr marL="0" indent="0">
              <a:buNone/>
            </a:pPr>
            <a:r>
              <a:rPr lang="ru-RU" sz="3600" b="1" dirty="0" smtClean="0"/>
              <a:t>4.теплый конденсатор</a:t>
            </a:r>
          </a:p>
          <a:p>
            <a:pPr marL="0" indent="0">
              <a:buNone/>
            </a:pPr>
            <a:r>
              <a:rPr lang="ru-RU" sz="3600" b="1" dirty="0" smtClean="0"/>
              <a:t>5. холодный всасывающий патрубок компрессора</a:t>
            </a:r>
          </a:p>
          <a:p>
            <a:pPr marL="0" indent="0">
              <a:buNone/>
            </a:pPr>
            <a:r>
              <a:rPr lang="ru-RU" sz="3600" b="1" dirty="0" smtClean="0"/>
              <a:t>6. </a:t>
            </a:r>
            <a:r>
              <a:rPr lang="ru-RU" sz="3600" b="1" dirty="0"/>
              <a:t>с</a:t>
            </a:r>
            <a:r>
              <a:rPr lang="ru-RU" sz="3600" b="1" dirty="0" smtClean="0"/>
              <a:t>истема герметична</a:t>
            </a:r>
          </a:p>
          <a:p>
            <a:pPr marL="0" indent="0">
              <a:buNone/>
            </a:pPr>
            <a:r>
              <a:rPr lang="ru-RU" sz="3600" b="1" dirty="0" smtClean="0"/>
              <a:t>7. Поддерживается заданная температура в испарителе</a:t>
            </a:r>
          </a:p>
          <a:p>
            <a:pPr marL="0" indent="0">
              <a:buNone/>
            </a:pP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83805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512C54"/>
                </a:solidFill>
              </a:rPr>
              <a:t>ОПТИМАЛЬНЫЙ РЕЖИМ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876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b="1" dirty="0" smtClean="0"/>
              <a:t>1. Продлевает срок службы холодильной установки</a:t>
            </a:r>
          </a:p>
          <a:p>
            <a:pPr marL="0" indent="0">
              <a:buNone/>
            </a:pPr>
            <a:r>
              <a:rPr lang="ru-RU" sz="4400" b="1" dirty="0" smtClean="0"/>
              <a:t>2. Уменьшает число отказов элементов и как следствие –ремонтов</a:t>
            </a:r>
          </a:p>
          <a:p>
            <a:pPr marL="0" indent="0">
              <a:buNone/>
            </a:pPr>
            <a:r>
              <a:rPr lang="ru-RU" sz="4400" b="1" dirty="0" smtClean="0"/>
              <a:t>3. </a:t>
            </a:r>
            <a:r>
              <a:rPr lang="ru-RU" sz="4400" b="1" dirty="0" smtClean="0">
                <a:solidFill>
                  <a:srgbClr val="C00000"/>
                </a:solidFill>
              </a:rPr>
              <a:t>УВЕЛИЧИВАЕТ</a:t>
            </a:r>
            <a:r>
              <a:rPr lang="ru-RU" sz="4400" b="1" dirty="0" smtClean="0"/>
              <a:t> объем работ по обслуживанию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7695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rgbClr val="851729"/>
                </a:solidFill>
              </a:rPr>
              <a:t>Д/З</a:t>
            </a:r>
            <a:endParaRPr lang="ru-RU" sz="8000" b="1" dirty="0">
              <a:solidFill>
                <a:srgbClr val="85172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dirty="0" smtClean="0">
                <a:solidFill>
                  <a:srgbClr val="C00000"/>
                </a:solidFill>
              </a:rPr>
              <a:t>Повторить устройство ЧИЛЛЕРА</a:t>
            </a:r>
            <a:endParaRPr lang="ru-RU" sz="8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42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512C54"/>
                </a:solidFill>
              </a:rPr>
              <a:t>СПОСИБО  ЗА  </a:t>
            </a:r>
            <a:r>
              <a:rPr lang="ru-RU" b="1" dirty="0" smtClean="0">
                <a:solidFill>
                  <a:srgbClr val="512C54"/>
                </a:solidFill>
              </a:rPr>
              <a:t>ВНИМАНИЕ !!!</a:t>
            </a:r>
            <a:endParaRPr lang="ru-RU" b="1" dirty="0">
              <a:solidFill>
                <a:srgbClr val="512C54"/>
              </a:solidFill>
            </a:endParaRPr>
          </a:p>
        </p:txBody>
      </p:sp>
      <p:pic>
        <p:nvPicPr>
          <p:cNvPr id="4" name="Объект 3" descr="http://pm-profimaster.ru/wp-content/uploads/2016/08/111-4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784976" cy="5445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126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428868"/>
            <a:ext cx="8077200" cy="16733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16632"/>
            <a:ext cx="8352928" cy="5904656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b="1" i="1" dirty="0" smtClean="0"/>
              <a:t> </a:t>
            </a:r>
          </a:p>
          <a:p>
            <a:pPr algn="ctr"/>
            <a:r>
              <a:rPr lang="ru-RU" sz="5100" b="1" dirty="0">
                <a:solidFill>
                  <a:schemeClr val="accent2">
                    <a:lumMod val="75000"/>
                  </a:schemeClr>
                </a:solidFill>
              </a:rPr>
              <a:t>Цель занятия: организовать работу  студентов  по решению   конкретной проблемы (задание оптимальных режимов работы холодильных установок )</a:t>
            </a:r>
          </a:p>
          <a:p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</a:rPr>
              <a:t> 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4400" b="1" i="1" u="sng" dirty="0">
                <a:solidFill>
                  <a:schemeClr val="accent2">
                    <a:lumMod val="75000"/>
                  </a:schemeClr>
                </a:solidFill>
              </a:rPr>
              <a:t>Образовательные задачи: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  <a:t>Дать представление  об эксплуатации холодильных установок, приобрести практический опыт по заданию оптимальных  режимов  работы бытового холодильника, кондиционера</a:t>
            </a:r>
          </a:p>
          <a:p>
            <a:pPr algn="ctr"/>
            <a:endParaRPr lang="ru-RU" sz="4500" b="1" i="1" u="sng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ru-RU" sz="4500" b="1" i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Воспитательные </a:t>
            </a:r>
            <a:r>
              <a:rPr lang="ru-RU" sz="4500" b="1" i="1" u="sng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задачи</a:t>
            </a:r>
            <a:r>
              <a:rPr lang="ru-RU" sz="4500" b="1" i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:</a:t>
            </a:r>
            <a:endParaRPr lang="ru-RU" sz="4500" b="1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ru-RU" sz="45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Прививать уважение к выбранной 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профессии</a:t>
            </a:r>
            <a:endParaRPr lang="ru-RU" sz="4500" b="1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4536"/>
            <a:ext cx="8424936" cy="792088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solidFill>
                  <a:srgbClr val="512C54"/>
                </a:solidFill>
              </a:rPr>
              <a:t>ВИДЫ РАБОТ   ПРИ   ЭКСПЛУАТАЦИИ </a:t>
            </a:r>
            <a:br>
              <a:rPr lang="ru-RU" sz="2800" b="1" dirty="0" smtClean="0">
                <a:solidFill>
                  <a:srgbClr val="512C54"/>
                </a:solidFill>
              </a:rPr>
            </a:br>
            <a:r>
              <a:rPr lang="ru-RU" sz="2800" b="1" dirty="0" smtClean="0">
                <a:solidFill>
                  <a:srgbClr val="512C54"/>
                </a:solidFill>
              </a:rPr>
              <a:t>ХОЛОДИЛЬНЫХ    УСТАНОВОК</a:t>
            </a:r>
            <a:endParaRPr lang="ru-RU" sz="2800" b="1" dirty="0">
              <a:solidFill>
                <a:srgbClr val="512C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93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32216"/>
            <a:ext cx="8229600" cy="4876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Шестиугольник 4"/>
          <p:cNvSpPr/>
          <p:nvPr/>
        </p:nvSpPr>
        <p:spPr>
          <a:xfrm>
            <a:off x="3238059" y="2358876"/>
            <a:ext cx="2016224" cy="1911640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ВИДЫ</a:t>
            </a:r>
          </a:p>
          <a:p>
            <a:pPr algn="ctr"/>
            <a:r>
              <a:rPr lang="ru-RU" sz="2400" b="1" dirty="0" smtClean="0"/>
              <a:t>РАБОТ</a:t>
            </a:r>
            <a:endParaRPr lang="ru-RU" sz="2400" b="1" dirty="0"/>
          </a:p>
        </p:txBody>
      </p:sp>
      <p:sp>
        <p:nvSpPr>
          <p:cNvPr id="6" name="Ромб 5"/>
          <p:cNvSpPr/>
          <p:nvPr/>
        </p:nvSpPr>
        <p:spPr>
          <a:xfrm>
            <a:off x="323528" y="1853992"/>
            <a:ext cx="2016224" cy="1587624"/>
          </a:xfrm>
          <a:prstGeom prst="diamon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РЕГУЛИР</a:t>
            </a:r>
          </a:p>
          <a:p>
            <a:pPr algn="ctr"/>
            <a:r>
              <a:rPr lang="ru-RU" sz="1200" b="1" dirty="0" smtClean="0"/>
              <a:t>ПРОИЗВ</a:t>
            </a:r>
            <a:endParaRPr lang="ru-RU" sz="1200" b="1" dirty="0"/>
          </a:p>
        </p:txBody>
      </p:sp>
      <p:sp>
        <p:nvSpPr>
          <p:cNvPr id="8" name="Ромб 7"/>
          <p:cNvSpPr/>
          <p:nvPr/>
        </p:nvSpPr>
        <p:spPr>
          <a:xfrm>
            <a:off x="1395950" y="591532"/>
            <a:ext cx="1944216" cy="1552780"/>
          </a:xfrm>
          <a:prstGeom prst="diamon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ОПТИМ</a:t>
            </a:r>
          </a:p>
          <a:p>
            <a:pPr algn="ctr"/>
            <a:r>
              <a:rPr lang="ru-RU" sz="1400" b="1" dirty="0" smtClean="0"/>
              <a:t>РЕЖИМ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Ромб 8"/>
          <p:cNvSpPr/>
          <p:nvPr/>
        </p:nvSpPr>
        <p:spPr>
          <a:xfrm>
            <a:off x="3462168" y="237828"/>
            <a:ext cx="2079660" cy="1253880"/>
          </a:xfrm>
          <a:prstGeom prst="diamon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СМАЗКА</a:t>
            </a:r>
            <a:endParaRPr lang="ru-RU" sz="1400" b="1" dirty="0"/>
          </a:p>
        </p:txBody>
      </p:sp>
      <p:sp>
        <p:nvSpPr>
          <p:cNvPr id="11" name="Ромб 10"/>
          <p:cNvSpPr/>
          <p:nvPr/>
        </p:nvSpPr>
        <p:spPr>
          <a:xfrm>
            <a:off x="6270024" y="3626740"/>
            <a:ext cx="2423120" cy="1267560"/>
          </a:xfrm>
          <a:prstGeom prst="diamon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ЗАПИСЬ В ЖУРНАЛЕ</a:t>
            </a:r>
            <a:endParaRPr lang="ru-RU" sz="1200" b="1" dirty="0"/>
          </a:p>
        </p:txBody>
      </p:sp>
      <p:sp>
        <p:nvSpPr>
          <p:cNvPr id="12" name="Ромб 11"/>
          <p:cNvSpPr/>
          <p:nvPr/>
        </p:nvSpPr>
        <p:spPr>
          <a:xfrm>
            <a:off x="5784688" y="425312"/>
            <a:ext cx="1872208" cy="1017208"/>
          </a:xfrm>
          <a:prstGeom prst="diamon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УТЕЧКИ</a:t>
            </a:r>
            <a:endParaRPr lang="ru-RU" sz="1200" b="1" dirty="0"/>
          </a:p>
        </p:txBody>
      </p:sp>
      <p:sp>
        <p:nvSpPr>
          <p:cNvPr id="13" name="Ромб 12"/>
          <p:cNvSpPr/>
          <p:nvPr/>
        </p:nvSpPr>
        <p:spPr>
          <a:xfrm>
            <a:off x="274726" y="4133008"/>
            <a:ext cx="2160240" cy="1440160"/>
          </a:xfrm>
          <a:prstGeom prst="diamon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???</a:t>
            </a:r>
            <a:endParaRPr lang="ru-RU" dirty="0"/>
          </a:p>
        </p:txBody>
      </p:sp>
      <p:sp>
        <p:nvSpPr>
          <p:cNvPr id="14" name="Ромб 13"/>
          <p:cNvSpPr/>
          <p:nvPr/>
        </p:nvSpPr>
        <p:spPr>
          <a:xfrm>
            <a:off x="6601968" y="1853992"/>
            <a:ext cx="2072936" cy="1460704"/>
          </a:xfrm>
          <a:prstGeom prst="diamon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ТЕМПРЕР</a:t>
            </a:r>
            <a:endParaRPr lang="ru-RU" b="1" dirty="0"/>
          </a:p>
        </p:txBody>
      </p:sp>
      <p:sp>
        <p:nvSpPr>
          <p:cNvPr id="15" name="Ромб 14"/>
          <p:cNvSpPr/>
          <p:nvPr/>
        </p:nvSpPr>
        <p:spPr>
          <a:xfrm>
            <a:off x="2339752" y="4917704"/>
            <a:ext cx="2419966" cy="1247600"/>
          </a:xfrm>
          <a:prstGeom prst="diamon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РАСХОД ЭЛ ЭНЕР</a:t>
            </a:r>
            <a:endParaRPr lang="ru-RU" sz="1400" b="1" dirty="0"/>
          </a:p>
        </p:txBody>
      </p:sp>
      <p:sp>
        <p:nvSpPr>
          <p:cNvPr id="16" name="Ромб 15"/>
          <p:cNvSpPr/>
          <p:nvPr/>
        </p:nvSpPr>
        <p:spPr>
          <a:xfrm>
            <a:off x="5148064" y="5229200"/>
            <a:ext cx="2460848" cy="1418456"/>
          </a:xfrm>
          <a:prstGeom prst="diamon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ЧИСТОТА </a:t>
            </a:r>
            <a:r>
              <a:rPr lang="ru-RU" b="1" dirty="0" smtClean="0"/>
              <a:t>ТО</a:t>
            </a:r>
            <a:endParaRPr lang="ru-RU" b="1" dirty="0"/>
          </a:p>
        </p:txBody>
      </p:sp>
      <p:cxnSp>
        <p:nvCxnSpPr>
          <p:cNvPr id="20" name="Прямая соединительная линия 19"/>
          <p:cNvCxnSpPr>
            <a:endCxn id="5" idx="4"/>
          </p:cNvCxnSpPr>
          <p:nvPr/>
        </p:nvCxnSpPr>
        <p:spPr>
          <a:xfrm>
            <a:off x="2962672" y="1672280"/>
            <a:ext cx="753297" cy="6865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endCxn id="16" idx="1"/>
          </p:cNvCxnSpPr>
          <p:nvPr/>
        </p:nvCxnSpPr>
        <p:spPr>
          <a:xfrm>
            <a:off x="4776728" y="4334868"/>
            <a:ext cx="371336" cy="1603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endCxn id="11" idx="1"/>
          </p:cNvCxnSpPr>
          <p:nvPr/>
        </p:nvCxnSpPr>
        <p:spPr>
          <a:xfrm>
            <a:off x="5254283" y="3441616"/>
            <a:ext cx="1015741" cy="8189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5254283" y="2575192"/>
            <a:ext cx="1555624" cy="762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5" idx="5"/>
          </p:cNvCxnSpPr>
          <p:nvPr/>
        </p:nvCxnSpPr>
        <p:spPr>
          <a:xfrm flipV="1">
            <a:off x="4776373" y="1452516"/>
            <a:ext cx="1906622" cy="906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endCxn id="9" idx="2"/>
          </p:cNvCxnSpPr>
          <p:nvPr/>
        </p:nvCxnSpPr>
        <p:spPr>
          <a:xfrm flipH="1" flipV="1">
            <a:off x="4501998" y="1491708"/>
            <a:ext cx="274375" cy="8792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stCxn id="6" idx="3"/>
            <a:endCxn id="5" idx="3"/>
          </p:cNvCxnSpPr>
          <p:nvPr/>
        </p:nvCxnSpPr>
        <p:spPr>
          <a:xfrm>
            <a:off x="2339752" y="2647804"/>
            <a:ext cx="898307" cy="6668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endCxn id="5" idx="3"/>
          </p:cNvCxnSpPr>
          <p:nvPr/>
        </p:nvCxnSpPr>
        <p:spPr>
          <a:xfrm flipV="1">
            <a:off x="1395950" y="3314696"/>
            <a:ext cx="1842109" cy="818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stCxn id="5" idx="2"/>
            <a:endCxn id="15" idx="0"/>
          </p:cNvCxnSpPr>
          <p:nvPr/>
        </p:nvCxnSpPr>
        <p:spPr>
          <a:xfrm flipH="1">
            <a:off x="3549735" y="4270516"/>
            <a:ext cx="166234" cy="647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938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512C54"/>
                </a:solidFill>
              </a:rPr>
              <a:t>ОПТИМАЛЬНЫЙ РЕЖИМ РАБОТЫ ХОЛОДИЛЬНОЙ УСТАНОВКИ</a:t>
            </a:r>
            <a:endParaRPr lang="ru-RU" sz="2400" b="1" dirty="0">
              <a:solidFill>
                <a:srgbClr val="512C5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435280" cy="520824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2800" b="1" dirty="0">
                <a:solidFill>
                  <a:srgbClr val="002060"/>
                </a:solidFill>
              </a:rPr>
              <a:t>работа при </a:t>
            </a:r>
            <a:r>
              <a:rPr lang="ru-RU" sz="2800" b="1" dirty="0" smtClean="0">
                <a:solidFill>
                  <a:srgbClr val="002060"/>
                </a:solidFill>
              </a:rPr>
              <a:t>ЗАДАННЫХ </a:t>
            </a:r>
            <a:r>
              <a:rPr lang="ru-RU" sz="2800" b="1" dirty="0">
                <a:solidFill>
                  <a:srgbClr val="002060"/>
                </a:solidFill>
              </a:rPr>
              <a:t>проектных </a:t>
            </a:r>
            <a:r>
              <a:rPr lang="ru-RU" sz="2800" b="1" dirty="0" smtClean="0">
                <a:solidFill>
                  <a:srgbClr val="002060"/>
                </a:solidFill>
              </a:rPr>
              <a:t>ТЕМПЕРАТУРАХ </a:t>
            </a:r>
            <a:r>
              <a:rPr lang="ru-RU" sz="2800" b="1" dirty="0">
                <a:solidFill>
                  <a:srgbClr val="002060"/>
                </a:solidFill>
              </a:rPr>
              <a:t>в </a:t>
            </a:r>
            <a:r>
              <a:rPr lang="ru-RU" sz="2800" b="1" dirty="0" smtClean="0">
                <a:solidFill>
                  <a:srgbClr val="002060"/>
                </a:solidFill>
              </a:rPr>
              <a:t>ИСПАРИТЕЛЕ, КОНДЕНСАТОРЕ при </a:t>
            </a:r>
            <a:r>
              <a:rPr lang="ru-RU" sz="2800" b="1" dirty="0">
                <a:solidFill>
                  <a:srgbClr val="002060"/>
                </a:solidFill>
              </a:rPr>
              <a:t>затрате </a:t>
            </a:r>
            <a:r>
              <a:rPr lang="ru-RU" sz="2800" b="1" dirty="0" smtClean="0">
                <a:solidFill>
                  <a:srgbClr val="002060"/>
                </a:solidFill>
              </a:rPr>
              <a:t>МИНИМАЛЬНОГО </a:t>
            </a:r>
            <a:r>
              <a:rPr lang="ru-RU" sz="2800" b="1" dirty="0">
                <a:solidFill>
                  <a:srgbClr val="002060"/>
                </a:solidFill>
              </a:rPr>
              <a:t>количества </a:t>
            </a:r>
            <a:r>
              <a:rPr lang="ru-RU" sz="2800" b="1" dirty="0" smtClean="0">
                <a:solidFill>
                  <a:srgbClr val="002060"/>
                </a:solidFill>
              </a:rPr>
              <a:t>ЭНЕРГОРЕСУРСОВ </a:t>
            </a:r>
            <a:r>
              <a:rPr lang="ru-RU" sz="2800" b="1" dirty="0">
                <a:solidFill>
                  <a:srgbClr val="002060"/>
                </a:solidFill>
              </a:rPr>
              <a:t>по обеспечению потребителей </a:t>
            </a:r>
            <a:r>
              <a:rPr lang="ru-RU" sz="2800" b="1" dirty="0" smtClean="0">
                <a:solidFill>
                  <a:srgbClr val="002060"/>
                </a:solidFill>
              </a:rPr>
              <a:t>холодом </a:t>
            </a:r>
          </a:p>
          <a:p>
            <a:pPr marL="0" indent="0" algn="ctr">
              <a:buNone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Каждый </a:t>
            </a:r>
            <a:r>
              <a:rPr lang="ru-RU" b="1" dirty="0">
                <a:solidFill>
                  <a:srgbClr val="002060"/>
                </a:solidFill>
              </a:rPr>
              <a:t>режим работы холодильной установки характеризуется t</a:t>
            </a:r>
            <a:r>
              <a:rPr lang="ru-RU" b="1" baseline="-25000" dirty="0">
                <a:solidFill>
                  <a:srgbClr val="002060"/>
                </a:solidFill>
              </a:rPr>
              <a:t>0</a:t>
            </a:r>
            <a:r>
              <a:rPr lang="ru-RU" b="1" dirty="0">
                <a:solidFill>
                  <a:srgbClr val="002060"/>
                </a:solidFill>
              </a:rPr>
              <a:t>, от которой зависят другие температурные параметры </a:t>
            </a:r>
            <a:r>
              <a:rPr lang="ru-RU" b="1" dirty="0" smtClean="0">
                <a:solidFill>
                  <a:srgbClr val="002060"/>
                </a:solidFill>
              </a:rPr>
              <a:t>установки</a:t>
            </a:r>
          </a:p>
          <a:p>
            <a:pPr marL="0" indent="0" algn="ctr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Если </a:t>
            </a:r>
            <a:r>
              <a:rPr lang="ru-RU" b="1" dirty="0">
                <a:solidFill>
                  <a:srgbClr val="002060"/>
                </a:solidFill>
              </a:rPr>
              <a:t>происходят отклонения от оптимального режима, то это ведет к снижению Q</a:t>
            </a:r>
            <a:r>
              <a:rPr lang="ru-RU" b="1" baseline="-25000" dirty="0">
                <a:solidFill>
                  <a:srgbClr val="002060"/>
                </a:solidFill>
              </a:rPr>
              <a:t>0</a:t>
            </a:r>
            <a:r>
              <a:rPr lang="ru-RU" b="1" dirty="0">
                <a:solidFill>
                  <a:srgbClr val="002060"/>
                </a:solidFill>
              </a:rPr>
              <a:t> установки, нарушению режима температур в охлаждаемых объектах к числу отклонений – или ненормальностей</a:t>
            </a:r>
          </a:p>
        </p:txBody>
      </p:sp>
    </p:spTree>
    <p:extLst>
      <p:ext uri="{BB962C8B-B14F-4D97-AF65-F5344CB8AC3E}">
        <p14:creationId xmlns:p14="http://schemas.microsoft.com/office/powerpoint/2010/main" val="323106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512C54"/>
                </a:solidFill>
              </a:rPr>
              <a:t>ВЫБРАТЬ ПРИЧИНЫ СНИЖЕНИЯ ПРОИЗВОДИТЕЛЬНОСТИ</a:t>
            </a:r>
            <a:endParaRPr lang="ru-RU" sz="2800" b="1" dirty="0">
              <a:solidFill>
                <a:srgbClr val="512C5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4242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b="1" dirty="0" smtClean="0"/>
              <a:t>1. высокая </a:t>
            </a:r>
            <a:r>
              <a:rPr lang="ru-RU" sz="2800" b="1" dirty="0"/>
              <a:t>температура перегрева на </a:t>
            </a:r>
            <a:r>
              <a:rPr lang="ru-RU" sz="2800" b="1" dirty="0" smtClean="0"/>
              <a:t>нагнетании</a:t>
            </a:r>
            <a:endParaRPr lang="ru-RU" sz="2800" b="1" dirty="0"/>
          </a:p>
          <a:p>
            <a:pPr marL="0" indent="0">
              <a:buNone/>
            </a:pPr>
            <a:r>
              <a:rPr lang="ru-RU" sz="2800" b="1" dirty="0" smtClean="0"/>
              <a:t>2. влажный </a:t>
            </a:r>
            <a:r>
              <a:rPr lang="ru-RU" sz="2800" b="1" dirty="0"/>
              <a:t>ход </a:t>
            </a:r>
            <a:r>
              <a:rPr lang="ru-RU" sz="2800" b="1" dirty="0" smtClean="0"/>
              <a:t>компрессора</a:t>
            </a:r>
          </a:p>
          <a:p>
            <a:pPr marL="0" indent="0">
              <a:buNone/>
            </a:pPr>
            <a:r>
              <a:rPr lang="ru-RU" sz="2800" b="1" dirty="0" smtClean="0"/>
              <a:t>3. </a:t>
            </a:r>
            <a:r>
              <a:rPr lang="ru-RU" sz="2800" b="1" dirty="0"/>
              <a:t>снеговая шуба на наружной поверхности </a:t>
            </a:r>
            <a:r>
              <a:rPr lang="ru-RU" sz="2800" b="1" dirty="0" smtClean="0"/>
              <a:t>испарителя</a:t>
            </a:r>
          </a:p>
          <a:p>
            <a:pPr marL="0" indent="0">
              <a:buNone/>
            </a:pPr>
            <a:r>
              <a:rPr lang="ru-RU" sz="2800" b="1" dirty="0" smtClean="0"/>
              <a:t>4. </a:t>
            </a:r>
            <a:r>
              <a:rPr lang="ru-RU" sz="2800" b="1" dirty="0"/>
              <a:t>ч</a:t>
            </a:r>
            <a:r>
              <a:rPr lang="ru-RU" sz="2800" b="1" dirty="0" smtClean="0"/>
              <a:t>истый конденсатор</a:t>
            </a:r>
          </a:p>
          <a:p>
            <a:pPr marL="0" indent="0">
              <a:buNone/>
            </a:pPr>
            <a:r>
              <a:rPr lang="ru-RU" sz="2800" b="1" dirty="0"/>
              <a:t>5</a:t>
            </a:r>
            <a:r>
              <a:rPr lang="ru-RU" sz="2800" b="1" dirty="0" smtClean="0"/>
              <a:t>. </a:t>
            </a:r>
            <a:r>
              <a:rPr lang="ru-RU" sz="2800" b="1" dirty="0"/>
              <a:t>к</a:t>
            </a:r>
            <a:r>
              <a:rPr lang="ru-RU" sz="2800" b="1" dirty="0" smtClean="0"/>
              <a:t>омпрессор включается 4 раза в  час</a:t>
            </a:r>
          </a:p>
          <a:p>
            <a:pPr marL="0" indent="0">
              <a:buNone/>
            </a:pPr>
            <a:r>
              <a:rPr lang="ru-RU" sz="2800" b="1" dirty="0" smtClean="0"/>
              <a:t>6.</a:t>
            </a:r>
            <a:r>
              <a:rPr lang="ru-RU" sz="2800" b="1" dirty="0"/>
              <a:t> н</a:t>
            </a:r>
            <a:r>
              <a:rPr lang="ru-RU" sz="2800" b="1" dirty="0" smtClean="0"/>
              <a:t>аличие </a:t>
            </a:r>
            <a:r>
              <a:rPr lang="ru-RU" sz="2800" b="1" dirty="0"/>
              <a:t>воздуха на </a:t>
            </a:r>
            <a:r>
              <a:rPr lang="ru-RU" sz="2800" b="1" dirty="0" smtClean="0"/>
              <a:t>конденсаторе</a:t>
            </a:r>
          </a:p>
          <a:p>
            <a:pPr marL="0" indent="0">
              <a:buNone/>
            </a:pPr>
            <a:r>
              <a:rPr lang="ru-RU" sz="2800" b="1" dirty="0" smtClean="0"/>
              <a:t>7. температура нагнетания 75ºС</a:t>
            </a:r>
          </a:p>
          <a:p>
            <a:pPr marL="0" indent="0">
              <a:buNone/>
            </a:pPr>
            <a:r>
              <a:rPr lang="ru-RU" sz="2800" b="1" dirty="0" smtClean="0"/>
              <a:t>8. </a:t>
            </a:r>
            <a:r>
              <a:rPr lang="ru-RU" sz="2800" b="1" dirty="0"/>
              <a:t>н</a:t>
            </a:r>
            <a:r>
              <a:rPr lang="ru-RU" sz="2800" b="1" dirty="0" smtClean="0"/>
              <a:t>изкий уровень хладагента в ресивере</a:t>
            </a:r>
          </a:p>
          <a:p>
            <a:pPr marL="0" indent="0">
              <a:buNone/>
            </a:pPr>
            <a:r>
              <a:rPr lang="ru-RU" sz="2800" b="1" dirty="0" smtClean="0"/>
              <a:t>9. высокий </a:t>
            </a:r>
            <a:r>
              <a:rPr lang="ru-RU" sz="2800" b="1" dirty="0"/>
              <a:t>уровень хладагента в </a:t>
            </a:r>
            <a:r>
              <a:rPr lang="ru-RU" sz="2800" b="1" dirty="0" smtClean="0"/>
              <a:t>ресивере</a:t>
            </a:r>
          </a:p>
          <a:p>
            <a:pPr marL="0" indent="0">
              <a:buNone/>
            </a:pPr>
            <a:r>
              <a:rPr lang="ru-RU" sz="2800" b="1" dirty="0" smtClean="0"/>
              <a:t>10. </a:t>
            </a:r>
            <a:r>
              <a:rPr lang="ru-RU" sz="2800" b="1" dirty="0"/>
              <a:t>отсутствие перегрева всасываемого </a:t>
            </a:r>
            <a:r>
              <a:rPr lang="ru-RU" sz="2800" b="1" dirty="0" smtClean="0"/>
              <a:t>пара</a:t>
            </a:r>
          </a:p>
          <a:p>
            <a:pPr marL="0" indent="0">
              <a:buNone/>
            </a:pPr>
            <a:r>
              <a:rPr lang="ru-RU" sz="2800" b="1" dirty="0" smtClean="0"/>
              <a:t>11. индикатор фильтра желтого цвета</a:t>
            </a:r>
          </a:p>
          <a:p>
            <a:pPr marL="0" indent="0">
              <a:buNone/>
            </a:pPr>
            <a:r>
              <a:rPr lang="ru-RU" sz="2800" b="1" dirty="0" smtClean="0"/>
              <a:t>12. </a:t>
            </a:r>
            <a:r>
              <a:rPr lang="ru-RU" sz="2800" b="1" dirty="0"/>
              <a:t>н</a:t>
            </a:r>
            <a:r>
              <a:rPr lang="ru-RU" sz="2800" b="1" dirty="0" smtClean="0"/>
              <a:t>из корпуса герметичного компрессора горячий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221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512C54"/>
                </a:solidFill>
              </a:rPr>
              <a:t>ВЫБРАТЬ ПРИЧИНЫ СНИЖЕНИЯ ПРОИЗВОДИТЕЛЬНОСТИ</a:t>
            </a:r>
            <a:endParaRPr lang="ru-RU" sz="2800" b="1" dirty="0">
              <a:solidFill>
                <a:srgbClr val="512C5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4242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b="1" dirty="0" smtClean="0"/>
              <a:t>1. высокая </a:t>
            </a:r>
            <a:r>
              <a:rPr lang="ru-RU" sz="2800" b="1" dirty="0"/>
              <a:t>температура перегрева на </a:t>
            </a:r>
            <a:r>
              <a:rPr lang="ru-RU" sz="2800" b="1" dirty="0" smtClean="0"/>
              <a:t>нагнетании</a:t>
            </a:r>
            <a:endParaRPr lang="ru-RU" sz="2800" b="1" dirty="0"/>
          </a:p>
          <a:p>
            <a:pPr marL="0" indent="0">
              <a:buNone/>
            </a:pPr>
            <a:r>
              <a:rPr lang="ru-RU" sz="2800" b="1" dirty="0" smtClean="0"/>
              <a:t>2. влажный </a:t>
            </a:r>
            <a:r>
              <a:rPr lang="ru-RU" sz="2800" b="1" dirty="0"/>
              <a:t>ход </a:t>
            </a:r>
            <a:r>
              <a:rPr lang="ru-RU" sz="2800" b="1" dirty="0" smtClean="0"/>
              <a:t>компрессора</a:t>
            </a:r>
          </a:p>
          <a:p>
            <a:pPr marL="0" indent="0">
              <a:buNone/>
            </a:pPr>
            <a:r>
              <a:rPr lang="ru-RU" sz="2800" b="1" dirty="0" smtClean="0"/>
              <a:t>3. </a:t>
            </a:r>
            <a:r>
              <a:rPr lang="ru-RU" sz="2800" b="1" dirty="0"/>
              <a:t>снеговая шуба на наружной поверхности </a:t>
            </a:r>
            <a:r>
              <a:rPr lang="ru-RU" sz="2800" b="1" dirty="0" smtClean="0"/>
              <a:t>испарителя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4. </a:t>
            </a:r>
            <a:r>
              <a:rPr lang="ru-RU" sz="2800" b="1" dirty="0">
                <a:solidFill>
                  <a:srgbClr val="C00000"/>
                </a:solidFill>
              </a:rPr>
              <a:t>ч</a:t>
            </a:r>
            <a:r>
              <a:rPr lang="ru-RU" sz="2800" b="1" dirty="0" smtClean="0">
                <a:solidFill>
                  <a:srgbClr val="C00000"/>
                </a:solidFill>
              </a:rPr>
              <a:t>истый конденсатор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5. компрессор включается 4 раза в  час</a:t>
            </a:r>
          </a:p>
          <a:p>
            <a:pPr marL="0" indent="0">
              <a:buNone/>
            </a:pPr>
            <a:r>
              <a:rPr lang="ru-RU" sz="2800" b="1" dirty="0" smtClean="0"/>
              <a:t>6.</a:t>
            </a:r>
            <a:r>
              <a:rPr lang="ru-RU" sz="2800" b="1" dirty="0"/>
              <a:t> н</a:t>
            </a:r>
            <a:r>
              <a:rPr lang="ru-RU" sz="2800" b="1" dirty="0" smtClean="0"/>
              <a:t>аличие </a:t>
            </a:r>
            <a:r>
              <a:rPr lang="ru-RU" sz="2800" b="1" dirty="0"/>
              <a:t>воздуха на </a:t>
            </a:r>
            <a:r>
              <a:rPr lang="ru-RU" sz="2800" b="1" dirty="0" smtClean="0"/>
              <a:t>конденсаторе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7. температура нагнетания 75ºС</a:t>
            </a:r>
          </a:p>
          <a:p>
            <a:pPr marL="0" indent="0">
              <a:buNone/>
            </a:pPr>
            <a:r>
              <a:rPr lang="ru-RU" sz="2800" b="1" dirty="0" smtClean="0"/>
              <a:t>8. </a:t>
            </a:r>
            <a:r>
              <a:rPr lang="ru-RU" sz="2800" b="1" dirty="0"/>
              <a:t>н</a:t>
            </a:r>
            <a:r>
              <a:rPr lang="ru-RU" sz="2800" b="1" dirty="0" smtClean="0"/>
              <a:t>изкий уровень хладагента в ресивере</a:t>
            </a:r>
          </a:p>
          <a:p>
            <a:pPr marL="0" indent="0">
              <a:buNone/>
            </a:pPr>
            <a:r>
              <a:rPr lang="ru-RU" sz="2800" b="1" dirty="0" smtClean="0"/>
              <a:t>9. высокий </a:t>
            </a:r>
            <a:r>
              <a:rPr lang="ru-RU" sz="2800" b="1" dirty="0"/>
              <a:t>уровень хладагента в </a:t>
            </a:r>
            <a:r>
              <a:rPr lang="ru-RU" sz="2800" b="1" dirty="0" smtClean="0"/>
              <a:t>ресивере</a:t>
            </a:r>
          </a:p>
          <a:p>
            <a:pPr marL="0" indent="0">
              <a:buNone/>
            </a:pPr>
            <a:r>
              <a:rPr lang="ru-RU" sz="2800" b="1" dirty="0" smtClean="0"/>
              <a:t>10. </a:t>
            </a:r>
            <a:r>
              <a:rPr lang="ru-RU" sz="2800" b="1" dirty="0"/>
              <a:t>отсутствие перегрева всасываемого </a:t>
            </a:r>
            <a:r>
              <a:rPr lang="ru-RU" sz="2800" b="1" dirty="0" smtClean="0"/>
              <a:t>пара</a:t>
            </a:r>
          </a:p>
          <a:p>
            <a:pPr marL="0" indent="0">
              <a:buNone/>
            </a:pPr>
            <a:r>
              <a:rPr lang="ru-RU" sz="2800" b="1" dirty="0" smtClean="0"/>
              <a:t>11. индикатор фильтра желтого цвета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12. </a:t>
            </a:r>
            <a:r>
              <a:rPr lang="ru-RU" sz="2800" b="1" dirty="0">
                <a:solidFill>
                  <a:srgbClr val="C00000"/>
                </a:solidFill>
              </a:rPr>
              <a:t>н</a:t>
            </a:r>
            <a:r>
              <a:rPr lang="ru-RU" sz="2800" b="1" dirty="0" smtClean="0">
                <a:solidFill>
                  <a:srgbClr val="C00000"/>
                </a:solidFill>
              </a:rPr>
              <a:t>из корпуса герметичного компрессора горячий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164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435280" cy="628836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ЗАДАНИЕ ГРУППЕ 1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1. Произвести </a:t>
            </a:r>
            <a:r>
              <a:rPr lang="ru-RU" sz="2800" b="1" dirty="0">
                <a:solidFill>
                  <a:srgbClr val="002060"/>
                </a:solidFill>
              </a:rPr>
              <a:t>измерения на  стенде –тренажере  «Холодильник-2», задать оптимальный режим работы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2. Построить </a:t>
            </a:r>
            <a:r>
              <a:rPr lang="ru-RU" sz="2800" b="1" dirty="0">
                <a:solidFill>
                  <a:srgbClr val="002060"/>
                </a:solidFill>
              </a:rPr>
              <a:t>графики измерений  №№ 2,3,4 </a:t>
            </a:r>
            <a:r>
              <a:rPr lang="en-US" sz="2800" b="1" dirty="0">
                <a:solidFill>
                  <a:srgbClr val="002060"/>
                </a:solidFill>
              </a:rPr>
              <a:t>f</a:t>
            </a:r>
            <a:r>
              <a:rPr lang="ru-RU" sz="2800" b="1" dirty="0">
                <a:solidFill>
                  <a:srgbClr val="002060"/>
                </a:solidFill>
              </a:rPr>
              <a:t>(</a:t>
            </a:r>
            <a:r>
              <a:rPr lang="en-US" sz="2800" b="1" dirty="0">
                <a:solidFill>
                  <a:srgbClr val="002060"/>
                </a:solidFill>
              </a:rPr>
              <a:t>t</a:t>
            </a:r>
            <a:r>
              <a:rPr lang="ru-RU" sz="2800" b="1" dirty="0">
                <a:solidFill>
                  <a:srgbClr val="002060"/>
                </a:solidFill>
              </a:rPr>
              <a:t>), сравнить показания датчиков относительно оптимального режима работы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800" b="1" dirty="0" smtClean="0"/>
              <a:t>ЗАДАНИЕ ГРУППЕ 2 </a:t>
            </a:r>
          </a:p>
          <a:p>
            <a:pPr marL="0" indent="0">
              <a:buNone/>
            </a:pPr>
            <a:r>
              <a:rPr lang="ru-RU" sz="2800" b="1" dirty="0" smtClean="0"/>
              <a:t>1. Произвести </a:t>
            </a:r>
            <a:r>
              <a:rPr lang="ru-RU" sz="2800" b="1" dirty="0"/>
              <a:t>измерения на  стенде –тренажере  «Кондиционер», задать оптимальный режим работы</a:t>
            </a:r>
          </a:p>
          <a:p>
            <a:pPr marL="0" indent="0">
              <a:buNone/>
            </a:pPr>
            <a:r>
              <a:rPr lang="ru-RU" sz="2800" b="1" dirty="0" smtClean="0"/>
              <a:t>2. Построить </a:t>
            </a:r>
            <a:r>
              <a:rPr lang="ru-RU" sz="2800" b="1" dirty="0"/>
              <a:t>графики измерений  №№ 2,3,4 </a:t>
            </a:r>
            <a:r>
              <a:rPr lang="en-US" sz="2800" b="1" dirty="0"/>
              <a:t>f</a:t>
            </a:r>
            <a:r>
              <a:rPr lang="ru-RU" sz="2800" b="1" dirty="0"/>
              <a:t>(</a:t>
            </a:r>
            <a:r>
              <a:rPr lang="en-US" sz="2800" b="1" dirty="0"/>
              <a:t>t</a:t>
            </a:r>
            <a:r>
              <a:rPr lang="ru-RU" sz="2800" b="1" dirty="0"/>
              <a:t>), сравнить показания датчиков относительно оптимального режима работы.</a:t>
            </a:r>
          </a:p>
        </p:txBody>
      </p:sp>
    </p:spTree>
    <p:extLst>
      <p:ext uri="{BB962C8B-B14F-4D97-AF65-F5344CB8AC3E}">
        <p14:creationId xmlns:p14="http://schemas.microsoft.com/office/powerpoint/2010/main" val="366110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2008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512C54"/>
                </a:solidFill>
              </a:rPr>
              <a:t>СХЕМА СТЕНДА</a:t>
            </a:r>
            <a:endParaRPr lang="ru-RU" b="1" dirty="0">
              <a:solidFill>
                <a:srgbClr val="512C54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9572" y="1505744"/>
            <a:ext cx="7704856" cy="535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47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1149</TotalTime>
  <Words>427</Words>
  <Application>Microsoft Office PowerPoint</Application>
  <PresentationFormat>Экран (4:3)</PresentationFormat>
  <Paragraphs>89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Book Antiqua</vt:lpstr>
      <vt:lpstr>Calibri</vt:lpstr>
      <vt:lpstr>Times New Roman</vt:lpstr>
      <vt:lpstr>Ясность</vt:lpstr>
      <vt:lpstr>        Задание оптимальных режимов работы холодильных установок </vt:lpstr>
      <vt:lpstr>  </vt:lpstr>
      <vt:lpstr>ВИДЫ РАБОТ   ПРИ   ЭКСПЛУАТАЦИИ  ХОЛОДИЛЬНЫХ    УСТАНОВОК</vt:lpstr>
      <vt:lpstr>Презентация PowerPoint</vt:lpstr>
      <vt:lpstr>ОПТИМАЛЬНЫЙ РЕЖИМ РАБОТЫ ХОЛОДИЛЬНОЙ УСТАНОВКИ</vt:lpstr>
      <vt:lpstr>ВЫБРАТЬ ПРИЧИНЫ СНИЖЕНИЯ ПРОИЗВОДИТЕЛЬНОСТИ</vt:lpstr>
      <vt:lpstr>ВЫБРАТЬ ПРИЧИНЫ СНИЖЕНИЯ ПРОИЗВОДИТЕЛЬНОСТИ</vt:lpstr>
      <vt:lpstr>Презентация PowerPoint</vt:lpstr>
      <vt:lpstr>СХЕМА СТЕНДА</vt:lpstr>
      <vt:lpstr>Презентация PowerPoint</vt:lpstr>
      <vt:lpstr>ОПТИМАЛЬНЫЙ РЕЖИМ РАБОТЫ</vt:lpstr>
      <vt:lpstr>ОПТИМАЛЬНЫЙ РЕЖИМ РАБОТЫ</vt:lpstr>
      <vt:lpstr>Д/З</vt:lpstr>
      <vt:lpstr>СПОСИБО  ЗА  ВНИМАНИЕ 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: Терморегулирующие вентили с внешним выравниванием</dc:title>
  <dc:creator>Давыдова</dc:creator>
  <cp:lastModifiedBy>Davidova</cp:lastModifiedBy>
  <cp:revision>80</cp:revision>
  <dcterms:created xsi:type="dcterms:W3CDTF">2012-06-08T11:04:12Z</dcterms:created>
  <dcterms:modified xsi:type="dcterms:W3CDTF">2017-12-14T16:55:29Z</dcterms:modified>
</cp:coreProperties>
</file>