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1" r:id="rId5"/>
    <p:sldId id="260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F7AFFB9B-9FB8-469E-96F9-4D32314110B6}" type="datetimeFigureOut">
              <a:rPr lang="en-US" dirty="0"/>
              <a:t>3/14/2021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5560" y="4883024"/>
            <a:ext cx="4047239" cy="1195538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D2AC3-6A0B-4169-B1EA-E3AE8B351BDD}" type="datetimeFigureOut">
              <a:rPr lang="en-US" dirty="0"/>
              <a:t>3/14/2021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B9363-8B87-41B7-9F8E-64519CBB8F34}" type="datetimeFigureOut">
              <a:rPr lang="en-US" dirty="0"/>
              <a:t>3/14/2021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F5746-5284-4951-9F37-7AE924EDBCB7}" type="datetimeFigureOut">
              <a:rPr lang="en-US" dirty="0"/>
              <a:t>3/14/2021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98B29-7265-4A65-A2A4-6703C057B7C1}" type="datetimeFigureOut">
              <a:rPr lang="en-US" dirty="0"/>
              <a:t>3/14/2021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BA082-94DF-4C4B-A041-6624924AB0A8}" type="datetimeFigureOut">
              <a:rPr lang="en-US" dirty="0"/>
              <a:t>3/14/2021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686C4-3AB5-4E0C-86CA-FB108C350AA9}" type="datetimeFigureOut">
              <a:rPr lang="en-US" dirty="0"/>
              <a:t>3/14/2021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F1211-4E0C-4AB3-B04F-585959BDAFE8}" type="datetimeFigureOut">
              <a:rPr lang="en-US" dirty="0"/>
              <a:t>3/14/2021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DECAF-D3BE-4069-9C78-642ECCD01477}" type="datetimeFigureOut">
              <a:rPr lang="en-US" dirty="0"/>
              <a:t>3/14/2021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BDC27-E420-4878-9EE6-7B9656D6442A}" type="datetimeFigureOut">
              <a:rPr lang="en-US" dirty="0"/>
              <a:t>3/14/2021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F47CF-67C9-420C-80A5-E2069FF0C2DF}" type="datetimeFigureOut">
              <a:rPr lang="en-US" dirty="0"/>
              <a:t>3/14/2021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2DC73-F065-42F5-A9F2-D90B2E42A0B3}" type="datetimeFigureOut">
              <a:rPr lang="en-US" dirty="0"/>
              <a:t>3/14/2021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EA702-9B29-41CC-9BCC-3DF8A0D379FE}" type="datetimeFigureOut">
              <a:rPr lang="en-US" dirty="0"/>
              <a:t>3/14/2021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649AC-CB8F-4FF1-9A34-5861C74DD0A7}" type="datetimeFigureOut">
              <a:rPr lang="en-US" dirty="0"/>
              <a:t>3/14/2021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5CECA-2D3A-4680-9B49-752200DE467C}" type="datetimeFigureOut">
              <a:rPr lang="en-US" dirty="0"/>
              <a:t>3/14/2021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3BFE2-83B7-4B0A-B9D3-AB28331082B3}" type="datetimeFigureOut">
              <a:rPr lang="en-US" dirty="0"/>
              <a:t>3/14/2021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F78E3-FDA3-4D28-AAA2-0B81F349A39D}" type="datetimeFigureOut">
              <a:rPr lang="en-US" dirty="0"/>
              <a:t>3/14/2021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C35BB1C6-BF8F-4481-8AB2-603A1C8A906A}" type="datetimeFigureOut">
              <a:rPr lang="en-US" dirty="0"/>
              <a:t>3/14/2021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21420000">
            <a:off x="1037189" y="338537"/>
            <a:ext cx="9240697" cy="285546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/>
              <a:t>«Роль патриотического воспитания в становлении личности молодых людей с ограниченными возможностями здоровья»</a:t>
            </a:r>
            <a:br>
              <a:rPr lang="ru-RU" sz="3600" dirty="0"/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Доклад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методическом объединении воспитателей структурного подразделения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«Центр социальной и трудовой реабилитации»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21420000">
            <a:off x="1205321" y="3271896"/>
            <a:ext cx="9755187" cy="1132155"/>
          </a:xfrm>
        </p:spPr>
        <p:txBody>
          <a:bodyPr/>
          <a:lstStyle/>
          <a:p>
            <a:r>
              <a:rPr lang="ru-RU" sz="1800" dirty="0"/>
              <a:t>Чихачева Наталья Сергеевна,</a:t>
            </a:r>
          </a:p>
          <a:p>
            <a:r>
              <a:rPr lang="ru-RU" sz="1800" dirty="0"/>
              <a:t>воспитатель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09538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/>
              <a:t>Воспитание патриотизма является одним из основных принципов государственной политики в области образования.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/>
              <a:t>В специальной коррекционной педагогике и психологии выдвигается на первый план проблема эмоционального развития молодых людей с нарушением интеллекта</a:t>
            </a:r>
            <a:r>
              <a:rPr lang="ru-RU" dirty="0" smtClean="0"/>
              <a:t>.</a:t>
            </a:r>
          </a:p>
          <a:p>
            <a:r>
              <a:rPr lang="ru-RU" dirty="0"/>
              <a:t>Эти нарушения являются важным фактором, затрудняющим социальную адаптацию, любое воспитание (включая и патриотическое) при умственной отсталости. </a:t>
            </a:r>
            <a:endParaRPr lang="ru-RU" dirty="0" smtClean="0"/>
          </a:p>
          <a:p>
            <a:r>
              <a:rPr lang="ru-RU" dirty="0"/>
              <a:t>Воспитанники ограничены в возможностях выражения переживаний и отношений социально - приемлемым способом; испытывают затруднения в понимании эмоциональных состояний других людей.</a:t>
            </a:r>
          </a:p>
        </p:txBody>
      </p:sp>
    </p:spTree>
    <p:extLst>
      <p:ext uri="{BB962C8B-B14F-4D97-AF65-F5344CB8AC3E}">
        <p14:creationId xmlns:p14="http://schemas.microsoft.com/office/powerpoint/2010/main" val="35818898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возникает необходимость в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 smtClean="0"/>
              <a:t>комплексном,</a:t>
            </a:r>
          </a:p>
          <a:p>
            <a:r>
              <a:rPr lang="ru-RU" dirty="0" smtClean="0"/>
              <a:t> </a:t>
            </a:r>
            <a:r>
              <a:rPr lang="ru-RU" dirty="0"/>
              <a:t>целенаправленном, </a:t>
            </a:r>
            <a:endParaRPr lang="ru-RU" dirty="0" smtClean="0"/>
          </a:p>
          <a:p>
            <a:r>
              <a:rPr lang="ru-RU" dirty="0" smtClean="0"/>
              <a:t>своевременном</a:t>
            </a:r>
            <a:r>
              <a:rPr lang="ru-RU" dirty="0"/>
              <a:t>, </a:t>
            </a:r>
            <a:endParaRPr lang="ru-RU" dirty="0" smtClean="0"/>
          </a:p>
          <a:p>
            <a:r>
              <a:rPr lang="ru-RU" dirty="0" smtClean="0"/>
              <a:t>систематическом </a:t>
            </a:r>
            <a:r>
              <a:rPr lang="ru-RU" dirty="0"/>
              <a:t>коррекционном воздействии на эмоциональные рецепторы воспитанников, с учётом их индивидуальных особенностей.</a:t>
            </a:r>
          </a:p>
        </p:txBody>
      </p:sp>
    </p:spTree>
    <p:extLst>
      <p:ext uri="{BB962C8B-B14F-4D97-AF65-F5344CB8AC3E}">
        <p14:creationId xmlns:p14="http://schemas.microsoft.com/office/powerpoint/2010/main" val="11531478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Роль патриотического воспитания в становлении личности молодых людей с ограниченными возможностями здоровья.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/>
              <a:t>В воспитательной системе центра социально-трудовой реабилитации для инвалидов и инвалидов с детства Санкт–Петербургского государственного бюджетного стационарного учреждения социального обслуживания «Дом–интернат для детей-инвалидов и инвалидов с детства с нарушениями умственного развития №1» воспитанию патриотизма отводится достойное место. </a:t>
            </a:r>
          </a:p>
        </p:txBody>
      </p:sp>
    </p:spTree>
    <p:extLst>
      <p:ext uri="{BB962C8B-B14F-4D97-AF65-F5344CB8AC3E}">
        <p14:creationId xmlns:p14="http://schemas.microsoft.com/office/powerpoint/2010/main" val="19513716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/>
              <a:t>Очень большую роль в воспитании патриотических чувств играет воспитатель.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/>
              <a:t>он должен посредством тематических мероприятий, экскурсий, бесед и с помощью других приемов объяснить воспитанникам, что значат понятия Родина, добро и зло, уважение и т д. Заинтересовать в изучении истории своей страны, познакомить с культурой, показать перспективы государства и то, как каждый человек может повлиять на дальнейшее развитие своей Родины. </a:t>
            </a:r>
          </a:p>
        </p:txBody>
      </p:sp>
    </p:spTree>
    <p:extLst>
      <p:ext uri="{BB962C8B-B14F-4D97-AF65-F5344CB8AC3E}">
        <p14:creationId xmlns:p14="http://schemas.microsoft.com/office/powerpoint/2010/main" val="31218843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6770" y="0"/>
            <a:ext cx="10396882" cy="1151965"/>
          </a:xfrm>
        </p:spPr>
        <p:txBody>
          <a:bodyPr>
            <a:normAutofit/>
          </a:bodyPr>
          <a:lstStyle/>
          <a:p>
            <a:r>
              <a:rPr lang="ru-RU" sz="2000" dirty="0"/>
              <a:t>Цель патриотического воспитания .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70140" y="803941"/>
            <a:ext cx="10394707" cy="1309532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развитие гражданственности, патриотизма, как важнейших духовно-нравственных и социальных ценностей, формирование у нее профессионально значимых качеств, умений и готовности к их активному проявлению в различных сферах жизни общества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16770" y="1765449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kern="1200" cap="all" baseline="0">
                <a:solidFill>
                  <a:schemeClr val="accent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 smtClean="0"/>
              <a:t>Задачи патриотического воспитания .</a:t>
            </a:r>
            <a:endParaRPr lang="ru-RU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879894" y="2855343"/>
            <a:ext cx="9438802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•	создание условий для эффективного </a:t>
            </a:r>
            <a:r>
              <a:rPr lang="ru-RU" dirty="0" smtClean="0"/>
              <a:t>гражданско-патриотического</a:t>
            </a:r>
          </a:p>
          <a:p>
            <a:r>
              <a:rPr lang="ru-RU" dirty="0"/>
              <a:t> </a:t>
            </a:r>
            <a:r>
              <a:rPr lang="ru-RU" dirty="0" smtClean="0"/>
              <a:t>          </a:t>
            </a:r>
            <a:r>
              <a:rPr lang="ru-RU" dirty="0"/>
              <a:t>воспитания воспитанников;</a:t>
            </a:r>
          </a:p>
          <a:p>
            <a:r>
              <a:rPr lang="ru-RU" dirty="0"/>
              <a:t>•	воспитание уважения к культурному и историческому прошлому России, к традициям;</a:t>
            </a:r>
          </a:p>
          <a:p>
            <a:r>
              <a:rPr lang="ru-RU" dirty="0"/>
              <a:t>•	привлечение воспитанников к работе по возрождению и сохранению </a:t>
            </a:r>
            <a:endParaRPr lang="ru-RU" dirty="0" smtClean="0"/>
          </a:p>
          <a:p>
            <a:r>
              <a:rPr lang="ru-RU" dirty="0"/>
              <a:t> </a:t>
            </a:r>
            <a:r>
              <a:rPr lang="ru-RU" dirty="0" smtClean="0"/>
              <a:t>          культурных </a:t>
            </a:r>
            <a:r>
              <a:rPr lang="ru-RU" dirty="0"/>
              <a:t>и духовно-нравственных ценностей;</a:t>
            </a:r>
          </a:p>
          <a:p>
            <a:r>
              <a:rPr lang="ru-RU" dirty="0"/>
              <a:t>•	готовности к достойному служению обществу и государству.</a:t>
            </a:r>
          </a:p>
        </p:txBody>
      </p:sp>
    </p:spTree>
    <p:extLst>
      <p:ext uri="{BB962C8B-B14F-4D97-AF65-F5344CB8AC3E}">
        <p14:creationId xmlns:p14="http://schemas.microsoft.com/office/powerpoint/2010/main" val="5615941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45852"/>
            <a:ext cx="4498674" cy="582283"/>
          </a:xfrm>
        </p:spPr>
        <p:txBody>
          <a:bodyPr>
            <a:normAutofit/>
          </a:bodyPr>
          <a:lstStyle/>
          <a:p>
            <a:r>
              <a:rPr lang="ru-RU" sz="2000" dirty="0"/>
              <a:t>В результате проводимой работы: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5800" y="750498"/>
            <a:ext cx="10804585" cy="4968815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закладывается </a:t>
            </a:r>
            <a:r>
              <a:rPr lang="ru-RU" dirty="0"/>
              <a:t>основа для формирования системы патриотического </a:t>
            </a:r>
            <a:r>
              <a:rPr lang="ru-RU" dirty="0" smtClean="0"/>
              <a:t>воспитания </a:t>
            </a:r>
            <a:r>
              <a:rPr lang="ru-RU" dirty="0"/>
              <a:t>в учреждении;</a:t>
            </a:r>
          </a:p>
          <a:p>
            <a:r>
              <a:rPr lang="ru-RU" dirty="0" smtClean="0"/>
              <a:t>расширяется </a:t>
            </a:r>
            <a:r>
              <a:rPr lang="ru-RU" dirty="0"/>
              <a:t>тематическое содержание патриотического направления,   </a:t>
            </a:r>
            <a:r>
              <a:rPr lang="ru-RU" dirty="0" smtClean="0"/>
              <a:t>используются </a:t>
            </a:r>
            <a:r>
              <a:rPr lang="ru-RU" dirty="0"/>
              <a:t>разнообразные формы работы с воспитанниками </a:t>
            </a:r>
            <a:r>
              <a:rPr lang="ru-RU" dirty="0" smtClean="0"/>
              <a:t>(</a:t>
            </a:r>
            <a:r>
              <a:rPr lang="ru-RU" dirty="0"/>
              <a:t>встречи, фестивали, участие в митингах, просмотр видеороликов и </a:t>
            </a:r>
            <a:r>
              <a:rPr lang="ru-RU" dirty="0" smtClean="0"/>
              <a:t>фильмов</a:t>
            </a:r>
            <a:r>
              <a:rPr lang="ru-RU" dirty="0"/>
              <a:t>);</a:t>
            </a:r>
          </a:p>
          <a:p>
            <a:r>
              <a:rPr lang="ru-RU" dirty="0" smtClean="0"/>
              <a:t>у </a:t>
            </a:r>
            <a:r>
              <a:rPr lang="ru-RU" dirty="0"/>
              <a:t>воспитанников повышается мотивация к изучению истории родного </a:t>
            </a:r>
            <a:r>
              <a:rPr lang="ru-RU" dirty="0" smtClean="0"/>
              <a:t>края</a:t>
            </a:r>
            <a:r>
              <a:rPr lang="ru-RU" dirty="0"/>
              <a:t>;</a:t>
            </a:r>
          </a:p>
          <a:p>
            <a:r>
              <a:rPr lang="ru-RU" dirty="0" smtClean="0"/>
              <a:t> </a:t>
            </a:r>
            <a:r>
              <a:rPr lang="ru-RU" dirty="0"/>
              <a:t>появляется осознание сопричастности к истории своего города, страны;</a:t>
            </a:r>
          </a:p>
          <a:p>
            <a:r>
              <a:rPr lang="ru-RU" dirty="0" smtClean="0"/>
              <a:t>формируется </a:t>
            </a:r>
            <a:r>
              <a:rPr lang="ru-RU" dirty="0"/>
              <a:t>неравнодушное отношение к происходящей </a:t>
            </a:r>
            <a:r>
              <a:rPr lang="ru-RU" dirty="0" smtClean="0"/>
              <a:t>действительности</a:t>
            </a:r>
            <a:r>
              <a:rPr lang="ru-RU" dirty="0"/>
              <a:t>;</a:t>
            </a:r>
          </a:p>
          <a:p>
            <a:r>
              <a:rPr lang="ru-RU" dirty="0" smtClean="0"/>
              <a:t>происходит </a:t>
            </a:r>
            <a:r>
              <a:rPr lang="ru-RU" dirty="0"/>
              <a:t>развитие коммуникативных навыков, повышается речевая </a:t>
            </a:r>
            <a:r>
              <a:rPr lang="ru-RU" dirty="0" smtClean="0"/>
              <a:t>активность</a:t>
            </a:r>
            <a:r>
              <a:rPr lang="ru-RU" dirty="0"/>
              <a:t>, активизируется познавательная деятельность  </a:t>
            </a:r>
            <a:r>
              <a:rPr lang="ru-RU" dirty="0" smtClean="0"/>
              <a:t>воспитанников</a:t>
            </a:r>
            <a:r>
              <a:rPr lang="ru-RU" dirty="0"/>
              <a:t>, умения работать в коллективе;</a:t>
            </a:r>
          </a:p>
          <a:p>
            <a:r>
              <a:rPr lang="ru-RU" dirty="0" smtClean="0"/>
              <a:t> </a:t>
            </a:r>
            <a:r>
              <a:rPr lang="ru-RU" dirty="0"/>
              <a:t>устанавливаются партнерские отношения с общественными </a:t>
            </a:r>
            <a:r>
              <a:rPr lang="ru-RU" dirty="0" smtClean="0"/>
              <a:t>организациями </a:t>
            </a:r>
            <a:r>
              <a:rPr lang="ru-RU" dirty="0"/>
              <a:t>города.</a:t>
            </a:r>
          </a:p>
        </p:txBody>
      </p:sp>
    </p:spTree>
    <p:extLst>
      <p:ext uri="{BB962C8B-B14F-4D97-AF65-F5344CB8AC3E}">
        <p14:creationId xmlns:p14="http://schemas.microsoft.com/office/powerpoint/2010/main" val="632849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4757468"/>
          </a:xfrm>
        </p:spPr>
        <p:txBody>
          <a:bodyPr>
            <a:noAutofit/>
          </a:bodyPr>
          <a:lstStyle/>
          <a:p>
            <a:pPr algn="ctr"/>
            <a:r>
              <a:rPr lang="ru-RU" sz="4000" dirty="0"/>
              <a:t>Главным результатом работы считаю реальные изменения в личностном развитии своих воспитанников. Особенно приятно видеть, как ребята, проявляя самостоятельность, стали бережно относится к природе, оказывают помощь пожилым, принимают традиции своей страны и следуют им.</a:t>
            </a:r>
          </a:p>
        </p:txBody>
      </p:sp>
    </p:spTree>
    <p:extLst>
      <p:ext uri="{BB962C8B-B14F-4D97-AF65-F5344CB8AC3E}">
        <p14:creationId xmlns:p14="http://schemas.microsoft.com/office/powerpoint/2010/main" val="311008963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ое мероприятие">
  <a:themeElements>
    <a:clrScheme name="Main Event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Main Event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in Even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F1EFBDE3-1A95-4E3D-81AD-1F53D65BEA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TM04033927[[fn=Главное мероприятие]]</Template>
  <TotalTime>321</TotalTime>
  <Words>417</Words>
  <Application>Microsoft Office PowerPoint</Application>
  <PresentationFormat>Широкоэкранный</PresentationFormat>
  <Paragraphs>34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Impact</vt:lpstr>
      <vt:lpstr>Times New Roman</vt:lpstr>
      <vt:lpstr>Главное мероприятие</vt:lpstr>
      <vt:lpstr>«Роль патриотического воспитания в становлении личности молодых людей с ограниченными возможностями здоровья» Доклад на методическом объединении воспитателей структурного подразделения «Центр социальной и трудовой реабилитации» </vt:lpstr>
      <vt:lpstr>Воспитание патриотизма является одним из основных принципов государственной политики в области образования. </vt:lpstr>
      <vt:lpstr>возникает необходимость в</vt:lpstr>
      <vt:lpstr>Роль патриотического воспитания в становлении личности молодых людей с ограниченными возможностями здоровья.</vt:lpstr>
      <vt:lpstr>Очень большую роль в воспитании патриотических чувств играет воспитатель.</vt:lpstr>
      <vt:lpstr>Цель патриотического воспитания .</vt:lpstr>
      <vt:lpstr>В результате проводимой работы:</vt:lpstr>
      <vt:lpstr>Главным результатом работы считаю реальные изменения в личностном развитии своих воспитанников. Особенно приятно видеть, как ребята, проявляя самостоятельность, стали бережно относится к природе, оказывают помощь пожилым, принимают традиции своей страны и следуют им.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«Роль патриотического воспитания в становлении личности молодых людей с ограниченными возможностями здоровья» Доклад на методическом объединении воспитателей структурного подразделения «Центр социальной и трудовой реабилитации»</dc:title>
  <dc:creator>Учетная запись Майкрософт</dc:creator>
  <cp:lastModifiedBy>Учетная запись Майкрософт</cp:lastModifiedBy>
  <cp:revision>5</cp:revision>
  <dcterms:created xsi:type="dcterms:W3CDTF">2021-03-14T09:26:13Z</dcterms:created>
  <dcterms:modified xsi:type="dcterms:W3CDTF">2021-03-14T14:47:53Z</dcterms:modified>
</cp:coreProperties>
</file>