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9" r:id="rId2"/>
    <p:sldId id="257" r:id="rId3"/>
    <p:sldId id="278" r:id="rId4"/>
    <p:sldId id="258" r:id="rId5"/>
    <p:sldId id="259" r:id="rId6"/>
    <p:sldId id="260" r:id="rId7"/>
    <p:sldId id="283" r:id="rId8"/>
    <p:sldId id="262" r:id="rId9"/>
    <p:sldId id="292" r:id="rId10"/>
    <p:sldId id="296" r:id="rId11"/>
    <p:sldId id="294" r:id="rId12"/>
    <p:sldId id="295" r:id="rId13"/>
    <p:sldId id="297" r:id="rId14"/>
    <p:sldId id="299" r:id="rId15"/>
    <p:sldId id="300" r:id="rId16"/>
    <p:sldId id="298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76"/>
    <a:srgbClr val="CF2C1F"/>
    <a:srgbClr val="00339A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DBF872-8CD7-4215-835C-25F859D69537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2423E3-F09F-4A24-8CB4-90A87DF22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3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E49583-A3D5-44A2-A7E7-B262944805E9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26B487-5545-4678-A861-F29E2FCB5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4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B9FD82C-2B87-48CC-819B-0380D553FEDB}" type="slidenum">
              <a:rPr lang="ru-RU" sz="1200">
                <a:latin typeface="+mn-lt"/>
              </a:rPr>
              <a:pPr algn="r">
                <a:defRPr/>
              </a:pPr>
              <a:t>1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7A2719-025F-41E0-9EF1-CDD797F0FE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F4FFD0E-B38F-4E2B-B6A7-FAF44D3FA87C}" type="slidenum">
              <a:rPr lang="ru-RU" sz="1200">
                <a:latin typeface="Calibri" pitchFamily="34" charset="0"/>
              </a:rPr>
              <a:pPr algn="r"/>
              <a:t>8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Click to edit Master text styles</a:t>
            </a:r>
          </a:p>
          <a:p>
            <a:pPr lvl="1"/>
            <a:r>
              <a:rPr lang="ru-RU" dirty="0" smtClean="0"/>
              <a:t>Second level</a:t>
            </a:r>
          </a:p>
          <a:p>
            <a:pPr lvl="2"/>
            <a:r>
              <a:rPr lang="ru-RU" dirty="0" smtClean="0"/>
              <a:t>Third level</a:t>
            </a:r>
          </a:p>
          <a:p>
            <a:pPr lvl="3"/>
            <a:r>
              <a:rPr lang="ru-RU" dirty="0" smtClean="0"/>
              <a:t>Fourth level</a:t>
            </a:r>
          </a:p>
          <a:p>
            <a:pPr lvl="4"/>
            <a:r>
              <a:rPr lang="ru-RU" dirty="0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D229C-0D49-4ED4-87F6-D339F2661CE2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054D-3972-4352-846F-32586B1F6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dirty="0" smtClean="0"/>
              <a:t>Click to edit Master text styles</a:t>
            </a:r>
          </a:p>
          <a:p>
            <a:pPr lvl="1"/>
            <a:r>
              <a:rPr lang="ru-RU" dirty="0" smtClean="0"/>
              <a:t>Second level</a:t>
            </a:r>
          </a:p>
          <a:p>
            <a:pPr lvl="2"/>
            <a:r>
              <a:rPr lang="ru-RU" dirty="0" smtClean="0"/>
              <a:t>Third level</a:t>
            </a:r>
          </a:p>
          <a:p>
            <a:pPr lvl="3"/>
            <a:r>
              <a:rPr lang="ru-RU" dirty="0" smtClean="0"/>
              <a:t>Fourth level</a:t>
            </a:r>
          </a:p>
          <a:p>
            <a:pPr lvl="4"/>
            <a:r>
              <a:rPr lang="ru-RU" dirty="0" smtClean="0"/>
              <a:t>Fifth level</a:t>
            </a:r>
          </a:p>
          <a:p>
            <a:pPr lvl="5"/>
            <a:endParaRPr lang="ru-RU" dirty="0" smtClean="0"/>
          </a:p>
          <a:p>
            <a:pPr lvl="6"/>
            <a:endParaRPr lang="ru-RU" dirty="0" smtClean="0"/>
          </a:p>
          <a:p>
            <a:pPr lvl="7"/>
            <a:endParaRPr lang="ru-RU" dirty="0" smtClean="0"/>
          </a:p>
          <a:p>
            <a:pPr lvl="8"/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9FECE-0A8A-42AA-B239-183A179CF765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BE7E2-1DC4-4121-A90E-6566FC373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5DA34-5EDF-4732-BECC-E1CCF76A6B91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4A3C-C5C4-411C-91CD-94863F217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6A9B-EDF7-40EA-AC41-26B69B609244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5D4AD-2189-4803-A2C9-868D6C779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AA095-6640-4AB1-A2EE-7DB0A1112724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E2918-64FC-46E8-BA7B-3B8B7FB84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A17E8-F611-469B-9B5F-08B32102D9D2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BFF0C-9BCD-4D5F-A524-816D405B8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C8555-896F-4E21-B16E-FC25E12EC48F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07E89-7F02-484E-8840-1C38A5435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E6B0C-4E7F-48A8-A640-EE6D40E4AC51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B0690-B65F-45E5-A16E-78A7C66D7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41C4-FE8D-4C3D-82F7-83971F6C6741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7F23-29F3-4E5B-85D4-D9DE5C5CE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FDE41-523B-4723-B4C3-2F306D0AC882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EBF4E-5519-423E-A55E-B882AC162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C1BE1469-248D-4081-AD89-D552C75F5C49}" type="datetimeFigureOut">
              <a:rPr lang="ru-RU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CAC0B955-35E1-4B98-824C-C44871C7B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1000125" y="3571875"/>
            <a:ext cx="7416800" cy="135731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1600" smtClean="0">
                <a:ln>
                  <a:noFill/>
                </a:ln>
                <a:effectLst/>
                <a:latin typeface="Arial" charset="0"/>
              </a:rPr>
              <a:t>Учитель-логопед : Козак Татьяна Яковлевна</a:t>
            </a:r>
            <a:br>
              <a:rPr lang="ru-RU" sz="1600" smtClean="0">
                <a:ln>
                  <a:noFill/>
                </a:ln>
                <a:effectLst/>
                <a:latin typeface="Arial" charset="0"/>
              </a:rPr>
            </a:br>
            <a:r>
              <a:rPr lang="ru-RU" sz="1600" smtClean="0">
                <a:ln>
                  <a:noFill/>
                </a:ln>
                <a:effectLst/>
                <a:latin typeface="Arial" charset="0"/>
              </a:rPr>
              <a:t/>
            </a:r>
            <a:br>
              <a:rPr lang="ru-RU" sz="1600" smtClean="0">
                <a:ln>
                  <a:noFill/>
                </a:ln>
                <a:effectLst/>
                <a:latin typeface="Arial" charset="0"/>
              </a:rPr>
            </a:br>
            <a:endParaRPr lang="ru-RU" sz="160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4294967295"/>
          </p:nvPr>
        </p:nvSpPr>
        <p:spPr>
          <a:xfrm>
            <a:off x="2643188" y="5500688"/>
            <a:ext cx="4000500" cy="666750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9A"/>
                </a:solidFill>
                <a:latin typeface="Arial" charset="0"/>
              </a:rPr>
              <a:t>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sz="2400" smtClean="0">
              <a:solidFill>
                <a:srgbClr val="00339A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339A"/>
                </a:solidFill>
                <a:latin typeface="Arial" charset="0"/>
              </a:rPr>
              <a:t>2019 год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71612"/>
            <a:ext cx="795897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Фундамент </a:t>
            </a:r>
          </a:p>
          <a:p>
            <a:pPr algn="ctr"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для успешного обучения</a:t>
            </a:r>
          </a:p>
          <a:p>
            <a:pPr algn="ctr">
              <a:defRPr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Взгляд логопеда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Зрительно-пространственные представления</a:t>
            </a:r>
            <a:endParaRPr lang="ru-RU" b="1" dirty="0"/>
          </a:p>
        </p:txBody>
      </p:sp>
      <p:pic>
        <p:nvPicPr>
          <p:cNvPr id="4" name="Содержимое 3" descr="https://xn--i1abbnckbmcl9fb.xn--p1ai/%D1%81%D1%82%D0%B0%D1%82%D1%8C%D0%B8/515222/Image45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2677542" cy="151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515222/img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00174"/>
            <a:ext cx="52419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xn--i1abbnckbmcl9fb.xn--p1ai/%D1%81%D1%82%D0%B0%D1%82%D1%8C%D0%B8/515222/Image458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857628"/>
            <a:ext cx="52419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xn--i1abbnckbmcl9fb.xn--p1ai/%D1%81%D1%82%D0%B0%D1%82%D1%8C%D0%B8/515222/Image45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43446"/>
            <a:ext cx="39290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xn--i1abbnckbmcl9fb.xn--p1ai/%D1%81%D1%82%D0%B0%D1%82%D1%8C%D0%B8/515222/Image458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5000636"/>
            <a:ext cx="385765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Графо-моторные</a:t>
            </a:r>
            <a:r>
              <a:rPr lang="ru-RU" b="1" dirty="0" smtClean="0"/>
              <a:t> навыки</a:t>
            </a:r>
            <a:endParaRPr lang="ru-RU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67743" y="2020071"/>
            <a:ext cx="4858361" cy="364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http://images.all-free-download.com/images/graphicthumb/blank_paper_1964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348880"/>
            <a:ext cx="4069668" cy="2713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</a:t>
            </a:r>
            <a:r>
              <a:rPr lang="ru-RU" dirty="0" smtClean="0"/>
              <a:t>заполненного </a:t>
            </a:r>
            <a:r>
              <a:rPr lang="ru-RU" dirty="0" smtClean="0"/>
              <a:t>листа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5400600" cy="4050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правильно держать ручку</a:t>
            </a:r>
            <a:endParaRPr lang="ru-RU" dirty="0"/>
          </a:p>
        </p:txBody>
      </p:sp>
      <p:pic>
        <p:nvPicPr>
          <p:cNvPr id="1026" name="Picture 2" descr="http://www.odb.tambov.gov.ru/images/ey19/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2771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m0-tub-ru.yandex.net/i?id=3a87f5d9175386a0797c6003099b7e6d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im0-tub-ru.yandex.net/i?id=3a87f5d9175386a0797c6003099b7e6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0486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012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op-liski.detkin-club.ru/images/custom_2/yb94jib3_m0_5a3510ab0ef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561975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588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Развитие мелкой моторики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« Ум ребенка находится на кончиках его пальцев» В.А. Сухомлинский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88982" y="2103706"/>
            <a:ext cx="2647120" cy="1985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1661">
            <a:off x="449251" y="2374095"/>
            <a:ext cx="2549807" cy="19123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4479">
            <a:off x="5797552" y="2052379"/>
            <a:ext cx="2565909" cy="1924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5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Готовы ли родители к школе?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2987675" y="1600200"/>
            <a:ext cx="56991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</a:t>
            </a:r>
            <a:r>
              <a:rPr lang="ru-RU" sz="2400" b="1" dirty="0" smtClean="0"/>
              <a:t>Жертвовать своим личным временем  и некоторыми привычками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Сдерживать свои эмоции.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Не кричать, не унижать и не обижать.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Не сравнивать своего ребенка с другими детьми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Не наказывать ребенка без причины.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Всегда встречать ребенка из школы с улыбкой.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</a:t>
            </a:r>
            <a:r>
              <a:rPr lang="ru-RU" sz="2400" b="1" dirty="0" smtClean="0"/>
              <a:t>Быть щедрым на похвалу за достигнутые результаты</a:t>
            </a:r>
          </a:p>
        </p:txBody>
      </p:sp>
      <p:pic>
        <p:nvPicPr>
          <p:cNvPr id="25604" name="Рисунок 21" descr="anmated_doll_100010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00213"/>
            <a:ext cx="238918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 rot="21187796">
            <a:off x="139700" y="596900"/>
            <a:ext cx="415925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Готовность к школе 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395288" y="1989138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solidFill>
                <a:srgbClr val="483226"/>
              </a:solidFill>
              <a:latin typeface="Franklin Gothic Book" pitchFamily="34" charset="0"/>
            </a:endParaRP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39750" y="2060575"/>
            <a:ext cx="360045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9A"/>
                </a:solidFill>
              </a:rPr>
              <a:t>    Когда говорят о      "готовности к школе",</a:t>
            </a:r>
          </a:p>
          <a:p>
            <a:r>
              <a:rPr lang="ru-RU" sz="2400" b="1">
                <a:solidFill>
                  <a:srgbClr val="00339A"/>
                </a:solidFill>
              </a:rPr>
              <a:t> то имеют в виду </a:t>
            </a:r>
          </a:p>
          <a:p>
            <a:r>
              <a:rPr lang="ru-RU" sz="2400" b="1">
                <a:solidFill>
                  <a:srgbClr val="00339A"/>
                </a:solidFill>
              </a:rPr>
              <a:t>не отдельные умения и знания, а их определенный набор, в котором присутствуют все основные </a:t>
            </a:r>
          </a:p>
          <a:p>
            <a:r>
              <a:rPr lang="ru-RU" sz="2400" b="1">
                <a:solidFill>
                  <a:srgbClr val="00339A"/>
                </a:solidFill>
              </a:rPr>
              <a:t>компоненты.</a:t>
            </a:r>
            <a:r>
              <a:rPr lang="ru-RU" sz="2000">
                <a:solidFill>
                  <a:srgbClr val="00339A"/>
                </a:solidFill>
              </a:rPr>
              <a:t> </a:t>
            </a:r>
            <a:endParaRPr lang="ru-RU" sz="2000" b="1">
              <a:solidFill>
                <a:srgbClr val="00339A"/>
              </a:solidFill>
            </a:endParaRPr>
          </a:p>
          <a:p>
            <a:endParaRPr lang="ru-RU" sz="2000" b="1">
              <a:solidFill>
                <a:srgbClr val="00339A"/>
              </a:solidFill>
            </a:endParaRPr>
          </a:p>
          <a:p>
            <a:r>
              <a:rPr lang="ru-RU" b="1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4101" name="Picture 7" descr="лис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5157788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5148263" y="2974975"/>
            <a:ext cx="3527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00339A"/>
                </a:solidFill>
              </a:rPr>
              <a:t>– </a:t>
            </a:r>
          </a:p>
        </p:txBody>
      </p:sp>
      <p:pic>
        <p:nvPicPr>
          <p:cNvPr id="4103" name="Рисунок 4" descr="784934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549275"/>
            <a:ext cx="3846512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 bwMode="auto">
          <a:xfrm>
            <a:off x="827088" y="274638"/>
            <a:ext cx="8316912" cy="1143000"/>
          </a:xfrm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4000" dirty="0" smtClean="0">
                <a:latin typeface="Arial" charset="0"/>
              </a:rPr>
              <a:t>Одним из таких компонентов является речь.</a:t>
            </a:r>
            <a:endParaRPr lang="ru-RU" sz="4000" dirty="0" smtClean="0">
              <a:ln>
                <a:noFill/>
              </a:ln>
              <a:solidFill>
                <a:srgbClr val="CF2C1F"/>
              </a:solidFill>
              <a:effectLst/>
              <a:latin typeface="Arial" charset="0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571472" y="1643050"/>
            <a:ext cx="8229600" cy="48577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339A"/>
                </a:solidFill>
                <a:latin typeface="Arial" charset="0"/>
              </a:rPr>
              <a:t>Ведь именно, при помощи речи устной и письменной ребенку предстоит усвоить всю систему знаний. Чем лучше у него будет развита речь, тем быстрее ученик овладеет чтением и письмом.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smtClean="0">
                <a:ln>
                  <a:noFill/>
                </a:ln>
                <a:effectLst/>
              </a:rPr>
              <a:t>Родителям в первую очередь следует обратить внимание на:</a:t>
            </a:r>
            <a:r>
              <a:rPr lang="ru-RU" sz="4000" smtClean="0">
                <a:ln>
                  <a:noFill/>
                </a:ln>
                <a:effectLst/>
              </a:rPr>
              <a:t> 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Правильное произношение всех звуков</a:t>
            </a:r>
            <a:r>
              <a:rPr lang="ru-RU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Умение различать звуки речи на слух</a:t>
            </a:r>
            <a:r>
              <a:rPr lang="ru-RU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Владение элементарными навыками. звукового анализа.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Словарный запас.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 </a:t>
            </a:r>
            <a:r>
              <a:rPr lang="ru-RU" sz="2800" dirty="0" smtClean="0">
                <a:latin typeface="Arial" charset="0"/>
              </a:rPr>
              <a:t>Г</a:t>
            </a:r>
            <a:r>
              <a:rPr lang="ru-RU" sz="2800" dirty="0" smtClean="0"/>
              <a:t>рамматический стро</a:t>
            </a:r>
            <a:r>
              <a:rPr lang="ru-RU" sz="2800" dirty="0" smtClean="0">
                <a:latin typeface="Arial" charset="0"/>
              </a:rPr>
              <a:t>й</a:t>
            </a:r>
            <a:r>
              <a:rPr lang="ru-RU" sz="2800" dirty="0" smtClean="0"/>
              <a:t> речи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 Связную речь.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Зрительно-моторная координация</a:t>
            </a:r>
            <a:r>
              <a:rPr lang="ru-RU" sz="2800" dirty="0" smtClean="0"/>
              <a:t>..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pic>
        <p:nvPicPr>
          <p:cNvPr id="6148" name="Picture 4" descr="с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143248"/>
            <a:ext cx="1997091" cy="167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effectLst/>
              </a:rPr>
              <a:t>  Звукопроизношение  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34559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    В норме вся звуковая сторона речи должна быть усвоена ребёнком полностью к 3 – 4 годам, к 5 – 6 годам он должен уметь различать звуки на слух и в произношении. Приходя в школу, ребёнок должен отчётливо произносить звуки в различных словах, во фразовой речи. Он не должен их пропускать, искажать, заменять другими.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Риск: «как произношу, так и пишу…»</a:t>
            </a:r>
          </a:p>
        </p:txBody>
      </p:sp>
      <p:pic>
        <p:nvPicPr>
          <p:cNvPr id="11268" name="Содержимое 4" descr="8c2e29e827a6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857760"/>
            <a:ext cx="1857388" cy="174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ln>
                  <a:noFill/>
                </a:ln>
                <a:effectLst/>
              </a:rPr>
              <a:t>Владение элементарными навыками звукового анализа: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323850" y="1268412"/>
            <a:ext cx="8640763" cy="416085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умение выделять начальный гласный звук из слова;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анализ гласных из трех звуков типа «</a:t>
            </a:r>
            <a:r>
              <a:rPr lang="ru-RU" sz="2400" dirty="0" err="1" smtClean="0"/>
              <a:t>ауи</a:t>
            </a:r>
            <a:r>
              <a:rPr lang="ru-RU" sz="2400" dirty="0" smtClean="0"/>
              <a:t>»;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 анализ обратного слога гласный - согласный типа «</a:t>
            </a:r>
            <a:r>
              <a:rPr lang="ru-RU" sz="2400" dirty="0" err="1" smtClean="0"/>
              <a:t>ап</a:t>
            </a:r>
            <a:r>
              <a:rPr lang="ru-RU" sz="2400" dirty="0" smtClean="0"/>
              <a:t>»;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слышать и выделять первый и последний согласный звук в слове;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определять количество и последовательность звуков в слове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называть слова на заданный звук.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Дети должны знать и правильно употреблять термины «звук», «слог», «слово», «предложение».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Риск: «буду писать, как слышу (а слышу плохо)»</a:t>
            </a:r>
          </a:p>
        </p:txBody>
      </p:sp>
      <p:pic>
        <p:nvPicPr>
          <p:cNvPr id="14340" name="Picture 4" descr="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500702"/>
            <a:ext cx="1357322" cy="108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0043"/>
            <a:ext cx="7772400" cy="148879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700" dirty="0" smtClean="0">
                <a:latin typeface="Arial Black" pitchFamily="34" charset="0"/>
              </a:rPr>
              <a:t>Фонематический слух – умение различать звуки речи на слух и в собственной речи. </a:t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72816"/>
            <a:ext cx="7772400" cy="3714750"/>
          </a:xfrm>
        </p:spPr>
        <p:txBody>
          <a:bodyPr/>
          <a:lstStyle/>
          <a:p>
            <a:pPr>
              <a:defRPr/>
            </a:pPr>
            <a:endParaRPr lang="ru-RU" sz="2800" b="1" i="1" dirty="0" smtClean="0"/>
          </a:p>
          <a:p>
            <a:pPr>
              <a:defRPr/>
            </a:pPr>
            <a:r>
              <a:rPr lang="ru-RU" b="1" i="1" dirty="0" smtClean="0">
                <a:latin typeface="Arial Black" pitchFamily="34" charset="0"/>
              </a:rPr>
              <a:t>«Какой звук есть во всех словах? »</a:t>
            </a:r>
          </a:p>
          <a:p>
            <a:pPr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         Шуба, кошка, мышь, шампунь</a:t>
            </a:r>
          </a:p>
          <a:p>
            <a:pPr>
              <a:defRPr/>
            </a:pP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- Подбери слово, которое начинается на последний звук слова «стол» (лак, л). </a:t>
            </a:r>
          </a:p>
          <a:p>
            <a:pPr>
              <a:defRPr/>
            </a:pPr>
            <a:r>
              <a:rPr lang="ru-RU" sz="1800" dirty="0" smtClean="0">
                <a:latin typeface="Arial Black" pitchFamily="34" charset="0"/>
              </a:rPr>
              <a:t>- Вспомни название птицы, в котором есть последний звук слова «сыр» (грач). </a:t>
            </a:r>
          </a:p>
          <a:p>
            <a:pPr>
              <a:defRPr/>
            </a:pPr>
            <a:r>
              <a:rPr lang="ru-RU" sz="1800" dirty="0" smtClean="0">
                <a:latin typeface="Arial Black" pitchFamily="34" charset="0"/>
              </a:rPr>
              <a:t>- Подбери слово, чтобы первый звук был бы [к], а последний [а] (кошка). </a:t>
            </a:r>
          </a:p>
          <a:p>
            <a:pPr marL="285750" indent="-285750">
              <a:buFontTx/>
              <a:buChar char="-"/>
              <a:defRPr/>
            </a:pPr>
            <a:r>
              <a:rPr lang="ru-RU" sz="1800" dirty="0" smtClean="0">
                <a:latin typeface="Arial Black" pitchFamily="34" charset="0"/>
              </a:rPr>
              <a:t>Назови </a:t>
            </a:r>
            <a:r>
              <a:rPr lang="ru-RU" sz="1800" dirty="0" smtClean="0">
                <a:latin typeface="Arial Black" pitchFamily="34" charset="0"/>
              </a:rPr>
              <a:t>предмет в комнате с заданным звуком (Что заканчивается на "А"; что начитается на "С", в середине слова звук "Т" и т. д.) . </a:t>
            </a:r>
            <a:endParaRPr lang="ru-RU" sz="18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 bwMode="auto">
          <a:xfrm rot="21187796">
            <a:off x="1172575" y="531817"/>
            <a:ext cx="4159250" cy="7445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dirty="0" smtClean="0">
                <a:ln>
                  <a:noFill/>
                </a:ln>
                <a:effectLst/>
              </a:rPr>
              <a:t>Словарный запас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395288" y="1989138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solidFill>
                <a:srgbClr val="483226"/>
              </a:solidFill>
              <a:latin typeface="Franklin Gothic Book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5288" y="1428736"/>
            <a:ext cx="8462992" cy="395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7 годам у ребёнка должен быть достаточно большой словарный запас (около  3000  слов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своей речи он должен активно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использовать антонимы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(грустный -весёлый, молодой – старый),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синонимы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(например, лошадь, конь, жеребец, скакун), слова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слова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Подбирать обобщающие слова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мебель,  овощи,  фрукты, транспорт и т.д..</a:t>
            </a:r>
          </a:p>
          <a:p>
            <a:endParaRPr lang="ru-RU" sz="2000" dirty="0">
              <a:solidFill>
                <a:srgbClr val="483226"/>
              </a:solidFill>
            </a:endParaRPr>
          </a:p>
          <a:p>
            <a:pPr>
              <a:spcBef>
                <a:spcPct val="20000"/>
              </a:spcBef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5148263" y="3365500"/>
            <a:ext cx="352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>
              <a:solidFill>
                <a:srgbClr val="00339A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Грамматический строй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Образовывать множественное число существительных в именительном и родительном падежах: дом- дома, стол-…, стул-…, окно-…, ухо-…, гнездо-…; много домов и т.д..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Согласовывать существительные с числительными: один мячик, два мячика и т.д..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Составлять предложения по картинкам.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употреблять предлоги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ademic_ID07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629</Words>
  <Application>Microsoft Office PowerPoint</Application>
  <PresentationFormat>Экран (4:3)</PresentationFormat>
  <Paragraphs>88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Academic_ID07</vt:lpstr>
      <vt:lpstr>Учитель-логопед : Козак Татьяна Яковлевна  </vt:lpstr>
      <vt:lpstr>Готовность к школе </vt:lpstr>
      <vt:lpstr>Одним из таких компонентов является речь.</vt:lpstr>
      <vt:lpstr>Родителям в первую очередь следует обратить внимание на: </vt:lpstr>
      <vt:lpstr>  Звукопроизношение  </vt:lpstr>
      <vt:lpstr>Владение элементарными навыками звукового анализа:</vt:lpstr>
      <vt:lpstr>Фонематический слух – умение различать звуки речи на слух и в собственной речи.         </vt:lpstr>
      <vt:lpstr>Словарный запас</vt:lpstr>
      <vt:lpstr>Грамматический строй речи</vt:lpstr>
      <vt:lpstr>Зрительно-пространственные представления</vt:lpstr>
      <vt:lpstr>Графо-моторные навыки</vt:lpstr>
      <vt:lpstr>Образец заполненного листа</vt:lpstr>
      <vt:lpstr>Как правильно держать ручку</vt:lpstr>
      <vt:lpstr>Презентация PowerPoint</vt:lpstr>
      <vt:lpstr>Презентация PowerPoint</vt:lpstr>
      <vt:lpstr>Развитие мелкой моторики</vt:lpstr>
      <vt:lpstr>Готовы ли родители к школе?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Логопедическая готовность к школе</dc:title>
  <dc:creator/>
  <cp:lastModifiedBy/>
  <cp:revision>22</cp:revision>
  <dcterms:modified xsi:type="dcterms:W3CDTF">2019-10-18T09:31:39Z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TC103626459990</vt:lpwstr>
  </property>
</Properties>
</file>