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pplication/vnd.openxmlformats-officedocument.spreadsheetml.sheet" Extension="xlsx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chart+xml" PartName="/ppt/charts/chart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59" r:id="rId4"/>
    <p:sldId id="267" r:id="rId5"/>
    <p:sldId id="260" r:id="rId6"/>
    <p:sldId id="263" r:id="rId7"/>
    <p:sldId id="270" r:id="rId8"/>
    <p:sldId id="261" r:id="rId9"/>
    <p:sldId id="262" r:id="rId10"/>
    <p:sldId id="264" r:id="rId11"/>
    <p:sldId id="311" r:id="rId12"/>
    <p:sldId id="313" r:id="rId13"/>
    <p:sldId id="312" r:id="rId14"/>
    <p:sldId id="266" r:id="rId15"/>
    <p:sldId id="284" r:id="rId16"/>
    <p:sldId id="271" r:id="rId17"/>
    <p:sldId id="285" r:id="rId18"/>
    <p:sldId id="286" r:id="rId19"/>
    <p:sldId id="272" r:id="rId20"/>
    <p:sldId id="314" r:id="rId21"/>
    <p:sldId id="288" r:id="rId22"/>
    <p:sldId id="289" r:id="rId23"/>
    <p:sldId id="290" r:id="rId24"/>
    <p:sldId id="301" r:id="rId25"/>
    <p:sldId id="302" r:id="rId26"/>
    <p:sldId id="303" r:id="rId27"/>
    <p:sldId id="304" r:id="rId28"/>
    <p:sldId id="305" r:id="rId29"/>
    <p:sldId id="306" r:id="rId30"/>
    <p:sldId id="308" r:id="rId31"/>
    <p:sldId id="309" r:id="rId32"/>
    <p:sldId id="310" r:id="rId33"/>
    <p:sldId id="274" r:id="rId34"/>
    <p:sldId id="275" r:id="rId35"/>
    <p:sldId id="273" r:id="rId36"/>
    <p:sldId id="276" r:id="rId37"/>
    <p:sldId id="277" r:id="rId38"/>
    <p:sldId id="292" r:id="rId39"/>
    <p:sldId id="294" r:id="rId40"/>
    <p:sldId id="295" r:id="rId41"/>
    <p:sldId id="296" r:id="rId42"/>
    <p:sldId id="297" r:id="rId43"/>
    <p:sldId id="293" r:id="rId44"/>
    <p:sldId id="298" r:id="rId45"/>
    <p:sldId id="299" r:id="rId46"/>
    <p:sldId id="300" r:id="rId47"/>
    <p:sldId id="307" r:id="rId4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66FF33"/>
    <a:srgbClr val="DDDDDD"/>
    <a:srgbClr val="FFFFCC"/>
    <a:srgbClr val="A3FBA7"/>
    <a:srgbClr val="FF0066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0163934426229511E-2"/>
          <c:y val="4.6511627906976744E-2"/>
          <c:w val="0.88251366120218577"/>
          <c:h val="0.8272425249169435"/>
        </c:manualLayout>
      </c:layout>
      <c:bar3DChart>
        <c:barDir val="col"/>
        <c:grouping val="clustered"/>
        <c:varyColors val="0"/>
        <c:ser>
          <c:idx val="0"/>
          <c:order val="0"/>
          <c:tx>
            <c:v>Породный состав лесного фонда Орловской области</c:v>
          </c:tx>
          <c:spPr>
            <a:solidFill>
              <a:srgbClr val="9999FF"/>
            </a:solidFill>
            <a:ln w="19382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Лист1!$B$8:$B$17</c:f>
              <c:numCache>
                <c:formatCode>General</c:formatCode>
                <c:ptCount val="10"/>
                <c:pt idx="0">
                  <c:v>41.1</c:v>
                </c:pt>
                <c:pt idx="1">
                  <c:v>28.1</c:v>
                </c:pt>
                <c:pt idx="2">
                  <c:v>22.8</c:v>
                </c:pt>
                <c:pt idx="3">
                  <c:v>7.3</c:v>
                </c:pt>
                <c:pt idx="4">
                  <c:v>7.3</c:v>
                </c:pt>
                <c:pt idx="5">
                  <c:v>1.7</c:v>
                </c:pt>
                <c:pt idx="6">
                  <c:v>1.5</c:v>
                </c:pt>
                <c:pt idx="7">
                  <c:v>1.3</c:v>
                </c:pt>
                <c:pt idx="8">
                  <c:v>0.5</c:v>
                </c:pt>
                <c:pt idx="9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3645184"/>
        <c:axId val="253646720"/>
        <c:axId val="0"/>
      </c:bar3DChart>
      <c:catAx>
        <c:axId val="253645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84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64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5364672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253646720"/>
        <c:scaling>
          <c:orientation val="minMax"/>
        </c:scaling>
        <c:delete val="0"/>
        <c:axPos val="l"/>
        <c:majorGridlines>
          <c:spPr>
            <a:ln w="4846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84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64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53645184"/>
        <c:crosses val="autoZero"/>
        <c:crossBetween val="between"/>
      </c:valAx>
      <c:spPr>
        <a:noFill/>
        <a:ln w="38764">
          <a:noFill/>
        </a:ln>
      </c:spPr>
    </c:plotArea>
    <c:plotVisOnly val="1"/>
    <c:dispBlanksAs val="gap"/>
    <c:showDLblsOverMax val="0"/>
  </c:chart>
  <c:spPr>
    <a:solidFill>
      <a:srgbClr val="FFFFFF"/>
    </a:solidFill>
    <a:ln w="4846">
      <a:solidFill>
        <a:srgbClr val="000000"/>
      </a:solidFill>
      <a:prstDash val="solid"/>
    </a:ln>
  </c:spPr>
  <c:txPr>
    <a:bodyPr/>
    <a:lstStyle/>
    <a:p>
      <a:pPr>
        <a:defRPr sz="1564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31802D-BA65-4D08-94C2-8381048F70F2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FF797DD7-A704-475C-BA75-0BE696665D5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ПОЧВА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557292BF-17B6-428B-9EA4-2CB2FB3E4327}" type="parTrans" cxnId="{14000829-0599-4FCA-AB49-F649E09C60D2}">
      <dgm:prSet/>
      <dgm:spPr/>
    </dgm:pt>
    <dgm:pt modelId="{C8CFCAD6-C749-43E3-8E2E-43B1A6C97565}" type="sibTrans" cxnId="{14000829-0599-4FCA-AB49-F649E09C60D2}">
      <dgm:prSet/>
      <dgm:spPr/>
    </dgm:pt>
    <dgm:pt modelId="{373D01E9-6811-44B8-9A17-D020F92BBE6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Воздух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A13D0023-5F9D-43D3-B7BD-B8730C7E9635}" type="parTrans" cxnId="{C7DEE051-FE3A-4ACC-8C4C-324EBD4548E9}">
      <dgm:prSet/>
      <dgm:spPr/>
      <dgm:t>
        <a:bodyPr/>
        <a:lstStyle/>
        <a:p>
          <a:endParaRPr lang="ru-RU"/>
        </a:p>
      </dgm:t>
    </dgm:pt>
    <dgm:pt modelId="{BB0D7D13-D658-4D58-87BF-7AD4E7A3E0A5}" type="sibTrans" cxnId="{C7DEE051-FE3A-4ACC-8C4C-324EBD4548E9}">
      <dgm:prSet/>
      <dgm:spPr/>
    </dgm:pt>
    <dgm:pt modelId="{EA34D98A-4B20-44DC-BEE0-EED7140AB27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Растения,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животные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555EDEF0-3111-419B-9769-0ACDE441D468}" type="parTrans" cxnId="{2BF3DF10-0088-4F23-B211-4AE9274EACC8}">
      <dgm:prSet/>
      <dgm:spPr/>
      <dgm:t>
        <a:bodyPr/>
        <a:lstStyle/>
        <a:p>
          <a:endParaRPr lang="ru-RU"/>
        </a:p>
      </dgm:t>
    </dgm:pt>
    <dgm:pt modelId="{2C517BF9-5AD6-4A13-BF8D-D4B173929DD0}" type="sibTrans" cxnId="{2BF3DF10-0088-4F23-B211-4AE9274EACC8}">
      <dgm:prSet/>
      <dgm:spPr/>
    </dgm:pt>
    <dgm:pt modelId="{063F1F90-D096-4FC5-BB85-9BDF7E31C4B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Вода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4513A550-45CE-4D93-8DB6-DE19D6D076D5}" type="parTrans" cxnId="{1EFA3B3F-67D0-45D5-8247-46E71163C55E}">
      <dgm:prSet/>
      <dgm:spPr/>
      <dgm:t>
        <a:bodyPr/>
        <a:lstStyle/>
        <a:p>
          <a:endParaRPr lang="ru-RU"/>
        </a:p>
      </dgm:t>
    </dgm:pt>
    <dgm:pt modelId="{D6A26318-3A87-407B-A716-E61A6DD30EB7}" type="sibTrans" cxnId="{1EFA3B3F-67D0-45D5-8247-46E71163C55E}">
      <dgm:prSet/>
      <dgm:spPr/>
    </dgm:pt>
    <dgm:pt modelId="{9A56557B-87B9-4FB5-9BEB-ADFDB93398E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Горные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породы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B5BD62A4-383B-4AD5-87F3-090948029E9F}" type="parTrans" cxnId="{FF7698DB-0BC3-44BE-9C0E-20EEA48F4DD3}">
      <dgm:prSet/>
      <dgm:spPr/>
      <dgm:t>
        <a:bodyPr/>
        <a:lstStyle/>
        <a:p>
          <a:endParaRPr lang="ru-RU"/>
        </a:p>
      </dgm:t>
    </dgm:pt>
    <dgm:pt modelId="{5EF26549-C2FE-4577-8B52-E1E63D7E1E06}" type="sibTrans" cxnId="{FF7698DB-0BC3-44BE-9C0E-20EEA48F4DD3}">
      <dgm:prSet/>
      <dgm:spPr/>
    </dgm:pt>
    <dgm:pt modelId="{347B1326-8615-4B9B-82A3-7022CE821601}" type="pres">
      <dgm:prSet presAssocID="{9F31802D-BA65-4D08-94C2-8381048F70F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C64223C-72B1-43FF-A173-5F87A9B0625C}" type="pres">
      <dgm:prSet presAssocID="{FF797DD7-A704-475C-BA75-0BE696665D5B}" presName="centerShape" presStyleLbl="node0" presStyleIdx="0" presStyleCnt="1"/>
      <dgm:spPr/>
    </dgm:pt>
    <dgm:pt modelId="{5578D70B-AD06-4B23-AB79-F18BA2DA7516}" type="pres">
      <dgm:prSet presAssocID="{A13D0023-5F9D-43D3-B7BD-B8730C7E9635}" presName="Name9" presStyleLbl="parChTrans1D2" presStyleIdx="0" presStyleCnt="4"/>
      <dgm:spPr/>
    </dgm:pt>
    <dgm:pt modelId="{10AE0B38-D062-4D44-B2F2-3D8B27743F73}" type="pres">
      <dgm:prSet presAssocID="{A13D0023-5F9D-43D3-B7BD-B8730C7E9635}" presName="connTx" presStyleLbl="parChTrans1D2" presStyleIdx="0" presStyleCnt="4"/>
      <dgm:spPr/>
    </dgm:pt>
    <dgm:pt modelId="{A1CF059F-8993-47FF-A50A-7CFC64A1C9DE}" type="pres">
      <dgm:prSet presAssocID="{373D01E9-6811-44B8-9A17-D020F92BBE62}" presName="node" presStyleLbl="node1" presStyleIdx="0" presStyleCnt="4">
        <dgm:presLayoutVars>
          <dgm:bulletEnabled val="1"/>
        </dgm:presLayoutVars>
      </dgm:prSet>
      <dgm:spPr/>
    </dgm:pt>
    <dgm:pt modelId="{9253B3A3-9B1C-4479-9769-F587137B0A10}" type="pres">
      <dgm:prSet presAssocID="{555EDEF0-3111-419B-9769-0ACDE441D468}" presName="Name9" presStyleLbl="parChTrans1D2" presStyleIdx="1" presStyleCnt="4"/>
      <dgm:spPr/>
    </dgm:pt>
    <dgm:pt modelId="{CDE90420-225C-4763-84AD-853B2D589327}" type="pres">
      <dgm:prSet presAssocID="{555EDEF0-3111-419B-9769-0ACDE441D468}" presName="connTx" presStyleLbl="parChTrans1D2" presStyleIdx="1" presStyleCnt="4"/>
      <dgm:spPr/>
    </dgm:pt>
    <dgm:pt modelId="{3D64C23B-7BCE-4AD8-9355-B9D49EEECD1E}" type="pres">
      <dgm:prSet presAssocID="{EA34D98A-4B20-44DC-BEE0-EED7140AB279}" presName="node" presStyleLbl="node1" presStyleIdx="1" presStyleCnt="4">
        <dgm:presLayoutVars>
          <dgm:bulletEnabled val="1"/>
        </dgm:presLayoutVars>
      </dgm:prSet>
      <dgm:spPr/>
    </dgm:pt>
    <dgm:pt modelId="{5DACDB83-FE58-4B66-8070-753F7855E15A}" type="pres">
      <dgm:prSet presAssocID="{4513A550-45CE-4D93-8DB6-DE19D6D076D5}" presName="Name9" presStyleLbl="parChTrans1D2" presStyleIdx="2" presStyleCnt="4"/>
      <dgm:spPr/>
    </dgm:pt>
    <dgm:pt modelId="{AC9D2990-A748-4E81-8CC6-474B37D50CE4}" type="pres">
      <dgm:prSet presAssocID="{4513A550-45CE-4D93-8DB6-DE19D6D076D5}" presName="connTx" presStyleLbl="parChTrans1D2" presStyleIdx="2" presStyleCnt="4"/>
      <dgm:spPr/>
    </dgm:pt>
    <dgm:pt modelId="{142F69E9-5436-4E96-B639-06B5A9A348DD}" type="pres">
      <dgm:prSet presAssocID="{063F1F90-D096-4FC5-BB85-9BDF7E31C4B0}" presName="node" presStyleLbl="node1" presStyleIdx="2" presStyleCnt="4">
        <dgm:presLayoutVars>
          <dgm:bulletEnabled val="1"/>
        </dgm:presLayoutVars>
      </dgm:prSet>
      <dgm:spPr/>
    </dgm:pt>
    <dgm:pt modelId="{FAD98633-B509-4DE6-BCD9-DBFACF28E6E7}" type="pres">
      <dgm:prSet presAssocID="{B5BD62A4-383B-4AD5-87F3-090948029E9F}" presName="Name9" presStyleLbl="parChTrans1D2" presStyleIdx="3" presStyleCnt="4"/>
      <dgm:spPr/>
    </dgm:pt>
    <dgm:pt modelId="{A2021225-AF93-4156-896B-506CA3EF36C1}" type="pres">
      <dgm:prSet presAssocID="{B5BD62A4-383B-4AD5-87F3-090948029E9F}" presName="connTx" presStyleLbl="parChTrans1D2" presStyleIdx="3" presStyleCnt="4"/>
      <dgm:spPr/>
    </dgm:pt>
    <dgm:pt modelId="{3A2AFFCC-36D1-43F8-8897-F5EA0966F77E}" type="pres">
      <dgm:prSet presAssocID="{9A56557B-87B9-4FB5-9BEB-ADFDB93398E6}" presName="node" presStyleLbl="node1" presStyleIdx="3" presStyleCnt="4">
        <dgm:presLayoutVars>
          <dgm:bulletEnabled val="1"/>
        </dgm:presLayoutVars>
      </dgm:prSet>
      <dgm:spPr/>
    </dgm:pt>
  </dgm:ptLst>
  <dgm:cxnLst>
    <dgm:cxn modelId="{EE284828-9841-445D-9BAC-0178E3576426}" type="presOf" srcId="{EA34D98A-4B20-44DC-BEE0-EED7140AB279}" destId="{3D64C23B-7BCE-4AD8-9355-B9D49EEECD1E}" srcOrd="0" destOrd="0" presId="urn:microsoft.com/office/officeart/2005/8/layout/radial1"/>
    <dgm:cxn modelId="{C7DEE051-FE3A-4ACC-8C4C-324EBD4548E9}" srcId="{FF797DD7-A704-475C-BA75-0BE696665D5B}" destId="{373D01E9-6811-44B8-9A17-D020F92BBE62}" srcOrd="0" destOrd="0" parTransId="{A13D0023-5F9D-43D3-B7BD-B8730C7E9635}" sibTransId="{BB0D7D13-D658-4D58-87BF-7AD4E7A3E0A5}"/>
    <dgm:cxn modelId="{2B9B7153-B9A2-41B1-94A7-63B818BF1103}" type="presOf" srcId="{B5BD62A4-383B-4AD5-87F3-090948029E9F}" destId="{A2021225-AF93-4156-896B-506CA3EF36C1}" srcOrd="1" destOrd="0" presId="urn:microsoft.com/office/officeart/2005/8/layout/radial1"/>
    <dgm:cxn modelId="{1D59FC2A-2C5A-46A9-8C04-815D98C01502}" type="presOf" srcId="{555EDEF0-3111-419B-9769-0ACDE441D468}" destId="{9253B3A3-9B1C-4479-9769-F587137B0A10}" srcOrd="0" destOrd="0" presId="urn:microsoft.com/office/officeart/2005/8/layout/radial1"/>
    <dgm:cxn modelId="{88AEA400-966D-4B86-A6AD-482CEC2F6D9A}" type="presOf" srcId="{B5BD62A4-383B-4AD5-87F3-090948029E9F}" destId="{FAD98633-B509-4DE6-BCD9-DBFACF28E6E7}" srcOrd="0" destOrd="0" presId="urn:microsoft.com/office/officeart/2005/8/layout/radial1"/>
    <dgm:cxn modelId="{08992388-51DD-43FE-85A8-551EEB6569F9}" type="presOf" srcId="{FF797DD7-A704-475C-BA75-0BE696665D5B}" destId="{2C64223C-72B1-43FF-A173-5F87A9B0625C}" srcOrd="0" destOrd="0" presId="urn:microsoft.com/office/officeart/2005/8/layout/radial1"/>
    <dgm:cxn modelId="{2DE9045F-C67D-40F8-90CA-C8FBB6D11D0B}" type="presOf" srcId="{A13D0023-5F9D-43D3-B7BD-B8730C7E9635}" destId="{10AE0B38-D062-4D44-B2F2-3D8B27743F73}" srcOrd="1" destOrd="0" presId="urn:microsoft.com/office/officeart/2005/8/layout/radial1"/>
    <dgm:cxn modelId="{1EFA3B3F-67D0-45D5-8247-46E71163C55E}" srcId="{FF797DD7-A704-475C-BA75-0BE696665D5B}" destId="{063F1F90-D096-4FC5-BB85-9BDF7E31C4B0}" srcOrd="2" destOrd="0" parTransId="{4513A550-45CE-4D93-8DB6-DE19D6D076D5}" sibTransId="{D6A26318-3A87-407B-A716-E61A6DD30EB7}"/>
    <dgm:cxn modelId="{C5B8A71E-84C6-4709-A1AC-E7E8F4E1FD5C}" type="presOf" srcId="{555EDEF0-3111-419B-9769-0ACDE441D468}" destId="{CDE90420-225C-4763-84AD-853B2D589327}" srcOrd="1" destOrd="0" presId="urn:microsoft.com/office/officeart/2005/8/layout/radial1"/>
    <dgm:cxn modelId="{2542FF01-8C6E-44A1-B960-3C129C43F968}" type="presOf" srcId="{373D01E9-6811-44B8-9A17-D020F92BBE62}" destId="{A1CF059F-8993-47FF-A50A-7CFC64A1C9DE}" srcOrd="0" destOrd="0" presId="urn:microsoft.com/office/officeart/2005/8/layout/radial1"/>
    <dgm:cxn modelId="{FF7698DB-0BC3-44BE-9C0E-20EEA48F4DD3}" srcId="{FF797DD7-A704-475C-BA75-0BE696665D5B}" destId="{9A56557B-87B9-4FB5-9BEB-ADFDB93398E6}" srcOrd="3" destOrd="0" parTransId="{B5BD62A4-383B-4AD5-87F3-090948029E9F}" sibTransId="{5EF26549-C2FE-4577-8B52-E1E63D7E1E06}"/>
    <dgm:cxn modelId="{2BF3DF10-0088-4F23-B211-4AE9274EACC8}" srcId="{FF797DD7-A704-475C-BA75-0BE696665D5B}" destId="{EA34D98A-4B20-44DC-BEE0-EED7140AB279}" srcOrd="1" destOrd="0" parTransId="{555EDEF0-3111-419B-9769-0ACDE441D468}" sibTransId="{2C517BF9-5AD6-4A13-BF8D-D4B173929DD0}"/>
    <dgm:cxn modelId="{48D42C93-E20C-4B65-824B-C5D95EF44CEE}" type="presOf" srcId="{4513A550-45CE-4D93-8DB6-DE19D6D076D5}" destId="{AC9D2990-A748-4E81-8CC6-474B37D50CE4}" srcOrd="1" destOrd="0" presId="urn:microsoft.com/office/officeart/2005/8/layout/radial1"/>
    <dgm:cxn modelId="{4D7A55A0-C900-47E9-B173-2E672CA36844}" type="presOf" srcId="{A13D0023-5F9D-43D3-B7BD-B8730C7E9635}" destId="{5578D70B-AD06-4B23-AB79-F18BA2DA7516}" srcOrd="0" destOrd="0" presId="urn:microsoft.com/office/officeart/2005/8/layout/radial1"/>
    <dgm:cxn modelId="{13D2875A-ADB2-454B-89C4-093DB2EBCB0E}" type="presOf" srcId="{9A56557B-87B9-4FB5-9BEB-ADFDB93398E6}" destId="{3A2AFFCC-36D1-43F8-8897-F5EA0966F77E}" srcOrd="0" destOrd="0" presId="urn:microsoft.com/office/officeart/2005/8/layout/radial1"/>
    <dgm:cxn modelId="{14000829-0599-4FCA-AB49-F649E09C60D2}" srcId="{9F31802D-BA65-4D08-94C2-8381048F70F2}" destId="{FF797DD7-A704-475C-BA75-0BE696665D5B}" srcOrd="0" destOrd="0" parTransId="{557292BF-17B6-428B-9EA4-2CB2FB3E4327}" sibTransId="{C8CFCAD6-C749-43E3-8E2E-43B1A6C97565}"/>
    <dgm:cxn modelId="{7F784C52-94C0-48F8-9EE4-3DAA7EB8F110}" type="presOf" srcId="{4513A550-45CE-4D93-8DB6-DE19D6D076D5}" destId="{5DACDB83-FE58-4B66-8070-753F7855E15A}" srcOrd="0" destOrd="0" presId="urn:microsoft.com/office/officeart/2005/8/layout/radial1"/>
    <dgm:cxn modelId="{5118EE7C-81DF-42B9-89D6-6C68618F3F33}" type="presOf" srcId="{063F1F90-D096-4FC5-BB85-9BDF7E31C4B0}" destId="{142F69E9-5436-4E96-B639-06B5A9A348DD}" srcOrd="0" destOrd="0" presId="urn:microsoft.com/office/officeart/2005/8/layout/radial1"/>
    <dgm:cxn modelId="{081E5F04-5763-42FA-894C-4D05C3F2D387}" type="presOf" srcId="{9F31802D-BA65-4D08-94C2-8381048F70F2}" destId="{347B1326-8615-4B9B-82A3-7022CE821601}" srcOrd="0" destOrd="0" presId="urn:microsoft.com/office/officeart/2005/8/layout/radial1"/>
    <dgm:cxn modelId="{1D9E15F2-9867-46E7-8A04-231C0EAF39E7}" type="presParOf" srcId="{347B1326-8615-4B9B-82A3-7022CE821601}" destId="{2C64223C-72B1-43FF-A173-5F87A9B0625C}" srcOrd="0" destOrd="0" presId="urn:microsoft.com/office/officeart/2005/8/layout/radial1"/>
    <dgm:cxn modelId="{E7C0E5F4-BD82-453F-8388-706DFDBA99D6}" type="presParOf" srcId="{347B1326-8615-4B9B-82A3-7022CE821601}" destId="{5578D70B-AD06-4B23-AB79-F18BA2DA7516}" srcOrd="1" destOrd="0" presId="urn:microsoft.com/office/officeart/2005/8/layout/radial1"/>
    <dgm:cxn modelId="{CF55D9E6-4D8D-4EB8-AAB4-5473F1C11E1B}" type="presParOf" srcId="{5578D70B-AD06-4B23-AB79-F18BA2DA7516}" destId="{10AE0B38-D062-4D44-B2F2-3D8B27743F73}" srcOrd="0" destOrd="0" presId="urn:microsoft.com/office/officeart/2005/8/layout/radial1"/>
    <dgm:cxn modelId="{375929F2-21F4-4EC0-8D4B-3434C967D022}" type="presParOf" srcId="{347B1326-8615-4B9B-82A3-7022CE821601}" destId="{A1CF059F-8993-47FF-A50A-7CFC64A1C9DE}" srcOrd="2" destOrd="0" presId="urn:microsoft.com/office/officeart/2005/8/layout/radial1"/>
    <dgm:cxn modelId="{F1EF8E69-0C1C-402C-978B-A719C06F57C0}" type="presParOf" srcId="{347B1326-8615-4B9B-82A3-7022CE821601}" destId="{9253B3A3-9B1C-4479-9769-F587137B0A10}" srcOrd="3" destOrd="0" presId="urn:microsoft.com/office/officeart/2005/8/layout/radial1"/>
    <dgm:cxn modelId="{95583C6A-B94D-44D9-BCB2-94672BB0355C}" type="presParOf" srcId="{9253B3A3-9B1C-4479-9769-F587137B0A10}" destId="{CDE90420-225C-4763-84AD-853B2D589327}" srcOrd="0" destOrd="0" presId="urn:microsoft.com/office/officeart/2005/8/layout/radial1"/>
    <dgm:cxn modelId="{6FFA4A8F-3B8F-4A51-B17F-898FD4FCB027}" type="presParOf" srcId="{347B1326-8615-4B9B-82A3-7022CE821601}" destId="{3D64C23B-7BCE-4AD8-9355-B9D49EEECD1E}" srcOrd="4" destOrd="0" presId="urn:microsoft.com/office/officeart/2005/8/layout/radial1"/>
    <dgm:cxn modelId="{C445A0E0-9939-4D9B-BF75-C0FF6CF6EF7B}" type="presParOf" srcId="{347B1326-8615-4B9B-82A3-7022CE821601}" destId="{5DACDB83-FE58-4B66-8070-753F7855E15A}" srcOrd="5" destOrd="0" presId="urn:microsoft.com/office/officeart/2005/8/layout/radial1"/>
    <dgm:cxn modelId="{232C755D-14FB-4C5F-907C-0F3D0A9F0B5C}" type="presParOf" srcId="{5DACDB83-FE58-4B66-8070-753F7855E15A}" destId="{AC9D2990-A748-4E81-8CC6-474B37D50CE4}" srcOrd="0" destOrd="0" presId="urn:microsoft.com/office/officeart/2005/8/layout/radial1"/>
    <dgm:cxn modelId="{352559FA-AEFB-4B97-BCD6-C2969460491B}" type="presParOf" srcId="{347B1326-8615-4B9B-82A3-7022CE821601}" destId="{142F69E9-5436-4E96-B639-06B5A9A348DD}" srcOrd="6" destOrd="0" presId="urn:microsoft.com/office/officeart/2005/8/layout/radial1"/>
    <dgm:cxn modelId="{00CA2AF4-0E9C-4B88-9C51-522F51BFF453}" type="presParOf" srcId="{347B1326-8615-4B9B-82A3-7022CE821601}" destId="{FAD98633-B509-4DE6-BCD9-DBFACF28E6E7}" srcOrd="7" destOrd="0" presId="urn:microsoft.com/office/officeart/2005/8/layout/radial1"/>
    <dgm:cxn modelId="{CE2FEC7B-9CF0-4590-83A0-09B42472B221}" type="presParOf" srcId="{FAD98633-B509-4DE6-BCD9-DBFACF28E6E7}" destId="{A2021225-AF93-4156-896B-506CA3EF36C1}" srcOrd="0" destOrd="0" presId="urn:microsoft.com/office/officeart/2005/8/layout/radial1"/>
    <dgm:cxn modelId="{485B6202-4DB9-4842-AC5A-B24758078A35}" type="presParOf" srcId="{347B1326-8615-4B9B-82A3-7022CE821601}" destId="{3A2AFFCC-36D1-43F8-8897-F5EA0966F77E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C95BB-5258-4DCD-8DB8-998DE3972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995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3C3D6-F76C-4175-9BA3-F53E82C2A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1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3ED0A-19E9-4996-90B9-5164F6995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40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5A815-E830-4A8D-96FD-9A3C9CA58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617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9C1B9-A0A9-4D2E-A6A1-BF59C0044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038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88620-8547-493F-8ECB-C56276B75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827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7D8FC-A66C-407F-A786-2E50AC4F0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930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02111-5018-4878-B8DE-C95924C1B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05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EA4CB-800A-4E27-973C-83BC79BC0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56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85FA2-FE9B-4D58-945B-C02B76E6D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11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BDE96-FA88-4B40-A622-C1D33CCC8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843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1B3A7-6D80-4AB1-87E2-B25E8F61B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582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E06BB-91A9-4017-8F97-A33613C41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08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3FDB5-CB21-4B3B-AAFF-DA9173A24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93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D9ED4EA-7184-4B2C-B1D9-2A54F0A3F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Jana\&#1056;&#1072;&#1073;&#1086;&#1095;&#1080;&#1081;%20&#1089;&#1090;&#1086;&#1083;\&#1056;&#1091;&#1082;&#1080;&#1085;&#1072;\582.mp3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 ?><Relationships xmlns="http://schemas.openxmlformats.org/package/2006/relationships"><Relationship Id="rId3" Target="../media/image40.jpeg" Type="http://schemas.openxmlformats.org/officeDocument/2006/relationships/image"/><Relationship Id="rId2" Target="../media/image3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6.xml.rels><?xml version="1.0" encoding="UTF-8" standalone="yes" ?><Relationships xmlns="http://schemas.openxmlformats.org/package/2006/relationships"><Relationship Id="rId3" Target="../media/image42.jpeg" Type="http://schemas.openxmlformats.org/officeDocument/2006/relationships/image"/><Relationship Id="rId2" Target="../media/image4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7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43.jpeg" Type="http://schemas.openxmlformats.org/officeDocument/2006/relationships/image"/><Relationship Id="rId1" Target="../slideLayouts/slideLayout12.xml" Type="http://schemas.openxmlformats.org/officeDocument/2006/relationships/slideLayout"/><Relationship Id="rId6" Target="../media/image47.jpeg" Type="http://schemas.openxmlformats.org/officeDocument/2006/relationships/image"/><Relationship Id="rId5" Target="../media/image46.jpeg" Type="http://schemas.openxmlformats.org/officeDocument/2006/relationships/image"/><Relationship Id="rId4" Target="../media/image45.jpeg" Type="http://schemas.openxmlformats.org/officeDocument/2006/relationships/image"/></Relationships>
</file>

<file path=ppt/slides/_rels/slide38.xml.rels><?xml version="1.0" encoding="UTF-8" standalone="yes" ?><Relationships xmlns="http://schemas.openxmlformats.org/package/2006/relationships"><Relationship Id="rId3" Target="../media/image49.jpeg" Type="http://schemas.openxmlformats.org/officeDocument/2006/relationships/image"/><Relationship Id="rId2" Target="../media/image4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0.jpeg" Type="http://schemas.openxmlformats.org/officeDocument/2006/relationships/image"/></Relationships>
</file>

<file path=ppt/slides/_rels/slide39.xml.rels><?xml version="1.0" encoding="UTF-8" standalone="yes" ?><Relationships xmlns="http://schemas.openxmlformats.org/package/2006/relationships"><Relationship Id="rId2" Target="../media/image5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 ?><Relationships xmlns="http://schemas.openxmlformats.org/package/2006/relationships"><Relationship Id="rId3" Target="../media/image53.jpeg" Type="http://schemas.openxmlformats.org/officeDocument/2006/relationships/image"/><Relationship Id="rId7" Target="../media/image57.jpeg" Type="http://schemas.openxmlformats.org/officeDocument/2006/relationships/image"/><Relationship Id="rId2" Target="../media/image5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56.jpeg" Type="http://schemas.openxmlformats.org/officeDocument/2006/relationships/image"/><Relationship Id="rId5" Target="../media/image55.jpeg" Type="http://schemas.openxmlformats.org/officeDocument/2006/relationships/image"/><Relationship Id="rId4" Target="../media/image54.jpeg" Type="http://schemas.openxmlformats.org/officeDocument/2006/relationships/image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 ?><Relationships xmlns="http://schemas.openxmlformats.org/package/2006/relationships"><Relationship Id="rId8" Target="../media/image60.jpeg" Type="http://schemas.openxmlformats.org/officeDocument/2006/relationships/image"/><Relationship Id="rId3" Target="../slideLayouts/slideLayout2.xml" Type="http://schemas.openxmlformats.org/officeDocument/2006/relationships/slideLayout"/><Relationship Id="rId7" Target="../media/image9.jpeg" Type="http://schemas.openxmlformats.org/officeDocument/2006/relationships/image"/><Relationship Id="rId2" Target="file:///C:\Documents%20and%20Settings\Jana\&#1056;&#1072;&#1073;&#1086;&#1095;&#1080;&#1081;%20&#1089;&#1090;&#1086;&#1083;\&#1056;&#1091;&#1082;&#1080;&#1085;&#1072;\4r-folk.mp3" TargetMode="External" Type="http://schemas.openxmlformats.org/officeDocument/2006/relationships/audio"/><Relationship Id="rId1" Target="file:///C:\Documents%20and%20Settings\Jana\&#1056;&#1072;&#1073;&#1086;&#1095;&#1080;&#1081;%20&#1089;&#1090;&#1086;&#1083;\&#1056;&#1091;&#1082;&#1080;&#1085;&#1072;\4r-folk.mp3" TargetMode="External" Type="http://schemas.microsoft.com/office/2007/relationships/media"/><Relationship Id="rId6" Target="../media/image3.jpeg" Type="http://schemas.openxmlformats.org/officeDocument/2006/relationships/image"/><Relationship Id="rId5" Target="../media/image59.jpeg" Type="http://schemas.openxmlformats.org/officeDocument/2006/relationships/image"/><Relationship Id="rId4" Target="../media/image58.jpeg" Type="http://schemas.openxmlformats.org/officeDocument/2006/relationships/image"/><Relationship Id="rId9" Target="../media/image6.pn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2276475"/>
            <a:ext cx="6189663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4" descr="i"/>
          <p:cNvPicPr>
            <a:picLocks noChangeAspect="1" noChangeArrowheads="1"/>
          </p:cNvPicPr>
          <p:nvPr/>
        </p:nvPicPr>
        <p:blipFill>
          <a:blip r:embed="rId3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24300" cy="311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7"/>
          <p:cNvSpPr>
            <a:spLocks noGrp="1" noChangeArrowheads="1"/>
          </p:cNvSpPr>
          <p:nvPr>
            <p:ph type="title"/>
          </p:nvPr>
        </p:nvSpPr>
        <p:spPr>
          <a:xfrm>
            <a:off x="3779838" y="692150"/>
            <a:ext cx="4918075" cy="1143000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FF0066"/>
                </a:solidFill>
              </a:rPr>
              <a:t>Интегрированный урок литературы и географии 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smtClean="0">
                <a:solidFill>
                  <a:srgbClr val="FF0066"/>
                </a:solidFill>
              </a:rPr>
              <a:t>по очерку И.С. Тургенева 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smtClean="0">
                <a:solidFill>
                  <a:srgbClr val="FF0066"/>
                </a:solidFill>
              </a:rPr>
              <a:t>«Лес и степь»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b="1" i="1" smtClean="0">
                <a:solidFill>
                  <a:srgbClr val="3333CC"/>
                </a:solidFill>
              </a:rPr>
              <a:t>Два градуса любви и красоты</a:t>
            </a:r>
          </a:p>
        </p:txBody>
      </p:sp>
      <p:pic>
        <p:nvPicPr>
          <p:cNvPr id="3077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500438"/>
            <a:ext cx="20478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308725"/>
            <a:ext cx="8001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11"/>
          <p:cNvSpPr>
            <a:spLocks noChangeArrowheads="1"/>
          </p:cNvSpPr>
          <p:nvPr/>
        </p:nvSpPr>
        <p:spPr bwMode="auto">
          <a:xfrm>
            <a:off x="0" y="188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0" y="4502150"/>
            <a:ext cx="8270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      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5000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4400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0"/>
            <a:ext cx="3671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6" descr="440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4748212" cy="537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4400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0"/>
            <a:ext cx="4654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8" name="Rectangle 6"/>
          <p:cNvSpPr>
            <a:spLocks noChangeArrowheads="1"/>
          </p:cNvSpPr>
          <p:nvPr/>
        </p:nvSpPr>
        <p:spPr bwMode="auto">
          <a:xfrm>
            <a:off x="395288" y="765175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3600" b="1" i="1">
                <a:solidFill>
                  <a:srgbClr val="3333CC"/>
                </a:solidFill>
              </a:rPr>
              <a:t>Знать свойства своего народа </a:t>
            </a:r>
            <a:br>
              <a:rPr lang="ru-RU" sz="3600" b="1" i="1">
                <a:solidFill>
                  <a:srgbClr val="3333CC"/>
                </a:solidFill>
              </a:rPr>
            </a:br>
            <a:r>
              <a:rPr lang="ru-RU" sz="3600" b="1" i="1">
                <a:solidFill>
                  <a:srgbClr val="3333CC"/>
                </a:solidFill>
              </a:rPr>
              <a:t>и выгоды земли своей…</a:t>
            </a:r>
            <a:br>
              <a:rPr lang="ru-RU" sz="3600" b="1" i="1">
                <a:solidFill>
                  <a:srgbClr val="3333CC"/>
                </a:solidFill>
              </a:rPr>
            </a:br>
            <a:r>
              <a:rPr lang="ru-RU" sz="3600" b="1" i="1">
                <a:solidFill>
                  <a:srgbClr val="3333CC"/>
                </a:solidFill>
              </a:rPr>
              <a:t>                                И.А. Крылов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accent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288" y="765175"/>
            <a:ext cx="7772400" cy="1470025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3333CC"/>
                </a:solidFill>
              </a:rPr>
              <a:t>Знать свойства своего народа </a:t>
            </a:r>
            <a:br>
              <a:rPr lang="ru-RU" sz="3600" b="1" i="1" smtClean="0">
                <a:solidFill>
                  <a:srgbClr val="3333CC"/>
                </a:solidFill>
              </a:rPr>
            </a:br>
            <a:r>
              <a:rPr lang="ru-RU" sz="3600" b="1" i="1" smtClean="0">
                <a:solidFill>
                  <a:srgbClr val="3333CC"/>
                </a:solidFill>
              </a:rPr>
              <a:t>и выгоды земли своей…</a:t>
            </a:r>
            <a:br>
              <a:rPr lang="ru-RU" sz="3600" b="1" i="1" smtClean="0">
                <a:solidFill>
                  <a:srgbClr val="3333CC"/>
                </a:solidFill>
              </a:rPr>
            </a:br>
            <a:r>
              <a:rPr lang="ru-RU" sz="3600" b="1" i="1" smtClean="0">
                <a:solidFill>
                  <a:srgbClr val="3333CC"/>
                </a:solidFill>
              </a:rPr>
              <a:t>                                И.А. Крылов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3357563"/>
            <a:ext cx="7416800" cy="1752600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FF0066"/>
                </a:solidFill>
              </a:rPr>
              <a:t>Подлинная проза пронизана поэзией, как яблоко соком</a:t>
            </a:r>
          </a:p>
          <a:p>
            <a:pPr eaLnBrk="1" hangingPunct="1"/>
            <a:r>
              <a:rPr lang="ru-RU" sz="3600" b="1" i="1" smtClean="0">
                <a:solidFill>
                  <a:srgbClr val="FF0066"/>
                </a:solidFill>
              </a:rPr>
              <a:t>                        К.Г. Паустовский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hlink"/>
            </a:gs>
            <a:gs pos="100000">
              <a:srgbClr val="DDDDDD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002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2185988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5" descr="00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7963" y="0"/>
            <a:ext cx="2324100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6" descr="00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213100"/>
            <a:ext cx="205581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7" descr="013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3392488"/>
            <a:ext cx="4105275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284538"/>
            <a:ext cx="2536825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3" name="Picture 9" descr="0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260350"/>
            <a:ext cx="41036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040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/>
              <a:t>     </a:t>
            </a:r>
            <a:r>
              <a:rPr lang="ru-RU" sz="2400" b="1" i="1" smtClean="0">
                <a:solidFill>
                  <a:srgbClr val="FF0066"/>
                </a:solidFill>
              </a:rPr>
              <a:t>ЗАДАНИЕ 1</a:t>
            </a:r>
          </a:p>
          <a:p>
            <a:pPr eaLnBrk="1" hangingPunct="1">
              <a:buFontTx/>
              <a:buNone/>
            </a:pPr>
            <a:r>
              <a:rPr lang="ru-RU" sz="2800" smtClean="0">
                <a:solidFill>
                  <a:srgbClr val="3333CC"/>
                </a:solidFill>
              </a:rPr>
              <a:t>    Используя данную карту и карты атласа по географии Орловской области, лежащие у вас на столах, определите о какой территории идет речь?</a:t>
            </a:r>
          </a:p>
          <a:p>
            <a:pPr eaLnBrk="1" hangingPunct="1">
              <a:buFontTx/>
              <a:buNone/>
            </a:pPr>
            <a:endParaRPr lang="ru-RU" sz="2800" smtClean="0">
              <a:solidFill>
                <a:srgbClr val="3333CC"/>
              </a:solidFill>
            </a:endParaRPr>
          </a:p>
          <a:p>
            <a:pPr eaLnBrk="1" hangingPunct="1"/>
            <a:r>
              <a:rPr lang="ru-RU" sz="2200" smtClean="0"/>
              <a:t>Северная точка (Болховский район) 53º 39' с.ш., 35º 56 ' в.д.</a:t>
            </a:r>
          </a:p>
          <a:p>
            <a:pPr eaLnBrk="1" hangingPunct="1"/>
            <a:r>
              <a:rPr lang="ru-RU" sz="2200" smtClean="0"/>
              <a:t>Южная точка (Должанский район) 51º 56 ' сш., 37º 25 ' в.д.</a:t>
            </a:r>
          </a:p>
          <a:p>
            <a:pPr eaLnBrk="1" hangingPunct="1"/>
            <a:r>
              <a:rPr lang="ru-RU" sz="2200" smtClean="0"/>
              <a:t>Западная точка (Шаблыкинский район) 52º52 ' с.ш., 34º 47 ' в.д.</a:t>
            </a:r>
          </a:p>
          <a:p>
            <a:pPr eaLnBrk="1" hangingPunct="1"/>
            <a:r>
              <a:rPr lang="ru-RU" sz="2200" smtClean="0"/>
              <a:t>Восточная точка (Ливенский район) 52º20 ' с.ш., 38º 48 ' в.д.</a:t>
            </a:r>
          </a:p>
          <a:p>
            <a:pPr eaLnBrk="1" hangingPunct="1"/>
            <a:endParaRPr lang="ru-RU" sz="2200" smtClean="0"/>
          </a:p>
          <a:p>
            <a:pPr eaLnBrk="1" hangingPunct="1"/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2205038"/>
            <a:ext cx="8496300" cy="4319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F0066"/>
                </a:solidFill>
              </a:rPr>
              <a:t>ОТВЕТ: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Орловская область образована 27 сентября 1937 г.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Находится в центре европейской части Российской Федерации.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Площадь территории – 24,7 тыс. км2.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Административный центр области – город Орел с населением 342,8 тыс. человек.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Область делится на 24 района. В ее состав входят 3 города областного подчинения (Орел, Ливны, Мценск), 4 города районного подчинения (Болхов, Дмитровск – Орловский, Малоархангельск, Новосиль), 13 поселков городского типа и 3081 населенных пункта сельского типа.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Территория области расположена в центральной части Среднерусской возвышенности.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39750" y="549275"/>
            <a:ext cx="83534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66"/>
                </a:solidFill>
              </a:rPr>
              <a:t>ЗАДАНИЕ 2</a:t>
            </a:r>
          </a:p>
          <a:p>
            <a:r>
              <a:rPr lang="ru-RU" sz="2400">
                <a:solidFill>
                  <a:srgbClr val="3333CC"/>
                </a:solidFill>
              </a:rPr>
              <a:t>    </a:t>
            </a:r>
          </a:p>
          <a:p>
            <a:r>
              <a:rPr lang="ru-RU" sz="2400">
                <a:solidFill>
                  <a:srgbClr val="3333CC"/>
                </a:solidFill>
              </a:rPr>
              <a:t>   Что вы можете сказать о географическом положении Орловской области?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971550" y="5516563"/>
            <a:ext cx="6840538" cy="10175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Два градуса любви и красоты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1.11111E-6 -0.79792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  <p:bldP spid="2253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582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8054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20713"/>
            <a:ext cx="3300412" cy="42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31800" y="239713"/>
          <a:ext cx="8208963" cy="5832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68313" y="404813"/>
            <a:ext cx="4319587" cy="11525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66"/>
                </a:solidFill>
              </a:rPr>
              <a:t>ВЫВОД:</a:t>
            </a:r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557338"/>
            <a:ext cx="7775575" cy="4319587"/>
          </a:xfrm>
        </p:spPr>
        <p:txBody>
          <a:bodyPr/>
          <a:lstStyle/>
          <a:p>
            <a:pPr marL="533400" indent="-533400" algn="l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smtClean="0"/>
              <a:t>Климат Орловской области благоприятный для занятий сельским хозяйством, как растениеводством, так и животноводством.</a:t>
            </a:r>
          </a:p>
          <a:p>
            <a:pPr marL="533400" indent="-533400" algn="l" eaLnBrk="1" hangingPunct="1">
              <a:lnSpc>
                <a:spcPct val="90000"/>
              </a:lnSpc>
              <a:buFontTx/>
              <a:buAutoNum type="arabicPeriod"/>
            </a:pPr>
            <a:endParaRPr lang="ru-RU" sz="2800" smtClean="0"/>
          </a:p>
          <a:p>
            <a:pPr marL="533400" indent="-533400" algn="l" eaLnBrk="1" hangingPunct="1">
              <a:lnSpc>
                <a:spcPct val="90000"/>
              </a:lnSpc>
            </a:pPr>
            <a:r>
              <a:rPr lang="ru-RU" sz="2800" smtClean="0"/>
              <a:t>2. В пределах Орловской области отчетливо выделяются все четыре времени года: зима, весна, лето, осень – что благоприятно сказывается на здоровье местных жителей, на продолжительности жизни и на развитии рекреационных ресурсов.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2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FF0066"/>
                </a:solidFill>
              </a:rPr>
              <a:t>Найдите соответствие между типом климата и природной зоной</a:t>
            </a:r>
          </a:p>
        </p:txBody>
      </p:sp>
      <p:graphicFrame>
        <p:nvGraphicFramePr>
          <p:cNvPr id="81019" name="Group 123"/>
          <p:cNvGraphicFramePr>
            <a:graphicFrameLocks noGrp="1"/>
          </p:cNvGraphicFramePr>
          <p:nvPr>
            <p:ph idx="4294967295"/>
          </p:nvPr>
        </p:nvGraphicFramePr>
        <p:xfrm>
          <a:off x="250825" y="1185863"/>
          <a:ext cx="8609013" cy="5673725"/>
        </p:xfrm>
        <a:graphic>
          <a:graphicData uri="http://schemas.openxmlformats.org/drawingml/2006/table">
            <a:tbl>
              <a:tblPr/>
              <a:tblGrid>
                <a:gridCol w="4392613"/>
                <a:gridCol w="4216400"/>
              </a:tblGrid>
              <a:tr h="720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Тип климата</a:t>
                      </a:r>
                    </a:p>
                  </a:txBody>
                  <a:tcPr marT="45717" marB="45717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Природные зоны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7" marB="45717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marT="45717" marB="4571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marT="45717" marB="4571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Арктические пустыни </a:t>
                      </a:r>
                    </a:p>
                  </a:txBody>
                  <a:tcPr marT="45717" marB="4571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Арктический климат </a:t>
                      </a:r>
                    </a:p>
                  </a:txBody>
                  <a:tcPr marT="45717" marB="4571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Тундра и лесотундра </a:t>
                      </a:r>
                    </a:p>
                  </a:txBody>
                  <a:tcPr marT="45717" marB="4571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Субарктический климат </a:t>
                      </a:r>
                    </a:p>
                  </a:txBody>
                  <a:tcPr marT="45717" marB="4571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05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Зона лесов (тайга, смешанные и широколиственные леса) </a:t>
                      </a:r>
                    </a:p>
                  </a:txBody>
                  <a:tcPr marT="45717" marB="4571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Умеренный климат </a:t>
                      </a:r>
                    </a:p>
                  </a:txBody>
                  <a:tcPr marT="45717" marB="4571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Лесостепи и степи </a:t>
                      </a:r>
                    </a:p>
                  </a:txBody>
                  <a:tcPr marT="45717" marB="4571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Субтропический и тропический климаты </a:t>
                      </a:r>
                    </a:p>
                  </a:txBody>
                  <a:tcPr marT="45717" marB="4571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Пустыни и полупустыни</a:t>
                      </a:r>
                    </a:p>
                  </a:txBody>
                  <a:tcPr marT="45717" marB="4571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Субэкваториальный и экваториальный климаты </a:t>
                      </a:r>
                    </a:p>
                  </a:txBody>
                  <a:tcPr marT="45717" marB="4571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9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Влажные экваториальные леса </a:t>
                      </a:r>
                    </a:p>
                  </a:txBody>
                  <a:tcPr marT="45717" marB="4571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0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Юг </a:t>
                      </a:r>
                    </a:p>
                  </a:txBody>
                  <a:tcPr marT="45717" marB="4571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Юг </a:t>
                      </a:r>
                    </a:p>
                  </a:txBody>
                  <a:tcPr marT="45717" marB="4571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53" name="Line 125"/>
          <p:cNvSpPr>
            <a:spLocks noChangeShapeType="1"/>
          </p:cNvSpPr>
          <p:nvPr/>
        </p:nvSpPr>
        <p:spPr bwMode="auto">
          <a:xfrm>
            <a:off x="2411413" y="22764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4" name="Line 126"/>
          <p:cNvSpPr>
            <a:spLocks noChangeShapeType="1"/>
          </p:cNvSpPr>
          <p:nvPr/>
        </p:nvSpPr>
        <p:spPr bwMode="auto">
          <a:xfrm>
            <a:off x="6732588" y="22764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5" name="Line 127"/>
          <p:cNvSpPr>
            <a:spLocks noChangeShapeType="1"/>
          </p:cNvSpPr>
          <p:nvPr/>
        </p:nvSpPr>
        <p:spPr bwMode="auto">
          <a:xfrm>
            <a:off x="2411413" y="27813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6" name="Line 128"/>
          <p:cNvSpPr>
            <a:spLocks noChangeShapeType="1"/>
          </p:cNvSpPr>
          <p:nvPr/>
        </p:nvSpPr>
        <p:spPr bwMode="auto">
          <a:xfrm>
            <a:off x="6732588" y="27813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7" name="Line 129"/>
          <p:cNvSpPr>
            <a:spLocks noChangeShapeType="1"/>
          </p:cNvSpPr>
          <p:nvPr/>
        </p:nvSpPr>
        <p:spPr bwMode="auto">
          <a:xfrm flipH="1">
            <a:off x="2411413" y="33575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8" name="Line 130"/>
          <p:cNvSpPr>
            <a:spLocks noChangeShapeType="1"/>
          </p:cNvSpPr>
          <p:nvPr/>
        </p:nvSpPr>
        <p:spPr bwMode="auto">
          <a:xfrm>
            <a:off x="680402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9" name="Line 131"/>
          <p:cNvSpPr>
            <a:spLocks noChangeShapeType="1"/>
          </p:cNvSpPr>
          <p:nvPr/>
        </p:nvSpPr>
        <p:spPr bwMode="auto">
          <a:xfrm>
            <a:off x="2339975" y="40767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0" name="Line 132"/>
          <p:cNvSpPr>
            <a:spLocks noChangeShapeType="1"/>
          </p:cNvSpPr>
          <p:nvPr/>
        </p:nvSpPr>
        <p:spPr bwMode="auto">
          <a:xfrm>
            <a:off x="6804025" y="38608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1" name="Line 133"/>
          <p:cNvSpPr>
            <a:spLocks noChangeShapeType="1"/>
          </p:cNvSpPr>
          <p:nvPr/>
        </p:nvSpPr>
        <p:spPr bwMode="auto">
          <a:xfrm>
            <a:off x="2339975" y="48688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2" name="Line 134"/>
          <p:cNvSpPr>
            <a:spLocks noChangeShapeType="1"/>
          </p:cNvSpPr>
          <p:nvPr/>
        </p:nvSpPr>
        <p:spPr bwMode="auto">
          <a:xfrm>
            <a:off x="6804025" y="51562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3" name="Line 135"/>
          <p:cNvSpPr>
            <a:spLocks noChangeShapeType="1"/>
          </p:cNvSpPr>
          <p:nvPr/>
        </p:nvSpPr>
        <p:spPr bwMode="auto">
          <a:xfrm>
            <a:off x="2339975" y="55895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4" name="Line 136"/>
          <p:cNvSpPr>
            <a:spLocks noChangeShapeType="1"/>
          </p:cNvSpPr>
          <p:nvPr/>
        </p:nvSpPr>
        <p:spPr bwMode="auto">
          <a:xfrm>
            <a:off x="2339975" y="61658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65" name="Line 137"/>
          <p:cNvSpPr>
            <a:spLocks noChangeShapeType="1"/>
          </p:cNvSpPr>
          <p:nvPr/>
        </p:nvSpPr>
        <p:spPr bwMode="auto">
          <a:xfrm>
            <a:off x="6732588" y="587692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6372225" y="1268413"/>
            <a:ext cx="252095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1- Дуб.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2-Береза</a:t>
            </a:r>
          </a:p>
          <a:p>
            <a:pPr eaLnBrk="1" hangingPunct="1">
              <a:buFontTx/>
              <a:buNone/>
            </a:pPr>
            <a:r>
              <a:rPr lang="ru-RU" sz="2400" smtClean="0"/>
              <a:t>3- Осина</a:t>
            </a:r>
          </a:p>
          <a:p>
            <a:pPr eaLnBrk="1" hangingPunct="1">
              <a:buFontTx/>
              <a:buNone/>
            </a:pPr>
            <a:r>
              <a:rPr lang="ru-RU" sz="2400" smtClean="0"/>
              <a:t>4- Ель</a:t>
            </a:r>
          </a:p>
          <a:p>
            <a:pPr eaLnBrk="1" hangingPunct="1">
              <a:buFontTx/>
              <a:buNone/>
            </a:pPr>
            <a:r>
              <a:rPr lang="ru-RU" sz="2400" smtClean="0"/>
              <a:t>5-Сосна</a:t>
            </a:r>
          </a:p>
          <a:p>
            <a:pPr eaLnBrk="1" hangingPunct="1">
              <a:buFontTx/>
              <a:buNone/>
            </a:pPr>
            <a:r>
              <a:rPr lang="ru-RU" sz="2400" smtClean="0"/>
              <a:t>6-Липа</a:t>
            </a:r>
          </a:p>
          <a:p>
            <a:pPr eaLnBrk="1" hangingPunct="1">
              <a:buFontTx/>
              <a:buNone/>
            </a:pPr>
            <a:r>
              <a:rPr lang="ru-RU" sz="2400" smtClean="0"/>
              <a:t>7-Ясень</a:t>
            </a:r>
          </a:p>
          <a:p>
            <a:pPr eaLnBrk="1" hangingPunct="1">
              <a:buFontTx/>
              <a:buNone/>
            </a:pPr>
            <a:r>
              <a:rPr lang="ru-RU" sz="2400" smtClean="0"/>
              <a:t>8- Ольха. </a:t>
            </a:r>
          </a:p>
          <a:p>
            <a:pPr eaLnBrk="1" hangingPunct="1">
              <a:buFontTx/>
              <a:buNone/>
            </a:pPr>
            <a:r>
              <a:rPr lang="ru-RU" sz="2400" smtClean="0"/>
              <a:t>9-Лиственница</a:t>
            </a:r>
          </a:p>
          <a:p>
            <a:pPr eaLnBrk="1" hangingPunct="1">
              <a:buFontTx/>
              <a:buNone/>
            </a:pPr>
            <a:r>
              <a:rPr lang="ru-RU" sz="2400" smtClean="0"/>
              <a:t>10- Прочие</a:t>
            </a:r>
          </a:p>
        </p:txBody>
      </p:sp>
      <p:graphicFrame>
        <p:nvGraphicFramePr>
          <p:cNvPr id="2" name="Object 10"/>
          <p:cNvGraphicFramePr>
            <a:graphicFrameLocks noGrp="1" noChangeAspect="1"/>
          </p:cNvGraphicFramePr>
          <p:nvPr>
            <p:ph sz="half" idx="1"/>
          </p:nvPr>
        </p:nvGraphicFramePr>
        <p:xfrm>
          <a:off x="485775" y="1319213"/>
          <a:ext cx="5364163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460" name="Rectangle 13"/>
          <p:cNvSpPr>
            <a:spLocks noChangeArrowheads="1"/>
          </p:cNvSpPr>
          <p:nvPr/>
        </p:nvSpPr>
        <p:spPr bwMode="auto">
          <a:xfrm>
            <a:off x="684213" y="403225"/>
            <a:ext cx="800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FF0066"/>
                </a:solidFill>
              </a:rPr>
              <a:t>Породный состав лесного фонда Орловской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FF0066"/>
                </a:solidFill>
              </a:rPr>
              <a:t>Породный состав лесного фонда Орловской области</a:t>
            </a:r>
          </a:p>
        </p:txBody>
      </p:sp>
      <p:graphicFrame>
        <p:nvGraphicFramePr>
          <p:cNvPr id="88216" name="Group 152"/>
          <p:cNvGraphicFramePr>
            <a:graphicFrameLocks noGrp="1"/>
          </p:cNvGraphicFramePr>
          <p:nvPr>
            <p:ph idx="1"/>
          </p:nvPr>
        </p:nvGraphicFramePr>
        <p:xfrm>
          <a:off x="323850" y="1341438"/>
          <a:ext cx="8229600" cy="5238750"/>
        </p:xfrm>
        <a:graphic>
          <a:graphicData uri="http://schemas.openxmlformats.org/drawingml/2006/table">
            <a:tbl>
              <a:tblPr/>
              <a:tblGrid>
                <a:gridCol w="3770313"/>
                <a:gridCol w="4459287"/>
              </a:tblGrid>
              <a:tr h="701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породы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тыс. гектаров на территории Орловской области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Дуб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Береза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Осина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Ель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Сосна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Липа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Ясень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Ольха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 Лиственница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 Прочие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7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 100%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50000">
              <a:srgbClr val="FFFFCC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FF0066"/>
                </a:solidFill>
              </a:rPr>
              <a:t>Третий - лишний</a:t>
            </a: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684213" y="1268413"/>
            <a:ext cx="5832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3">
              <a:spcBef>
                <a:spcPct val="20000"/>
              </a:spcBef>
            </a:pPr>
            <a:r>
              <a:rPr lang="ru-RU"/>
              <a:t>1) Костер прямой, ковыль узколистый, </a:t>
            </a:r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6157913" y="1268413"/>
            <a:ext cx="10779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саксаул.</a:t>
            </a:r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2195513" y="1773238"/>
            <a:ext cx="2543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2) Ветреница лесная, </a:t>
            </a:r>
          </a:p>
        </p:txBody>
      </p:sp>
      <p:sp>
        <p:nvSpPr>
          <p:cNvPr id="90120" name="Rectangle 8"/>
          <p:cNvSpPr>
            <a:spLocks noChangeArrowheads="1"/>
          </p:cNvSpPr>
          <p:nvPr/>
        </p:nvSpPr>
        <p:spPr bwMode="auto">
          <a:xfrm>
            <a:off x="4567238" y="1766888"/>
            <a:ext cx="13731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багульник, </a:t>
            </a:r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5745163" y="1773238"/>
            <a:ext cx="1985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василек русский.</a:t>
            </a:r>
          </a:p>
        </p:txBody>
      </p:sp>
      <p:sp>
        <p:nvSpPr>
          <p:cNvPr id="90122" name="Rectangle 10"/>
          <p:cNvSpPr>
            <a:spLocks noChangeArrowheads="1"/>
          </p:cNvSpPr>
          <p:nvPr/>
        </p:nvSpPr>
        <p:spPr bwMode="auto">
          <a:xfrm>
            <a:off x="1692275" y="2276475"/>
            <a:ext cx="3540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>
              <a:tabLst>
                <a:tab pos="679450" algn="l"/>
              </a:tabLst>
            </a:pPr>
            <a:r>
              <a:rPr lang="ru-RU"/>
              <a:t>3) Осока русская, осока низкая,</a:t>
            </a:r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5051425" y="2276475"/>
            <a:ext cx="2105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тюльпан полевой.</a:t>
            </a:r>
          </a:p>
        </p:txBody>
      </p:sp>
      <p:sp>
        <p:nvSpPr>
          <p:cNvPr id="90124" name="Rectangle 12"/>
          <p:cNvSpPr>
            <a:spLocks noChangeArrowheads="1"/>
          </p:cNvSpPr>
          <p:nvPr/>
        </p:nvSpPr>
        <p:spPr bwMode="auto">
          <a:xfrm>
            <a:off x="1763713" y="2636838"/>
            <a:ext cx="43545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4) Пырей средний, шалфей поникший, </a:t>
            </a:r>
          </a:p>
        </p:txBody>
      </p:sp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5919788" y="2636838"/>
            <a:ext cx="1028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вереск. </a:t>
            </a:r>
          </a:p>
        </p:txBody>
      </p:sp>
      <p:sp>
        <p:nvSpPr>
          <p:cNvPr id="90126" name="Rectangle 14"/>
          <p:cNvSpPr>
            <a:spLocks noChangeArrowheads="1"/>
          </p:cNvSpPr>
          <p:nvPr/>
        </p:nvSpPr>
        <p:spPr bwMode="auto">
          <a:xfrm>
            <a:off x="1187450" y="3141663"/>
            <a:ext cx="5280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>
              <a:tabLst>
                <a:tab pos="679450" algn="l"/>
              </a:tabLst>
            </a:pPr>
            <a:r>
              <a:rPr lang="ru-RU"/>
              <a:t>5) Валериана лекарственная, василек луговой, </a:t>
            </a:r>
          </a:p>
        </p:txBody>
      </p:sp>
      <p:sp>
        <p:nvSpPr>
          <p:cNvPr id="90127" name="Rectangle 15"/>
          <p:cNvSpPr>
            <a:spLocks noChangeArrowheads="1"/>
          </p:cNvSpPr>
          <p:nvPr/>
        </p:nvSpPr>
        <p:spPr bwMode="auto">
          <a:xfrm>
            <a:off x="6229350" y="3133725"/>
            <a:ext cx="1798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перекати-поле.</a:t>
            </a:r>
          </a:p>
        </p:txBody>
      </p:sp>
      <p:sp>
        <p:nvSpPr>
          <p:cNvPr id="90129" name="Rectangle 17"/>
          <p:cNvSpPr>
            <a:spLocks noChangeArrowheads="1"/>
          </p:cNvSpPr>
          <p:nvPr/>
        </p:nvSpPr>
        <p:spPr bwMode="auto">
          <a:xfrm>
            <a:off x="1187450" y="3573463"/>
            <a:ext cx="47958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6) Донник лекарственный, клевер луговой, </a:t>
            </a:r>
          </a:p>
        </p:txBody>
      </p:sp>
      <p:sp>
        <p:nvSpPr>
          <p:cNvPr id="90130" name="Rectangle 18"/>
          <p:cNvSpPr>
            <a:spLocks noChangeArrowheads="1"/>
          </p:cNvSpPr>
          <p:nvPr/>
        </p:nvSpPr>
        <p:spPr bwMode="auto">
          <a:xfrm>
            <a:off x="5795963" y="3573463"/>
            <a:ext cx="156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лавровишня.</a:t>
            </a:r>
          </a:p>
        </p:txBody>
      </p:sp>
      <p:sp>
        <p:nvSpPr>
          <p:cNvPr id="90131" name="Rectangle 19"/>
          <p:cNvSpPr>
            <a:spLocks noChangeArrowheads="1"/>
          </p:cNvSpPr>
          <p:nvPr/>
        </p:nvSpPr>
        <p:spPr bwMode="auto">
          <a:xfrm>
            <a:off x="1258888" y="4005263"/>
            <a:ext cx="37036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>
              <a:tabLst>
                <a:tab pos="679450" algn="l"/>
              </a:tabLst>
            </a:pPr>
            <a:r>
              <a:rPr lang="ru-RU"/>
              <a:t>7) Лютик едкий, осока мохнатая, </a:t>
            </a:r>
          </a:p>
        </p:txBody>
      </p:sp>
      <p:sp>
        <p:nvSpPr>
          <p:cNvPr id="90132" name="Rectangle 20"/>
          <p:cNvSpPr>
            <a:spLocks noChangeArrowheads="1"/>
          </p:cNvSpPr>
          <p:nvPr/>
        </p:nvSpPr>
        <p:spPr bwMode="auto">
          <a:xfrm>
            <a:off x="4787900" y="4005263"/>
            <a:ext cx="982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/>
            <a:r>
              <a:rPr lang="ru-RU"/>
              <a:t>акация.</a:t>
            </a:r>
          </a:p>
        </p:txBody>
      </p:sp>
      <p:sp>
        <p:nvSpPr>
          <p:cNvPr id="90133" name="Rectangle 21"/>
          <p:cNvSpPr>
            <a:spLocks noChangeArrowheads="1"/>
          </p:cNvSpPr>
          <p:nvPr/>
        </p:nvSpPr>
        <p:spPr bwMode="auto">
          <a:xfrm>
            <a:off x="2411413" y="4365625"/>
            <a:ext cx="4489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, полевица белая, калужница болотная. </a:t>
            </a:r>
          </a:p>
        </p:txBody>
      </p:sp>
      <p:sp>
        <p:nvSpPr>
          <p:cNvPr id="90134" name="Rectangle 22"/>
          <p:cNvSpPr>
            <a:spLocks noChangeArrowheads="1"/>
          </p:cNvSpPr>
          <p:nvPr/>
        </p:nvSpPr>
        <p:spPr bwMode="auto">
          <a:xfrm>
            <a:off x="1187450" y="4365625"/>
            <a:ext cx="14335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8) Морошка</a:t>
            </a:r>
          </a:p>
        </p:txBody>
      </p:sp>
      <p:sp>
        <p:nvSpPr>
          <p:cNvPr id="90135" name="Rectangle 23"/>
          <p:cNvSpPr>
            <a:spLocks noChangeArrowheads="1"/>
          </p:cNvSpPr>
          <p:nvPr/>
        </p:nvSpPr>
        <p:spPr bwMode="auto">
          <a:xfrm>
            <a:off x="1258888" y="4868863"/>
            <a:ext cx="4522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9) Осот желтый, калужница болотистая, </a:t>
            </a:r>
          </a:p>
        </p:txBody>
      </p:sp>
      <p:sp>
        <p:nvSpPr>
          <p:cNvPr id="90136" name="Rectangle 24"/>
          <p:cNvSpPr>
            <a:spLocks noChangeArrowheads="1"/>
          </p:cNvSpPr>
          <p:nvPr/>
        </p:nvSpPr>
        <p:spPr bwMode="auto">
          <a:xfrm>
            <a:off x="5580063" y="4868863"/>
            <a:ext cx="12541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магнолия.</a:t>
            </a:r>
          </a:p>
        </p:txBody>
      </p:sp>
      <p:sp>
        <p:nvSpPr>
          <p:cNvPr id="90137" name="Rectangle 25"/>
          <p:cNvSpPr>
            <a:spLocks noChangeArrowheads="1"/>
          </p:cNvSpPr>
          <p:nvPr/>
        </p:nvSpPr>
        <p:spPr bwMode="auto">
          <a:xfrm>
            <a:off x="1187450" y="5229225"/>
            <a:ext cx="3540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10) Иван-чай, вьюнок полевой, </a:t>
            </a:r>
          </a:p>
        </p:txBody>
      </p:sp>
      <p:sp>
        <p:nvSpPr>
          <p:cNvPr id="90138" name="Rectangle 26"/>
          <p:cNvSpPr>
            <a:spLocks noChangeArrowheads="1"/>
          </p:cNvSpPr>
          <p:nvPr/>
        </p:nvSpPr>
        <p:spPr bwMode="auto">
          <a:xfrm>
            <a:off x="4500563" y="5229225"/>
            <a:ext cx="2027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лишайник-ягель.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0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0" fill="hold"/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0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90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901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0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90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901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901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/>
      <p:bldP spid="90117" grpId="0" build="allAtOnce"/>
      <p:bldP spid="90119" grpId="0"/>
      <p:bldP spid="90120" grpId="0"/>
      <p:bldP spid="90120" grpId="1"/>
      <p:bldP spid="90121" grpId="0"/>
      <p:bldP spid="90122" grpId="0"/>
      <p:bldP spid="90123" grpId="0"/>
      <p:bldP spid="90123" grpId="1"/>
      <p:bldP spid="90124" grpId="0"/>
      <p:bldP spid="90125" grpId="0" build="allAtOnce"/>
      <p:bldP spid="90126" grpId="0"/>
      <p:bldP spid="90127" grpId="0"/>
      <p:bldP spid="90127" grpId="1"/>
      <p:bldP spid="90129" grpId="0"/>
      <p:bldP spid="90130" grpId="0"/>
      <p:bldP spid="90130" grpId="1"/>
      <p:bldP spid="90131" grpId="0"/>
      <p:bldP spid="90132" grpId="0"/>
      <p:bldP spid="90132" grpId="1"/>
      <p:bldP spid="90133" grpId="0"/>
      <p:bldP spid="90134" grpId="0" build="allAtOnce"/>
      <p:bldP spid="90135" grpId="0"/>
      <p:bldP spid="90136" grpId="0"/>
      <p:bldP spid="90136" grpId="1"/>
      <p:bldP spid="90137" grpId="0"/>
      <p:bldP spid="90138" grpId="0"/>
      <p:bldP spid="90138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50000">
              <a:srgbClr val="FFFFCC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66"/>
                </a:solidFill>
              </a:rPr>
              <a:t>Виды природных ресурсов Орловской области и природной зоны лесостепи.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sz="2000" b="1" smtClean="0"/>
              <a:t>Биологические ресурсы: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Луга – это пастбища и сенокосы.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Поля – это пища, ведь культурные растения являются основой (на 80%) пищей для людей. Дикорастущие растения являются важнейшим источником витаминов – это ягоды, фрукты, орехи. Грибы и орехи – источник белков.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Лекарственные растения – это «зеленая аптека».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2.   Охотничье–промысловые – рыба, пушные ресурсы, дичь.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3.   Полезные ископаемые.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4.   Чистый воздух, питьевая вода (водные ресурсы).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5.   Рекреационные ресурсы – места отдыха, наслаждение красотой.</a:t>
            </a:r>
          </a:p>
          <a:p>
            <a:pPr eaLnBrk="1" hangingPunct="1">
              <a:lnSpc>
                <a:spcPct val="80000"/>
              </a:lnSpc>
              <a:buFontTx/>
              <a:buAutoNum type="arabicPeriod" startAt="6"/>
            </a:pPr>
            <a:r>
              <a:rPr lang="ru-RU" sz="2000" b="1" smtClean="0"/>
              <a:t>Благоприятные агроклиматические ресурсы  (Климат и почвы благоприятные для развития сельского хозяйства).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7. Лесные ресурсы - топливо, сырье и строительный материал.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8.   Энергетические ресурсы (незначительные).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997200"/>
            <a:ext cx="86360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5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66"/>
                </a:solidFill>
              </a:rPr>
              <a:t>РОССИЯ</a:t>
            </a:r>
            <a:br>
              <a:rPr lang="ru-RU" sz="4000" smtClean="0">
                <a:solidFill>
                  <a:srgbClr val="FF0066"/>
                </a:solidFill>
              </a:rPr>
            </a:br>
            <a:r>
              <a:rPr lang="ru-RU" sz="4000" smtClean="0">
                <a:solidFill>
                  <a:srgbClr val="FF0066"/>
                </a:solidFill>
              </a:rPr>
              <a:t>РОДИНА</a:t>
            </a:r>
            <a:br>
              <a:rPr lang="ru-RU" sz="4000" smtClean="0">
                <a:solidFill>
                  <a:srgbClr val="FF0066"/>
                </a:solidFill>
              </a:rPr>
            </a:br>
            <a:r>
              <a:rPr lang="ru-RU" sz="4000" smtClean="0">
                <a:solidFill>
                  <a:srgbClr val="FF0066"/>
                </a:solidFill>
              </a:rPr>
              <a:t>ОРЛОВСКИЙ КРАЙ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341438"/>
            <a:ext cx="8075613" cy="2362200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3333CC"/>
                </a:solidFill>
              </a:rPr>
              <a:t>Знать свойства своего народа </a:t>
            </a:r>
            <a:br>
              <a:rPr lang="ru-RU" sz="3600" b="1" i="1" smtClean="0">
                <a:solidFill>
                  <a:srgbClr val="3333CC"/>
                </a:solidFill>
              </a:rPr>
            </a:br>
            <a:r>
              <a:rPr lang="ru-RU" sz="3600" b="1" i="1" smtClean="0">
                <a:solidFill>
                  <a:srgbClr val="3333CC"/>
                </a:solidFill>
              </a:rPr>
              <a:t>и выгоды земли своей…</a:t>
            </a:r>
            <a:br>
              <a:rPr lang="ru-RU" sz="3600" b="1" i="1" smtClean="0">
                <a:solidFill>
                  <a:srgbClr val="3333CC"/>
                </a:solidFill>
              </a:rPr>
            </a:br>
            <a:r>
              <a:rPr lang="ru-RU" sz="3600" b="1" i="1" smtClean="0">
                <a:solidFill>
                  <a:srgbClr val="3333CC"/>
                </a:solidFill>
              </a:rPr>
              <a:t>                                И.А. Крылов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FFFFCC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i[33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26098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3933825"/>
            <a:ext cx="4067175" cy="11430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66"/>
                </a:solidFill>
              </a:rPr>
              <a:t>Гончаров И.А.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692150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3333CC"/>
                </a:solidFill>
              </a:rPr>
              <a:t>Тургенев – трубадур (пожалуй, первый), странствующий с ружьем и лирой по селам, полям, поющий природу сельскую, любовь – в песнях, и отражающий видимую ему жизнь – в легендах, балладах…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395288" y="665163"/>
            <a:ext cx="8208962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0850" algn="ctr"/>
            <a:r>
              <a:rPr lang="ru-RU" sz="2800"/>
              <a:t>Биография «Записок охотника» началась с №1 «Современника» за 1847 г., где в отделе «Смесь» был напечатан небольшой рассказ Тургенева «Хорь и Калиныч». </a:t>
            </a:r>
          </a:p>
          <a:p>
            <a:pPr indent="450850" algn="ctr"/>
            <a:r>
              <a:rPr lang="ru-RU" sz="2800"/>
              <a:t>В «Литературных и житейских воспоминаниях» Тургенев так писал: </a:t>
            </a:r>
            <a:r>
              <a:rPr lang="ru-RU" sz="2800" b="1" i="1">
                <a:solidFill>
                  <a:srgbClr val="3333CC"/>
                </a:solidFill>
              </a:rPr>
              <a:t>«Только вследствие просьб И.И. Панаева, не имевшего чем наполнить отдел «Смеси» в первом нумере «Современника», я оставил ему очерк, озаглавленный «Хорь и Калиныч»</a:t>
            </a:r>
            <a:r>
              <a:rPr lang="ru-RU" sz="2800"/>
              <a:t> (Слова «Из записок охотника» были придуманы тем же И. Панаевым с целью расположить читателя к снисхождению).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i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716338"/>
            <a:ext cx="187166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5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333375"/>
            <a:ext cx="457835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6" descr="013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5738" y="1052513"/>
            <a:ext cx="4762500" cy="4752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5" name="Picture 17"/>
          <p:cNvPicPr>
            <a:picLocks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013" y="260350"/>
            <a:ext cx="3041650" cy="5865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449513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09550"/>
            <a:ext cx="3024188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833813"/>
            <a:ext cx="288607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4292600"/>
            <a:ext cx="4968875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1557338"/>
            <a:ext cx="316865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Rectangle 31"/>
          <p:cNvSpPr>
            <a:spLocks noChangeArrowheads="1"/>
          </p:cNvSpPr>
          <p:nvPr/>
        </p:nvSpPr>
        <p:spPr bwMode="auto">
          <a:xfrm>
            <a:off x="0" y="2733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4" name="Rectangle 32"/>
          <p:cNvSpPr>
            <a:spLocks noChangeArrowheads="1"/>
          </p:cNvSpPr>
          <p:nvPr/>
        </p:nvSpPr>
        <p:spPr bwMode="auto">
          <a:xfrm>
            <a:off x="0" y="3752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5" name="Rectangle 36"/>
          <p:cNvSpPr>
            <a:spLocks noChangeArrowheads="1"/>
          </p:cNvSpPr>
          <p:nvPr/>
        </p:nvSpPr>
        <p:spPr bwMode="auto">
          <a:xfrm>
            <a:off x="0" y="2733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6" name="Rectangle 37"/>
          <p:cNvSpPr>
            <a:spLocks noChangeArrowheads="1"/>
          </p:cNvSpPr>
          <p:nvPr/>
        </p:nvSpPr>
        <p:spPr bwMode="auto">
          <a:xfrm>
            <a:off x="0" y="3752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13325"/>
            <a:ext cx="4248150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4" name="Rectangle 7"/>
          <p:cNvSpPr>
            <a:spLocks noChangeArrowheads="1"/>
          </p:cNvSpPr>
          <p:nvPr/>
        </p:nvSpPr>
        <p:spPr bwMode="auto">
          <a:xfrm>
            <a:off x="0" y="1600200"/>
            <a:ext cx="4413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</a:t>
            </a:r>
            <a:endParaRPr lang="ru-RU"/>
          </a:p>
        </p:txBody>
      </p:sp>
      <p:pic>
        <p:nvPicPr>
          <p:cNvPr id="30725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33375"/>
            <a:ext cx="5832475" cy="549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765175"/>
            <a:ext cx="2789237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47" name="Rectangle 7"/>
          <p:cNvSpPr>
            <a:spLocks noChangeArrowheads="1"/>
          </p:cNvSpPr>
          <p:nvPr/>
        </p:nvSpPr>
        <p:spPr bwMode="auto">
          <a:xfrm>
            <a:off x="-1404938" y="1268413"/>
            <a:ext cx="914400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1748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76250"/>
            <a:ext cx="8929687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3675"/>
            <a:ext cx="3419475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60350"/>
            <a:ext cx="2325688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43213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633413"/>
          </a:xfrm>
        </p:spPr>
        <p:txBody>
          <a:bodyPr/>
          <a:lstStyle/>
          <a:p>
            <a:pPr algn="l" eaLnBrk="1" hangingPunct="1"/>
            <a:r>
              <a:rPr lang="ru-RU" sz="4000" b="1" i="1" smtClean="0">
                <a:solidFill>
                  <a:srgbClr val="FF0066"/>
                </a:solidFill>
              </a:rPr>
              <a:t>ЗАДАНИЕ 1</a:t>
            </a:r>
            <a:br>
              <a:rPr lang="ru-RU" sz="4000" b="1" i="1" smtClean="0">
                <a:solidFill>
                  <a:srgbClr val="FF0066"/>
                </a:solidFill>
              </a:rPr>
            </a:br>
            <a:endParaRPr lang="ru-RU" sz="4000" b="1" i="1" smtClean="0">
              <a:solidFill>
                <a:srgbClr val="FF0066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eaLnBrk="1" hangingPunct="1"/>
            <a:r>
              <a:rPr lang="ru-RU" sz="2800" smtClean="0"/>
              <a:t>Произведите фонетическое наблюдение, определите звуковой строй текста. Назовите повторяющиеся звуки гласные и согласные. Запишите эти слова и звуки в тетради. Какой вывод мы можем сделать? </a:t>
            </a: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   </a:t>
            </a:r>
            <a:endParaRPr lang="ru-RU" sz="2800" smtClean="0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755650" y="4005263"/>
            <a:ext cx="8064500" cy="231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>
                <a:solidFill>
                  <a:srgbClr val="3333CC"/>
                </a:solidFill>
              </a:rPr>
              <a:t>Звуковые повторы дают нам музыкальные созвучия. Это похоже на песню. Поэтому и назвал И. Гончаров Тургенева трубадуром родного края.</a:t>
            </a:r>
            <a:endParaRPr lang="en-US" sz="2800" i="1">
              <a:solidFill>
                <a:srgbClr val="3333CC"/>
              </a:solidFill>
            </a:endParaRPr>
          </a:p>
          <a:p>
            <a:pPr>
              <a:spcBef>
                <a:spcPct val="20000"/>
              </a:spcBef>
            </a:pPr>
            <a:r>
              <a:rPr lang="ru-RU" sz="2800" i="1">
                <a:solidFill>
                  <a:srgbClr val="FF0066"/>
                </a:solidFill>
              </a:rPr>
              <a:t>ТРУБАДУР</a:t>
            </a:r>
            <a:r>
              <a:rPr lang="ru-RU" sz="2800" i="1">
                <a:solidFill>
                  <a:srgbClr val="3333CC"/>
                </a:solidFill>
              </a:rPr>
              <a:t> - певец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50000">
              <a:srgbClr val="FFFFCC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633413"/>
          </a:xfrm>
        </p:spPr>
        <p:txBody>
          <a:bodyPr/>
          <a:lstStyle/>
          <a:p>
            <a:pPr algn="l" eaLnBrk="1" hangingPunct="1"/>
            <a:r>
              <a:rPr lang="ru-RU" sz="4000" b="1" i="1" smtClean="0">
                <a:solidFill>
                  <a:srgbClr val="FF0066"/>
                </a:solidFill>
              </a:rPr>
              <a:t>ЗАДАНИЕ 2</a:t>
            </a:r>
            <a:br>
              <a:rPr lang="ru-RU" sz="4000" b="1" i="1" smtClean="0">
                <a:solidFill>
                  <a:srgbClr val="FF0066"/>
                </a:solidFill>
              </a:rPr>
            </a:br>
            <a:endParaRPr lang="ru-RU" sz="4000" b="1" i="1" smtClean="0">
              <a:solidFill>
                <a:srgbClr val="FF0066"/>
              </a:solidFill>
            </a:endParaRPr>
          </a:p>
        </p:txBody>
      </p:sp>
      <p:sp>
        <p:nvSpPr>
          <p:cNvPr id="33795" name="Rectangle 6"/>
          <p:cNvSpPr>
            <a:spLocks noChangeArrowheads="1"/>
          </p:cNvSpPr>
          <p:nvPr/>
        </p:nvSpPr>
        <p:spPr bwMode="auto">
          <a:xfrm>
            <a:off x="395288" y="908050"/>
            <a:ext cx="74168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49263"/>
            <a:r>
              <a:rPr lang="ru-RU" sz="2400"/>
              <a:t>Внимательно прочитайте свой текст.</a:t>
            </a:r>
          </a:p>
          <a:p>
            <a:pPr indent="449263"/>
            <a:r>
              <a:rPr lang="ru-RU" sz="2400"/>
              <a:t>Определите, какой общей тематикой объединены слова в нем.</a:t>
            </a:r>
          </a:p>
          <a:p>
            <a:pPr indent="449263"/>
            <a:r>
              <a:rPr lang="ru-RU" sz="2400"/>
              <a:t>Запишите примеры в тетрадь.</a:t>
            </a:r>
            <a:r>
              <a:rPr lang="ru-RU"/>
              <a:t> </a:t>
            </a: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468313" y="3644900"/>
            <a:ext cx="8351837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/>
              <a:t>- Найдите экспрессивную лексику.</a:t>
            </a:r>
          </a:p>
          <a:p>
            <a:r>
              <a:rPr lang="ru-RU" sz="2400"/>
              <a:t>- Есть ли незнакомые слова? Объясните их.</a:t>
            </a:r>
          </a:p>
          <a:p>
            <a:r>
              <a:rPr lang="ru-RU" sz="2400"/>
              <a:t>- Найдите слова, которые передают краски; возьмите карандаши того цвета (</a:t>
            </a:r>
            <a:r>
              <a:rPr lang="ru-RU" sz="2400" i="1"/>
              <a:t>слова</a:t>
            </a:r>
            <a:r>
              <a:rPr lang="ru-RU" sz="2400"/>
              <a:t>) и составьте палитру этих «слов-красок». Что у вас получилось? Какие цвета использует автор?</a:t>
            </a: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684213" y="2420938"/>
            <a:ext cx="763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3333CC"/>
                </a:solidFill>
              </a:rPr>
              <a:t>(Они объединены в единую тему - природа).</a:t>
            </a:r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395288" y="2924175"/>
            <a:ext cx="82804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200"/>
              <a:t>- К какому стилю можно отнести эти слова</a:t>
            </a:r>
            <a:r>
              <a:rPr lang="ru-RU" sz="2000"/>
              <a:t>                                         </a:t>
            </a:r>
            <a:r>
              <a:rPr lang="ru-RU" sz="2400"/>
              <a:t>Примеры запишите в тетрадь.</a:t>
            </a:r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6096000" y="2900363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3333CC"/>
                </a:solidFill>
              </a:rPr>
              <a:t>(торжественному).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9" grpId="0"/>
      <p:bldP spid="74761" grpId="0"/>
      <p:bldP spid="7476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149725"/>
            <a:ext cx="2736850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273526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FontTx/>
              <a:buChar char="-"/>
            </a:pPr>
            <a:r>
              <a:rPr lang="ru-RU" sz="2400" smtClean="0">
                <a:solidFill>
                  <a:schemeClr val="tx1"/>
                </a:solidFill>
              </a:rPr>
              <a:t>Обратите внимание на фотографии леса и степи.</a:t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>- Какой вывод мы можем сделать?</a:t>
            </a:r>
            <a:br>
              <a:rPr lang="ru-RU" sz="2400" smtClean="0">
                <a:solidFill>
                  <a:schemeClr val="tx1"/>
                </a:solidFill>
              </a:rPr>
            </a:br>
            <a:endParaRPr lang="ru-RU" sz="2400" smtClean="0">
              <a:solidFill>
                <a:schemeClr val="tx1"/>
              </a:solidFill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021388"/>
            <a:ext cx="8229600" cy="6048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b="1" i="1" smtClean="0">
                <a:solidFill>
                  <a:srgbClr val="3333CC"/>
                </a:solidFill>
              </a:rPr>
              <a:t>Тургенев - истинный художник слова.</a:t>
            </a:r>
            <a:r>
              <a:rPr lang="ru-RU" b="1" i="1" smtClean="0"/>
              <a:t> </a:t>
            </a:r>
          </a:p>
          <a:p>
            <a:pPr eaLnBrk="1" hangingPunct="1"/>
            <a:endParaRPr lang="ru-RU" smtClean="0"/>
          </a:p>
        </p:txBody>
      </p:sp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628775"/>
            <a:ext cx="2735263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1574800"/>
            <a:ext cx="295275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3716338"/>
            <a:ext cx="5111750" cy="236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6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2738438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  <p:bldP spid="75779" grpI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b="1" i="1" smtClean="0">
                <a:solidFill>
                  <a:srgbClr val="FF0066"/>
                </a:solidFill>
              </a:rPr>
              <a:t>ЗАДАНИЕ 3</a:t>
            </a: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250825" y="3413125"/>
            <a:ext cx="8142288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0850"/>
            <a:r>
              <a:rPr lang="ru-RU" sz="2000" i="1">
                <a:solidFill>
                  <a:srgbClr val="3333CC"/>
                </a:solidFill>
              </a:rPr>
              <a:t>Прилагательные делают нашу речь ярче, образней, красочней. Описание природы становится зримей и конкретней, дает ощущение присутствия в данном месте.</a:t>
            </a:r>
          </a:p>
          <a:p>
            <a:pPr indent="450850"/>
            <a:r>
              <a:rPr lang="ru-RU" sz="2000" i="1">
                <a:solidFill>
                  <a:srgbClr val="3333CC"/>
                </a:solidFill>
              </a:rPr>
              <a:t>Существительные предполагают статичность, незыблемость. Природа у Тургенева – это вечное, непреходящее. </a:t>
            </a:r>
          </a:p>
          <a:p>
            <a:pPr indent="450850"/>
            <a:r>
              <a:rPr lang="ru-RU" sz="2000" i="1">
                <a:solidFill>
                  <a:srgbClr val="3333CC"/>
                </a:solidFill>
              </a:rPr>
              <a:t>Глагол – это действие. Эта часть речи помогает понять, что природа живая; не застывший памятник красоте, а находящаяся в движении вечность. Это говорит нам, что прелесть и неповторимость родного края будет всегда радовать человека, какое бы время года не было на дворе. </a:t>
            </a:r>
          </a:p>
        </p:txBody>
      </p:sp>
      <p:sp>
        <p:nvSpPr>
          <p:cNvPr id="35844" name="Rectangle 9"/>
          <p:cNvSpPr>
            <a:spLocks noChangeArrowheads="1"/>
          </p:cNvSpPr>
          <p:nvPr/>
        </p:nvSpPr>
        <p:spPr bwMode="auto">
          <a:xfrm>
            <a:off x="250825" y="1387475"/>
            <a:ext cx="88407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/>
              <a:t>- В своем тексте определите, какие части речи чаще всего встречаются?</a:t>
            </a:r>
          </a:p>
        </p:txBody>
      </p:sp>
      <p:sp>
        <p:nvSpPr>
          <p:cNvPr id="71690" name="Rectangle 10"/>
          <p:cNvSpPr>
            <a:spLocks noChangeArrowheads="1"/>
          </p:cNvSpPr>
          <p:nvPr/>
        </p:nvSpPr>
        <p:spPr bwMode="auto">
          <a:xfrm>
            <a:off x="395288" y="2205038"/>
            <a:ext cx="5788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3333CC"/>
                </a:solidFill>
              </a:rPr>
              <a:t>Прилагательные, существительные, глагол.</a:t>
            </a:r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539750" y="2636838"/>
            <a:ext cx="40655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2000"/>
              <a:t>Почему именно эти части речи?</a:t>
            </a:r>
          </a:p>
          <a:p>
            <a:pPr>
              <a:buFontTx/>
              <a:buChar char="-"/>
            </a:pPr>
            <a:endParaRPr lang="ru-RU" sz="2000"/>
          </a:p>
        </p:txBody>
      </p:sp>
      <p:sp>
        <p:nvSpPr>
          <p:cNvPr id="35847" name="Rectangle 12"/>
          <p:cNvSpPr>
            <a:spLocks noChangeArrowheads="1"/>
          </p:cNvSpPr>
          <p:nvPr/>
        </p:nvSpPr>
        <p:spPr bwMode="auto">
          <a:xfrm>
            <a:off x="684213" y="1773238"/>
            <a:ext cx="4360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000" i="1"/>
              <a:t>(Запишите вывод в тетради).</a:t>
            </a: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900113" y="3068638"/>
            <a:ext cx="4360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000" i="1"/>
              <a:t>(Запишите вывод в тетради).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8" grpId="0"/>
      <p:bldP spid="71691" grpId="0"/>
      <p:bldP spid="7169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323850" y="61913"/>
            <a:ext cx="3105150" cy="97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FF0066"/>
                </a:solidFill>
              </a:rPr>
              <a:t>ЗАДАНИЕ 4</a:t>
            </a:r>
            <a:r>
              <a:rPr lang="ru-RU" b="1" i="1">
                <a:solidFill>
                  <a:srgbClr val="FF0066"/>
                </a:solidFill>
              </a:rPr>
              <a:t/>
            </a:r>
            <a:br>
              <a:rPr lang="ru-RU" b="1" i="1">
                <a:solidFill>
                  <a:srgbClr val="FF0066"/>
                </a:solidFill>
              </a:rPr>
            </a:br>
            <a:endParaRPr lang="ru-RU" b="1" i="1">
              <a:solidFill>
                <a:srgbClr val="FF0066"/>
              </a:solidFill>
            </a:endParaRPr>
          </a:p>
        </p:txBody>
      </p:sp>
      <p:sp>
        <p:nvSpPr>
          <p:cNvPr id="36867" name="Rectangle 5"/>
          <p:cNvSpPr>
            <a:spLocks noChangeArrowheads="1"/>
          </p:cNvSpPr>
          <p:nvPr/>
        </p:nvSpPr>
        <p:spPr bwMode="auto">
          <a:xfrm>
            <a:off x="323850" y="765175"/>
            <a:ext cx="8064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0850"/>
            <a:r>
              <a:rPr lang="ru-RU" sz="2400"/>
              <a:t>- Проанализируйте синтаксические конструкции, которые использует писатель, порядок слов в них.</a:t>
            </a:r>
          </a:p>
        </p:txBody>
      </p:sp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0" y="2047875"/>
            <a:ext cx="8713788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0850">
              <a:buFontTx/>
              <a:buChar char="•"/>
            </a:pPr>
            <a:r>
              <a:rPr lang="ru-RU" sz="2000"/>
              <a:t> </a:t>
            </a:r>
            <a:r>
              <a:rPr lang="ru-RU" sz="2400"/>
              <a:t>Используются, в основном, простые предложения или бессоюзные, прямой порядок слов </a:t>
            </a:r>
            <a:r>
              <a:rPr lang="ru-RU" sz="2400" i="1"/>
              <a:t>(легко читать и воспринимать)</a:t>
            </a:r>
            <a:r>
              <a:rPr lang="ru-RU" sz="2400"/>
              <a:t>. </a:t>
            </a:r>
          </a:p>
          <a:p>
            <a:pPr indent="450850">
              <a:buFontTx/>
              <a:buChar char="•"/>
            </a:pPr>
            <a:r>
              <a:rPr lang="ru-RU" sz="2400"/>
              <a:t>Часто предложение завершается многоточием. </a:t>
            </a:r>
          </a:p>
          <a:p>
            <a:pPr indent="450850">
              <a:buFontTx/>
              <a:buChar char="•"/>
            </a:pPr>
            <a:r>
              <a:rPr lang="ru-RU" sz="2400"/>
              <a:t>Используются риторические вопросы и вопросительные предложения. </a:t>
            </a:r>
          </a:p>
          <a:p>
            <a:pPr indent="450850"/>
            <a:r>
              <a:rPr lang="ru-RU" sz="2400" i="1">
                <a:solidFill>
                  <a:srgbClr val="3333CC"/>
                </a:solidFill>
              </a:rPr>
              <a:t>Вывод: используется весь грамматический строй для ненавязчивого создания ощущения полноты и красоты родного края.</a:t>
            </a:r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323850" y="5445125"/>
            <a:ext cx="8569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400" b="1" i="1">
                <a:solidFill>
                  <a:srgbClr val="FF0066"/>
                </a:solidFill>
              </a:rPr>
              <a:t>Тургенев – мастер и знаток русского языка, умело использует все его возможности.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7" grpId="0"/>
      <p:bldP spid="7680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b="1" i="1" smtClean="0">
                <a:solidFill>
                  <a:srgbClr val="FF0066"/>
                </a:solidFill>
              </a:rPr>
              <a:t>ЗАДАНИЕ 5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3575" y="1600200"/>
            <a:ext cx="8229600" cy="749300"/>
          </a:xfrm>
        </p:spPr>
        <p:txBody>
          <a:bodyPr/>
          <a:lstStyle/>
          <a:p>
            <a:pPr eaLnBrk="1" hangingPunct="1"/>
            <a:r>
              <a:rPr lang="ru-RU" sz="2400" smtClean="0"/>
              <a:t>Определите тип и стиль речи текста.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611188" y="2276475"/>
            <a:ext cx="77104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2400"/>
              <a:t> Найдите эпитеты, метафоры, сравнения. </a:t>
            </a:r>
            <a:r>
              <a:rPr lang="ru-RU" sz="2400" i="1"/>
              <a:t>(Запишите их в тетради).</a:t>
            </a:r>
            <a:r>
              <a:rPr lang="ru-RU" sz="2400"/>
              <a:t> 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611188" y="3284538"/>
            <a:ext cx="5413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2400"/>
              <a:t> Почему рассказ делится на части? 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11188" y="3860800"/>
            <a:ext cx="7116762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buFontTx/>
              <a:buChar char="•"/>
            </a:pPr>
            <a:r>
              <a:rPr lang="ru-RU" sz="2400"/>
              <a:t>Обратите ваше внимание на эпиграф </a:t>
            </a:r>
          </a:p>
          <a:p>
            <a:pPr algn="ctr"/>
            <a:r>
              <a:rPr lang="ru-RU" sz="2400" b="1" i="1">
                <a:solidFill>
                  <a:srgbClr val="FF0066"/>
                </a:solidFill>
              </a:rPr>
              <a:t>«Подлинная проза пронизана поэзией, </a:t>
            </a:r>
          </a:p>
          <a:p>
            <a:pPr algn="ctr"/>
            <a:r>
              <a:rPr lang="ru-RU" sz="2400" b="1" i="1">
                <a:solidFill>
                  <a:srgbClr val="FF0066"/>
                </a:solidFill>
              </a:rPr>
              <a:t>как яблоко соком»</a:t>
            </a:r>
          </a:p>
          <a:p>
            <a:pPr algn="ctr"/>
            <a:r>
              <a:rPr lang="ru-RU" sz="2400" b="1" i="1">
                <a:solidFill>
                  <a:srgbClr val="FF0066"/>
                </a:solidFill>
              </a:rPr>
              <a:t>                        К.Г. Паустовский</a:t>
            </a:r>
            <a:endParaRPr lang="ru-RU" sz="2400"/>
          </a:p>
          <a:p>
            <a:pPr algn="just"/>
            <a:r>
              <a:rPr lang="ru-RU" sz="2400"/>
              <a:t>Можно ли отнести их к прозе Тургенева и почему?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539750" y="230188"/>
            <a:ext cx="82804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buFontTx/>
              <a:buChar char="•"/>
            </a:pPr>
            <a:r>
              <a:rPr lang="ru-RU" sz="2400"/>
              <a:t>Почему Тургенев назвал свой очерк «Лес и степь»? Что он хотел сказать этим названием? Каковы тема и идея этого произведения? (</a:t>
            </a:r>
            <a:r>
              <a:rPr lang="ru-RU" sz="2400" i="1"/>
              <a:t>Запишите ответ в тетради</a:t>
            </a:r>
            <a:r>
              <a:rPr lang="ru-RU" sz="2400"/>
              <a:t>)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395288" y="2060575"/>
            <a:ext cx="84248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buFontTx/>
              <a:buChar char="•"/>
            </a:pPr>
            <a:r>
              <a:rPr lang="ru-RU" sz="2400"/>
              <a:t>Почему наш урок назван «Два градуса любви и красоты? Что значат для нас сегодня ЛЕС и СТЕПЬ?</a:t>
            </a: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611188" y="3213100"/>
            <a:ext cx="7775575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400" b="1" i="1">
                <a:solidFill>
                  <a:srgbClr val="3333CC"/>
                </a:solidFill>
              </a:rPr>
              <a:t>“Он пел, и от каждого звука его голоса веяло чем-то родным и необозримо широким, словно знакомая степь раскрывалась перед нами, уходя в бесконечную даль. У меня, я чувствовал, закипали на сердце и поднимались к глазам слезы…”</a:t>
            </a:r>
          </a:p>
          <a:p>
            <a:pPr algn="r"/>
            <a:r>
              <a:rPr lang="ru-RU" sz="2400" b="1" i="1">
                <a:solidFill>
                  <a:srgbClr val="3333CC"/>
                </a:solidFill>
              </a:rPr>
              <a:t>И.С. Тургенев «Певцы»</a:t>
            </a: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611188" y="5930900"/>
            <a:ext cx="7921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400" b="1" i="1">
                <a:solidFill>
                  <a:srgbClr val="FF0066"/>
                </a:solidFill>
              </a:rPr>
              <a:t>Поистине, Тургенев – певец родного края, русского леса и русской степи.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  <p:bldP spid="7885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0099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413" cy="661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413" y="2619375"/>
            <a:ext cx="6121401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0"/>
            <a:ext cx="20478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6" name="Picture 8" descr="i[2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773238"/>
            <a:ext cx="3030538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7" name="Picture 9" descr="i[3]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0"/>
            <a:ext cx="2732087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9" name="WordArt 11"/>
          <p:cNvSpPr>
            <a:spLocks noChangeArrowheads="1" noChangeShapeType="1" noTextEdit="1"/>
          </p:cNvSpPr>
          <p:nvPr/>
        </p:nvSpPr>
        <p:spPr bwMode="auto">
          <a:xfrm>
            <a:off x="1395413" y="3167063"/>
            <a:ext cx="6992937" cy="170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solidFill>
                  <a:srgbClr val="FF0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Два градуса любви и красоты</a:t>
            </a:r>
          </a:p>
        </p:txBody>
      </p:sp>
      <p:pic>
        <p:nvPicPr>
          <p:cNvPr id="94220" name="4r-folk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308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0.42708 0.424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54" y="2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3000" fill="hold"/>
                                        <p:tgtEl>
                                          <p:spTgt spid="9421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20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4" dur="30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7" dur="3000" fill="hold"/>
                                        <p:tgtEl>
                                          <p:spTgt spid="942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29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3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3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-0.18872 0.42916 " pathEditMode="relative" rAng="0" ptsTypes="AA">
                                      <p:cBhvr>
                                        <p:cTn id="38" dur="3000" fill="hold"/>
                                        <p:tgtEl>
                                          <p:spTgt spid="94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2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40" presetID="6" presetClass="emph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41" dur="3000" fill="hold"/>
                                        <p:tgtEl>
                                          <p:spTgt spid="942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43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30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4500"/>
                            </p:stCondLst>
                            <p:childTnLst>
                              <p:par>
                                <p:cTn id="5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52" dur="30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7500"/>
                            </p:stCondLst>
                            <p:childTnLst>
                              <p:par>
                                <p:cTn id="5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3000" fill="hold"/>
                                        <p:tgtEl>
                                          <p:spTgt spid="942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500"/>
                            </p:stCondLst>
                            <p:childTnLst>
                              <p:par>
                                <p:cTn id="57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8" dur="30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3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55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0" fill="hold"/>
                                        <p:tgtEl>
                                          <p:spTgt spid="94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94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178658" fill="hold"/>
                                        <p:tgtEl>
                                          <p:spTgt spid="94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220"/>
                </p:tgtEl>
              </p:cMediaNode>
            </p:audio>
          </p:childTnLst>
        </p:cTn>
      </p:par>
    </p:tnLst>
    <p:bldLst>
      <p:bldP spid="942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538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44000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16718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5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5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500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1365</Words>
  <Application>Microsoft Office PowerPoint</Application>
  <PresentationFormat>Экран (4:3)</PresentationFormat>
  <Paragraphs>177</Paragraphs>
  <Slides>47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1" baseType="lpstr">
      <vt:lpstr>Arial</vt:lpstr>
      <vt:lpstr>Calibri</vt:lpstr>
      <vt:lpstr>Times New Roman</vt:lpstr>
      <vt:lpstr>Оформление по умолчанию</vt:lpstr>
      <vt:lpstr>Интегрированный урок литературы и географии  по очерку И.С. Тургенева  «Лес и степь» Два градуса любви и красоты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Знать свойства своего народа  и выгоды земли своей…                                 И.А. Крылов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Найдите соответствие между типом климата и природной зоной</vt:lpstr>
      <vt:lpstr>Презентация PowerPoint</vt:lpstr>
      <vt:lpstr>Породный состав лесного фонда Орловской области</vt:lpstr>
      <vt:lpstr>Третий - лишний</vt:lpstr>
      <vt:lpstr>Виды природных ресурсов Орловской области и природной зоны лесостепи.</vt:lpstr>
      <vt:lpstr>РОССИЯ РОДИНА ОРЛОВСКИЙ КРАЙ</vt:lpstr>
      <vt:lpstr>Знать свойства своего народа  и выгоды земли своей…                                 И.А. Крылов</vt:lpstr>
      <vt:lpstr>Презентация PowerPoint</vt:lpstr>
      <vt:lpstr>Презентация PowerPoint</vt:lpstr>
      <vt:lpstr>Гончаров И.А.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1 </vt:lpstr>
      <vt:lpstr>ЗАДАНИЕ 2 </vt:lpstr>
      <vt:lpstr>Обратите внимание на фотографии леса и степи. - Какой вывод мы можем сделать? </vt:lpstr>
      <vt:lpstr>ЗАДАНИЕ 3</vt:lpstr>
      <vt:lpstr>Презентация PowerPoint</vt:lpstr>
      <vt:lpstr>ЗАДАНИЕ 5</vt:lpstr>
      <vt:lpstr>Презентация PowerPoint</vt:lpstr>
      <vt:lpstr>Презентация PowerPoint</vt:lpstr>
    </vt:vector>
  </TitlesOfParts>
  <Company>школа № 38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janna</dc:creator>
  <cp:lastModifiedBy>INTERTUR</cp:lastModifiedBy>
  <cp:revision>11</cp:revision>
  <dcterms:created xsi:type="dcterms:W3CDTF">2008-10-10T09:50:02Z</dcterms:created>
  <dcterms:modified xsi:type="dcterms:W3CDTF">2022-11-13T15:18:47Z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2844942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