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6" r:id="rId4"/>
    <p:sldId id="259" r:id="rId5"/>
    <p:sldId id="264" r:id="rId6"/>
    <p:sldId id="260" r:id="rId7"/>
    <p:sldId id="279" r:id="rId8"/>
    <p:sldId id="261" r:id="rId9"/>
    <p:sldId id="280" r:id="rId10"/>
    <p:sldId id="262" r:id="rId11"/>
    <p:sldId id="277" r:id="rId12"/>
    <p:sldId id="269" r:id="rId13"/>
    <p:sldId id="270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1387" y="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851648" cy="1828800"/>
          </a:xfrm>
        </p:spPr>
        <p:txBody>
          <a:bodyPr/>
          <a:lstStyle/>
          <a:p>
            <a:r>
              <a:rPr lang="ru-RU" dirty="0"/>
              <a:t>Помогите мне НАПИСАТЬ!!!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71934" y="3286124"/>
            <a:ext cx="4354234" cy="1752600"/>
          </a:xfrm>
        </p:spPr>
        <p:txBody>
          <a:bodyPr/>
          <a:lstStyle/>
          <a:p>
            <a:r>
              <a:rPr lang="ru-RU" dirty="0"/>
              <a:t>РАЗВИВАЕМ ПИСЬМЕННУЮ РЕЧЬ РЕБЕНКА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785926"/>
            <a:ext cx="3155621" cy="3744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Речеслуховой анализатор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/>
              <a:t>Важно:</a:t>
            </a:r>
            <a:r>
              <a:rPr lang="ru-RU" i="1" dirty="0"/>
              <a:t> на слух ориентироваться в </a:t>
            </a:r>
            <a:r>
              <a:rPr lang="ru-RU" i="1" u="sng" dirty="0"/>
              <a:t>звуках</a:t>
            </a:r>
            <a:r>
              <a:rPr lang="ru-RU" i="1" dirty="0"/>
              <a:t>, слогах, словах!!!</a:t>
            </a:r>
          </a:p>
        </p:txBody>
      </p:sp>
      <p:pic>
        <p:nvPicPr>
          <p:cNvPr id="4" name="Рисунок 3" descr="kartinka-dlya-detej-uho-2-768x5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3174" y="2928934"/>
            <a:ext cx="4371980" cy="2931731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Чем может помочь родитель?</a:t>
            </a:r>
          </a:p>
        </p:txBody>
      </p:sp>
      <p:sp>
        <p:nvSpPr>
          <p:cNvPr id="5" name="Прямоугольник 5"/>
          <p:cNvSpPr>
            <a:spLocks noGrp="1" noChangeArrowheads="1"/>
          </p:cNvSpPr>
          <p:nvPr>
            <p:ph idx="1"/>
          </p:nvPr>
        </p:nvSpPr>
        <p:spPr bwMode="auto">
          <a:xfrm>
            <a:off x="0" y="1767376"/>
            <a:ext cx="9144000" cy="5090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200" b="1" u="sng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Упражнение "Пишем вслух"</a:t>
            </a:r>
          </a:p>
          <a:p>
            <a:pPr algn="just">
              <a:buNone/>
            </a:pPr>
            <a:r>
              <a:rPr lang="ru-RU" sz="2400" dirty="0">
                <a:latin typeface="Times New Roman" pitchFamily="18" charset="0"/>
              </a:rPr>
              <a:t>	Чрезвычайно важный и ничем не заменимый прием: всё, что пишется, проговаривается пишущим вслух в момент написания и так, как оно пишется, с подчеркиванием изученных орфограмм.</a:t>
            </a:r>
          </a:p>
          <a:p>
            <a:pPr algn="ctr">
              <a:buNone/>
            </a:pPr>
            <a:r>
              <a:rPr lang="ru-RU" sz="3200" b="1" u="sng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Упражнение «Волшебный диктант»</a:t>
            </a:r>
          </a:p>
          <a:p>
            <a:pPr algn="ctr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(Если ребёнок пропускает буквы)</a:t>
            </a:r>
          </a:p>
          <a:p>
            <a:pPr algn="just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 читаете предложение или его часть (3-4 слова). Ребенок простукивает слоги: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ма-ма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мы-ла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ра-му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чтобы уловить ритм предложения. После этого он записывает этот ритм в виде пунктирной линии, где вместо слогов – черточки. Следующий этап: записать каждое слово в виде точек, по количеству букв в слове.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8313" y="476250"/>
            <a:ext cx="8351837" cy="56324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u="sng" dirty="0">
                <a:solidFill>
                  <a:srgbClr val="0000CC"/>
                </a:solidFill>
                <a:latin typeface="Times New Roman" pitchFamily="18" charset="0"/>
              </a:rPr>
              <a:t>Упражнение «Словесный мяч".</a:t>
            </a:r>
          </a:p>
          <a:p>
            <a:pPr algn="just"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Один игрок говорит слово, а второй должен продолжить, называя слово на последнюю букву прозвучавшего слова: «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автобус – слон – носки и т. д.»</a:t>
            </a:r>
          </a:p>
          <a:p>
            <a:pPr algn="just"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Эта игра универсальна, в неё можно играть вдвоем и всей семьёй.</a:t>
            </a:r>
          </a:p>
          <a:p>
            <a:pPr indent="15875" algn="ctr">
              <a:defRPr/>
            </a:pPr>
            <a:r>
              <a:rPr lang="ru-RU" sz="3200" b="1" u="sng" dirty="0">
                <a:solidFill>
                  <a:srgbClr val="0000CC"/>
                </a:solidFill>
                <a:latin typeface="Times New Roman" pitchFamily="18" charset="0"/>
              </a:rPr>
              <a:t>Игра «Заколдованные слова»</a:t>
            </a:r>
          </a:p>
          <a:p>
            <a:pPr indent="15875" algn="just">
              <a:defRPr/>
            </a:pPr>
            <a:r>
              <a:rPr lang="ru-RU" sz="2400" dirty="0">
                <a:latin typeface="Times New Roman" pitchFamily="18" charset="0"/>
              </a:rPr>
              <a:t>   Ребенок должен убрать лишний слог и узнать слово.</a:t>
            </a:r>
          </a:p>
          <a:p>
            <a:pPr indent="15875" algn="just">
              <a:defRPr/>
            </a:pPr>
            <a:r>
              <a:rPr lang="ru-RU" sz="2400" dirty="0">
                <a:latin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</a:rPr>
              <a:t>Сапохар</a:t>
            </a:r>
            <a:r>
              <a:rPr lang="ru-RU" sz="2400" dirty="0">
                <a:latin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</a:rPr>
              <a:t>пераченье</a:t>
            </a:r>
            <a:r>
              <a:rPr lang="ru-RU" sz="2400" dirty="0">
                <a:latin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</a:rPr>
              <a:t>хадулва</a:t>
            </a:r>
            <a:r>
              <a:rPr lang="ru-RU" sz="2400" dirty="0">
                <a:latin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</a:rPr>
              <a:t>васуренье</a:t>
            </a:r>
            <a:r>
              <a:rPr lang="ru-RU" sz="2400" dirty="0">
                <a:latin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</a:rPr>
              <a:t>пинарожки</a:t>
            </a:r>
            <a:r>
              <a:rPr lang="ru-RU" sz="2400" dirty="0">
                <a:latin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</a:rPr>
              <a:t>сугрохари</a:t>
            </a:r>
            <a:r>
              <a:rPr lang="ru-RU" sz="2400" dirty="0">
                <a:latin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</a:rPr>
              <a:t>грукрыши</a:t>
            </a:r>
            <a:r>
              <a:rPr lang="ru-RU" sz="2400" dirty="0">
                <a:latin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</a:rPr>
              <a:t>кабрыкао</a:t>
            </a:r>
            <a:r>
              <a:rPr lang="ru-RU" sz="2400" dirty="0">
                <a:latin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</a:rPr>
              <a:t>балиранки</a:t>
            </a:r>
            <a:r>
              <a:rPr lang="ru-RU" sz="2400" dirty="0">
                <a:latin typeface="Times New Roman" pitchFamily="18" charset="0"/>
              </a:rPr>
              <a:t>.</a:t>
            </a:r>
          </a:p>
          <a:p>
            <a:pPr indent="15875" algn="ctr">
              <a:defRPr/>
            </a:pPr>
            <a:r>
              <a:rPr lang="ru-RU" sz="3200" u="sng" dirty="0">
                <a:solidFill>
                  <a:srgbClr val="0000CC"/>
                </a:solidFill>
                <a:latin typeface="Times New Roman" pitchFamily="18" charset="0"/>
              </a:rPr>
              <a:t> «</a:t>
            </a:r>
            <a:r>
              <a:rPr lang="ru-RU" sz="3200" b="1" u="sng" dirty="0">
                <a:solidFill>
                  <a:srgbClr val="0000CC"/>
                </a:solidFill>
                <a:latin typeface="Times New Roman" pitchFamily="18" charset="0"/>
              </a:rPr>
              <a:t>Лабиринты»</a:t>
            </a:r>
          </a:p>
          <a:p>
            <a:pPr indent="15875" algn="ctr">
              <a:defRPr/>
            </a:pPr>
            <a:r>
              <a:rPr lang="ru-RU" sz="2400" dirty="0">
                <a:latin typeface="Times New Roman" pitchFamily="18" charset="0"/>
              </a:rPr>
              <a:t> Лабиринты хорошо развивают крупную моторику (движения руки и предплечья), внимание, безотрывную линию. Следите, чтобы ребенок изменял положение руки, а не листа бумаги.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Прямоугольник 2"/>
          <p:cNvSpPr>
            <a:spLocks noChangeArrowheads="1"/>
          </p:cNvSpPr>
          <p:nvPr/>
        </p:nvSpPr>
        <p:spPr bwMode="auto">
          <a:xfrm>
            <a:off x="468313" y="476250"/>
            <a:ext cx="83518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2400">
              <a:latin typeface="Times New Roman" pitchFamily="18" charset="0"/>
            </a:endParaRPr>
          </a:p>
        </p:txBody>
      </p:sp>
      <p:sp>
        <p:nvSpPr>
          <p:cNvPr id="21507" name="Прямоугольник 3"/>
          <p:cNvSpPr>
            <a:spLocks noChangeArrowheads="1"/>
          </p:cNvSpPr>
          <p:nvPr/>
        </p:nvSpPr>
        <p:spPr bwMode="auto">
          <a:xfrm>
            <a:off x="539750" y="765175"/>
            <a:ext cx="8208963" cy="484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200" b="1" u="sng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Упражнение «Весёлый мультфильм»</a:t>
            </a:r>
          </a:p>
          <a:p>
            <a:pPr algn="ctr">
              <a:lnSpc>
                <a:spcPct val="80000"/>
              </a:lnSpc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(Если ребёнок делает ошибки в словарных словах).</a:t>
            </a:r>
          </a:p>
          <a:p>
            <a:pPr algn="ctr">
              <a:lnSpc>
                <a:spcPct val="80000"/>
              </a:lnSpc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Даём ребёнку задание: мысленно сочинить очень смешной мультфильм, в котором по порядку будут появляться предметы, которые вы назовёте. Ребёнок закрывает глаза, а вы начинаете диктовать словарные слова, очень чётко проговаривая все безударные гласные, непроизносимые согласные и другие сложные случаи: к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рабль, к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ва, лес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ница, к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рзина…</a:t>
            </a:r>
          </a:p>
          <a:p>
            <a:pPr algn="just">
              <a:lnSpc>
                <a:spcPct val="8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Он их увязывает в голове в какой-то смешной сюжет, потом открывает глаза и рассказывает свой мультфильм. Вы живо реагируете.</a:t>
            </a:r>
          </a:p>
          <a:p>
            <a:pPr algn="just">
              <a:lnSpc>
                <a:spcPct val="8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Далее совместно с ребенком проверяете написание словарных слов.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Прямоугольник 2"/>
          <p:cNvSpPr>
            <a:spLocks noChangeArrowheads="1"/>
          </p:cNvSpPr>
          <p:nvPr/>
        </p:nvSpPr>
        <p:spPr bwMode="auto">
          <a:xfrm>
            <a:off x="468313" y="476250"/>
            <a:ext cx="83518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2400">
              <a:latin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0825" y="908050"/>
            <a:ext cx="8642350" cy="4648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0000CC"/>
                </a:solidFill>
                <a:latin typeface="Times New Roman" pitchFamily="18" charset="0"/>
              </a:rPr>
              <a:t>Упражнение "Корректурная правка".</a:t>
            </a:r>
          </a:p>
          <a:p>
            <a:pPr algn="ctr">
              <a:defRPr/>
            </a:pPr>
            <a:endParaRPr lang="ru-RU" sz="2400" b="1" dirty="0">
              <a:latin typeface="Times New Roman" pitchFamily="18" charset="0"/>
            </a:endParaRPr>
          </a:p>
          <a:p>
            <a:pPr indent="271463" algn="just">
              <a:defRPr/>
            </a:pPr>
            <a:r>
              <a:rPr lang="ru-RU" sz="2400" dirty="0">
                <a:latin typeface="Times New Roman" pitchFamily="18" charset="0"/>
              </a:rPr>
              <a:t>Для этого упражнения нужна книжка, скучная и с достаточно крупным (не мелким) шрифтом. Ученик каждый день в течение пяти (не больше) минут работает над следующим заданием: зачеркивает в сплошном тексте заданные буквы. Начать нужно с одной буквы, например, "а". Затем "о", дальше согласные, с которыми есть проблемы, сначала их тоже нужно задавать по одной. Через 5-6 дней таких занятий переходим на две буквы, одна зачеркивается, другая подчеркивается или обводится в кружочек. Буквы должны быть "парными", "похожими" в сознании ученика.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Прямоугольник 2"/>
          <p:cNvSpPr>
            <a:spLocks noChangeArrowheads="1"/>
          </p:cNvSpPr>
          <p:nvPr/>
        </p:nvSpPr>
        <p:spPr bwMode="auto">
          <a:xfrm>
            <a:off x="468313" y="476250"/>
            <a:ext cx="83518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2400">
              <a:latin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288" y="908050"/>
            <a:ext cx="8353425" cy="36639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Игра «Пропавшие слова»</a:t>
            </a:r>
          </a:p>
          <a:p>
            <a:pPr indent="376238" algn="just">
              <a:buFont typeface="Wingdings 2" pitchFamily="18" charset="2"/>
              <a:buNone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Тишина царит в дремучем … Умолкли … Вот-вот начнется … 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32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Игра «Закончи предложение»</a:t>
            </a:r>
          </a:p>
          <a:p>
            <a:pPr marL="627063" indent="15875" algn="just">
              <a:buFont typeface="Wingdings 2" pitchFamily="18" charset="2"/>
              <a:buNone/>
              <a:defRPr/>
            </a:pP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Барсик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залез на дерево, которое ……..</a:t>
            </a:r>
          </a:p>
          <a:p>
            <a:pPr marL="627063" indent="15875" algn="just">
              <a:buFont typeface="Wingdings 2" pitchFamily="18" charset="2"/>
              <a:buNone/>
              <a:defRPr/>
            </a:pP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Барсик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залез на дерево, потому что ……</a:t>
            </a:r>
          </a:p>
          <a:p>
            <a:pPr marL="627063" indent="15875" algn="just">
              <a:buFont typeface="Wingdings 2" pitchFamily="18" charset="2"/>
              <a:buNone/>
              <a:defRPr/>
            </a:pP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Барсик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залез на дерево, где ………….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5" name="Rectangle 5"/>
          <p:cNvSpPr>
            <a:spLocks noGrp="1" noChangeArrowheads="1"/>
          </p:cNvSpPr>
          <p:nvPr>
            <p:ph type="title"/>
          </p:nvPr>
        </p:nvSpPr>
        <p:spPr>
          <a:xfrm>
            <a:off x="587115" y="2857500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br>
              <a:rPr lang="ru-RU" b="1" i="1" dirty="0"/>
            </a:br>
            <a:br>
              <a:rPr lang="ru-RU" b="1" i="1" dirty="0"/>
            </a:br>
            <a:br>
              <a:rPr lang="ru-RU" b="1" i="1" dirty="0"/>
            </a:br>
            <a:br>
              <a:rPr lang="ru-RU" b="1" i="1" dirty="0"/>
            </a:br>
            <a:br>
              <a:rPr lang="ru-RU" b="1" i="1" dirty="0"/>
            </a:br>
            <a:br>
              <a:rPr lang="ru-RU" b="1" i="1" dirty="0"/>
            </a:br>
            <a:br>
              <a:rPr lang="ru-RU" b="1" i="1" dirty="0"/>
            </a:br>
            <a:br>
              <a:rPr lang="ru-RU" b="1" i="1" dirty="0"/>
            </a:br>
            <a:br>
              <a:rPr lang="ru-RU" b="1" i="1" dirty="0"/>
            </a:br>
            <a:br>
              <a:rPr lang="ru-RU" b="1" i="1" dirty="0"/>
            </a:br>
            <a:br>
              <a:rPr lang="ru-RU" b="1" i="1" dirty="0"/>
            </a:br>
            <a:r>
              <a:rPr lang="ru-RU" b="1" i="1" dirty="0"/>
              <a:t>Выполняя эти упражнения, вы поможете своему ребенку повысить качество письма.</a:t>
            </a:r>
            <a:br>
              <a:rPr lang="ru-RU" b="1" i="1" dirty="0"/>
            </a:br>
            <a:endParaRPr lang="ru-RU" b="1" i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475656" y="4869160"/>
            <a:ext cx="7258072" cy="2967038"/>
          </a:xfrm>
        </p:spPr>
        <p:txBody>
          <a:bodyPr/>
          <a:lstStyle/>
          <a:p>
            <a:pPr algn="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Если у вас возникли вопросы -</a:t>
            </a:r>
          </a:p>
          <a:p>
            <a:pPr algn="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обратитесь за консультацией к специалисту</a:t>
            </a:r>
          </a:p>
          <a:p>
            <a:pPr algn="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70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70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Письменная речь  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None/>
            </a:pPr>
            <a:r>
              <a:rPr lang="ru-RU" sz="24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Письмо</a:t>
            </a:r>
            <a:r>
              <a:rPr lang="ru-RU" sz="2400" b="1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владение графическими и орфографическими системами языка для записи.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ru-RU" sz="24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Чтение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восприятие написанного, воспроизведение текста «про себя» или вслух</a:t>
            </a:r>
            <a:endParaRPr lang="ru-RU" dirty="0"/>
          </a:p>
        </p:txBody>
      </p:sp>
      <p:sp>
        <p:nvSpPr>
          <p:cNvPr id="8" name="Стрелка вниз 7"/>
          <p:cNvSpPr/>
          <p:nvPr/>
        </p:nvSpPr>
        <p:spPr>
          <a:xfrm rot="19926436">
            <a:off x="5500694" y="1857364"/>
            <a:ext cx="1000132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1786437">
            <a:off x="2428860" y="1857364"/>
            <a:ext cx="1000132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686800" cy="1916113"/>
          </a:xfrm>
        </p:spPr>
        <p:txBody>
          <a:bodyPr/>
          <a:lstStyle/>
          <a:p>
            <a:pPr eaLnBrk="1" hangingPunct="1"/>
            <a:r>
              <a:rPr lang="ru-RU" sz="2800" dirty="0"/>
              <a:t> 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Техника письма </a:t>
            </a:r>
            <a:r>
              <a:rPr lang="ru-RU" sz="3600" b="1" i="1" u="sng" dirty="0">
                <a:latin typeface="Times New Roman" pitchFamily="18" charset="0"/>
                <a:cs typeface="Times New Roman" pitchFamily="18" charset="0"/>
              </a:rPr>
              <a:t>сложнее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, т.к. требует согласованной работы четырех анализаторов:</a:t>
            </a:r>
          </a:p>
        </p:txBody>
      </p:sp>
      <p:pic>
        <p:nvPicPr>
          <p:cNvPr id="5" name="Picture 2" descr="https://ds05.infourok.ru/uploads/ex/012e/00004f4d-5c1216b7/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032896"/>
            <a:ext cx="6429420" cy="48251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Речедвигательный анализатор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/>
              <a:t>Важно:</a:t>
            </a:r>
            <a:r>
              <a:rPr lang="ru-RU" i="1" dirty="0"/>
              <a:t> правильно произносить звуки!!!</a:t>
            </a:r>
          </a:p>
        </p:txBody>
      </p:sp>
      <p:pic>
        <p:nvPicPr>
          <p:cNvPr id="5" name="Рисунок 4" descr="depositphotos_37877297-stock-photo-little-boy-with-open-mouth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3174" y="3000372"/>
            <a:ext cx="4893471" cy="326231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Чем может помочь родитель?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3143248"/>
            <a:ext cx="7143800" cy="2065024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2800" dirty="0"/>
              <a:t>     Обеспечить ребенку коррекцию                                                                                 звукопроизношения у специалистов.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Зрительный анализатор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/>
              <a:t>Важно:</a:t>
            </a:r>
            <a:r>
              <a:rPr lang="ru-RU" i="1" dirty="0"/>
              <a:t> визуально запоминать, различать буквы (печатные- письменные, большие –маленькие)!!!</a:t>
            </a:r>
          </a:p>
        </p:txBody>
      </p:sp>
      <p:pic>
        <p:nvPicPr>
          <p:cNvPr id="4" name="Рисунок 3" descr="0-5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08" y="2904934"/>
            <a:ext cx="5214974" cy="347325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85794"/>
            <a:ext cx="9787006" cy="1285860"/>
          </a:xfrm>
        </p:spPr>
        <p:txBody>
          <a:bodyPr>
            <a:noAutofit/>
          </a:bodyPr>
          <a:lstStyle/>
          <a:p>
            <a:pPr algn="ctr">
              <a:lnSpc>
                <a:spcPts val="6480"/>
              </a:lnSpc>
            </a:pPr>
            <a:r>
              <a:rPr lang="ru-RU" b="1" dirty="0"/>
              <a:t>Чем может помочь родитель?</a:t>
            </a:r>
            <a:br>
              <a:rPr lang="ru-RU" b="1" dirty="0"/>
            </a:br>
            <a:r>
              <a:rPr lang="ru-RU" sz="2800" b="1" dirty="0">
                <a:solidFill>
                  <a:schemeClr val="tx1"/>
                </a:solidFill>
              </a:rPr>
              <a:t>Задания: находить, выбирать, проследить глазами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https://xn--i1abbnckbmcl9fb.xn--p1ai/%D1%81%D1%82%D0%B0%D1%82%D1%8C%D0%B8/515222/Image458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357430"/>
            <a:ext cx="2677542" cy="1517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xn--i1abbnckbmcl9fb.xn--p1ai/%D1%81%D1%82%D0%B0%D1%82%D1%8C%D0%B8/515222/img3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02075" y="2071678"/>
            <a:ext cx="5241925" cy="225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xn--i1abbnckbmcl9fb.xn--p1ai/%D1%81%D1%82%D0%B0%D1%82%D1%8C%D0%B8/515222/Image4585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286256"/>
            <a:ext cx="524192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xn--i1abbnckbmcl9fb.xn--p1ai/%D1%81%D1%82%D0%B0%D1%82%D1%8C%D0%B8/515222/Image4590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14910" y="4929174"/>
            <a:ext cx="392909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xn--i1abbnckbmcl9fb.xn--p1ai/%D1%81%D1%82%D0%B0%D1%82%D1%8C%D0%B8/515222/Image4588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34" y="5000636"/>
            <a:ext cx="3857652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Двигательный анализатор</a:t>
            </a:r>
          </a:p>
        </p:txBody>
      </p:sp>
      <p:pic>
        <p:nvPicPr>
          <p:cNvPr id="4" name="Содержимое 3" descr="thumbnail-512018-1024x57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5918" y="3143248"/>
            <a:ext cx="5759110" cy="3239499"/>
          </a:xfrm>
        </p:spPr>
      </p:pic>
      <p:sp>
        <p:nvSpPr>
          <p:cNvPr id="5" name="Прямоугольник 4"/>
          <p:cNvSpPr/>
          <p:nvPr/>
        </p:nvSpPr>
        <p:spPr>
          <a:xfrm>
            <a:off x="642910" y="2000240"/>
            <a:ext cx="77153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/>
              <a:t>Важно</a:t>
            </a:r>
            <a:r>
              <a:rPr lang="ru-RU" sz="2400" i="1" dirty="0"/>
              <a:t>: контролировать свои руки!!!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736"/>
            <a:ext cx="8229600" cy="41835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Развитие мелкой моторики.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7758138" cy="384572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sz="1800" b="1" i="1" dirty="0">
              <a:solidFill>
                <a:srgbClr val="002060"/>
              </a:solidFill>
            </a:endParaRPr>
          </a:p>
          <a:p>
            <a:pPr>
              <a:buNone/>
            </a:pPr>
            <a:endParaRPr lang="ru-RU" sz="1800" b="1" i="1" dirty="0">
              <a:solidFill>
                <a:srgbClr val="002060"/>
              </a:solidFill>
            </a:endParaRPr>
          </a:p>
          <a:p>
            <a:pPr>
              <a:buNone/>
            </a:pPr>
            <a:endParaRPr lang="ru-RU" sz="1800" b="1" i="1" dirty="0">
              <a:solidFill>
                <a:srgbClr val="002060"/>
              </a:solidFill>
            </a:endParaRPr>
          </a:p>
          <a:p>
            <a:pPr>
              <a:buNone/>
            </a:pPr>
            <a:endParaRPr lang="ru-RU" sz="1800" b="1" i="1" dirty="0">
              <a:solidFill>
                <a:srgbClr val="002060"/>
              </a:solidFill>
            </a:endParaRPr>
          </a:p>
          <a:p>
            <a:pPr>
              <a:buNone/>
            </a:pPr>
            <a:endParaRPr lang="ru-RU" sz="1800" b="1" i="1" dirty="0">
              <a:solidFill>
                <a:srgbClr val="002060"/>
              </a:solidFill>
            </a:endParaRPr>
          </a:p>
          <a:p>
            <a:pPr>
              <a:buNone/>
            </a:pPr>
            <a:endParaRPr lang="ru-RU" sz="1800" b="1" i="1" dirty="0">
              <a:solidFill>
                <a:srgbClr val="002060"/>
              </a:solidFill>
            </a:endParaRPr>
          </a:p>
          <a:p>
            <a:pPr>
              <a:buNone/>
            </a:pPr>
            <a:endParaRPr lang="ru-RU" sz="1800" b="1" i="1" dirty="0">
              <a:solidFill>
                <a:srgbClr val="002060"/>
              </a:solidFill>
            </a:endParaRPr>
          </a:p>
          <a:p>
            <a:pPr>
              <a:buNone/>
            </a:pPr>
            <a:endParaRPr lang="ru-RU" sz="1800" b="1" i="1" dirty="0">
              <a:solidFill>
                <a:srgbClr val="002060"/>
              </a:solidFill>
            </a:endParaRPr>
          </a:p>
          <a:p>
            <a:pPr>
              <a:buNone/>
            </a:pPr>
            <a:endParaRPr lang="ru-RU" sz="1800" b="1" i="1" dirty="0">
              <a:solidFill>
                <a:srgbClr val="002060"/>
              </a:solidFill>
            </a:endParaRPr>
          </a:p>
          <a:p>
            <a:pPr>
              <a:buNone/>
            </a:pPr>
            <a:endParaRPr lang="ru-RU" sz="1800" b="1" i="1" dirty="0">
              <a:solidFill>
                <a:srgbClr val="002060"/>
              </a:solidFill>
            </a:endParaRPr>
          </a:p>
          <a:p>
            <a:pPr>
              <a:buNone/>
            </a:pPr>
            <a:endParaRPr lang="ru-RU" sz="1800" b="1" i="1" dirty="0">
              <a:solidFill>
                <a:srgbClr val="002060"/>
              </a:solidFill>
            </a:endParaRPr>
          </a:p>
          <a:p>
            <a:pPr>
              <a:buNone/>
            </a:pPr>
            <a:endParaRPr lang="ru-RU" sz="1800" b="1" i="1" dirty="0">
              <a:solidFill>
                <a:srgbClr val="002060"/>
              </a:solidFill>
            </a:endParaRPr>
          </a:p>
          <a:p>
            <a:pPr>
              <a:buNone/>
            </a:pPr>
            <a:endParaRPr lang="ru-RU" sz="1800" b="1" i="1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1800" b="1" i="1" dirty="0">
                <a:solidFill>
                  <a:srgbClr val="002060"/>
                </a:solidFill>
              </a:rPr>
              <a:t>« Ум ребенка находится на кончиках его пальцев» В.А. Сухомлинский</a:t>
            </a:r>
            <a:r>
              <a:rPr lang="ru-RU" sz="1800" dirty="0">
                <a:solidFill>
                  <a:srgbClr val="002060"/>
                </a:solidFill>
              </a:rPr>
              <a:t>.</a:t>
            </a:r>
          </a:p>
          <a:p>
            <a:pPr>
              <a:buNone/>
            </a:pPr>
            <a:endParaRPr lang="ru-RU" b="1" i="1" dirty="0">
              <a:solidFill>
                <a:srgbClr val="002060"/>
              </a:solidFill>
            </a:endParaRPr>
          </a:p>
          <a:p>
            <a:pPr>
              <a:buNone/>
            </a:pPr>
            <a:endParaRPr lang="ru-RU" b="1" i="1" dirty="0">
              <a:solidFill>
                <a:srgbClr val="002060"/>
              </a:solidFill>
            </a:endParaRPr>
          </a:p>
          <a:p>
            <a:pPr>
              <a:buNone/>
            </a:pPr>
            <a:endParaRPr lang="ru-RU" b="1" i="1" dirty="0">
              <a:solidFill>
                <a:srgbClr val="002060"/>
              </a:solidFill>
            </a:endParaRPr>
          </a:p>
          <a:p>
            <a:pPr>
              <a:buNone/>
            </a:pPr>
            <a:endParaRPr lang="ru-RU" b="1" i="1" dirty="0">
              <a:solidFill>
                <a:srgbClr val="002060"/>
              </a:solidFill>
            </a:endParaRPr>
          </a:p>
          <a:p>
            <a:pPr>
              <a:buNone/>
            </a:pPr>
            <a:endParaRPr lang="ru-RU" b="1" i="1" dirty="0">
              <a:solidFill>
                <a:srgbClr val="002060"/>
              </a:solidFill>
            </a:endParaRPr>
          </a:p>
          <a:p>
            <a:pPr>
              <a:buNone/>
            </a:pPr>
            <a:endParaRPr lang="ru-RU" b="1" i="1" dirty="0">
              <a:solidFill>
                <a:srgbClr val="002060"/>
              </a:solidFill>
            </a:endParaRPr>
          </a:p>
          <a:p>
            <a:pPr>
              <a:buNone/>
            </a:pP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169540" y="2688320"/>
            <a:ext cx="2647120" cy="198534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921661">
            <a:off x="554319" y="2887272"/>
            <a:ext cx="2549807" cy="191235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134479">
            <a:off x="5787291" y="2924455"/>
            <a:ext cx="2565909" cy="1924431"/>
          </a:xfrm>
          <a:prstGeom prst="rect">
            <a:avLst/>
          </a:prstGeom>
        </p:spPr>
      </p:pic>
      <p:sp>
        <p:nvSpPr>
          <p:cNvPr id="13" name="Заголовок 1"/>
          <p:cNvSpPr txBox="1">
            <a:spLocks/>
          </p:cNvSpPr>
          <p:nvPr/>
        </p:nvSpPr>
        <p:spPr>
          <a:xfrm>
            <a:off x="500034" y="428604"/>
            <a:ext cx="8229600" cy="1143000"/>
          </a:xfrm>
          <a:prstGeom prst="rect">
            <a:avLst/>
          </a:prstGeom>
        </p:spPr>
        <p:txBody>
          <a:bodyPr vert="horz" lIns="0" tIns="45720" rIns="0" bIns="0" anchor="b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Чем может помочь родитель?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401</TotalTime>
  <Words>662</Words>
  <Application>Microsoft Office PowerPoint</Application>
  <PresentationFormat>Экран (4:3)</PresentationFormat>
  <Paragraphs>72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Calibri</vt:lpstr>
      <vt:lpstr>Constantia</vt:lpstr>
      <vt:lpstr>Times New Roman</vt:lpstr>
      <vt:lpstr>Wingdings 2</vt:lpstr>
      <vt:lpstr>Поток</vt:lpstr>
      <vt:lpstr>Помогите мне НАПИСАТЬ!!!</vt:lpstr>
      <vt:lpstr>Письменная речь  </vt:lpstr>
      <vt:lpstr> Техника письма сложнее, т.к. требует согласованной работы четырех анализаторов:</vt:lpstr>
      <vt:lpstr>Речедвигательный анализатор</vt:lpstr>
      <vt:lpstr>Чем может помочь родитель?</vt:lpstr>
      <vt:lpstr>Зрительный анализатор</vt:lpstr>
      <vt:lpstr>Чем может помочь родитель? Задания: находить, выбирать, проследить глазами</vt:lpstr>
      <vt:lpstr>Двигательный анализатор</vt:lpstr>
      <vt:lpstr>Развитие мелкой моторики.</vt:lpstr>
      <vt:lpstr>Речеслуховой анализатор</vt:lpstr>
      <vt:lpstr>Чем может помочь родитель?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Выполняя эти упражнения, вы поможете своему ребенку повысить качество письма.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Помогите мне НАПИСАТЬ!!!</dc:title>
  <dc:creator>ПК</dc:creator>
  <cp:lastModifiedBy>79199335675</cp:lastModifiedBy>
  <cp:revision>26</cp:revision>
  <dcterms:created xsi:type="dcterms:W3CDTF">2019-10-14T06:39:18Z</dcterms:created>
  <dcterms:modified xsi:type="dcterms:W3CDTF">2022-11-13T08:31:32Z</dcterms:modified>
</cp:coreProperties>
</file>