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66" r:id="rId14"/>
    <p:sldId id="267" r:id="rId15"/>
    <p:sldId id="272" r:id="rId16"/>
    <p:sldId id="273" r:id="rId17"/>
    <p:sldId id="268" r:id="rId18"/>
    <p:sldId id="269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B7D6DC-1CF8-48A3-A7B7-1E51A17A16D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ED0716-05CE-4A59-BDD1-EE3BF0FFA9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980728"/>
            <a:ext cx="6366423" cy="43396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3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Алгебра</a:t>
            </a:r>
          </a:p>
          <a:p>
            <a:pPr algn="ctr"/>
            <a:r>
              <a:rPr lang="ru-RU" sz="13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логики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404664"/>
            <a:ext cx="770485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Логическая сумма истинна, когда  истинно хотя бы одно из простых высказываний.</a:t>
            </a:r>
          </a:p>
          <a:p>
            <a:pPr algn="ctr"/>
            <a:endParaRPr lang="ru-RU" sz="54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31640" y="2996952"/>
          <a:ext cx="6096000" cy="3200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А+В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6" name="Управляющая кнопка: назад 5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назад 6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98740" y="1516364"/>
            <a:ext cx="8496944" cy="688500"/>
          </a:xfrm>
          <a:prstGeom prst="roundRect">
            <a:avLst>
              <a:gd name="adj" fmla="val 2143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 значение выражения истинно (1) или ложно(0)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7392" y="4448879"/>
            <a:ext cx="4968653" cy="728286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&gt;0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1+1=1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7392" y="5399118"/>
            <a:ext cx="4937356" cy="838194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&lt;0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0+0=0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7361" y="341253"/>
            <a:ext cx="2520280" cy="578431"/>
          </a:xfrm>
          <a:prstGeom prst="roundRect">
            <a:avLst>
              <a:gd name="adj" fmla="val 2143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3575935"/>
            <a:ext cx="4752528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&gt;0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0+1=1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7392" y="2677491"/>
            <a:ext cx="2664296" cy="59627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 х=3,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у=5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10" name="Управляющая кнопка: назад 9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Управляющая кнопка: назад 10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194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9480" y="295711"/>
            <a:ext cx="5612680" cy="1224136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для логических высказывание А и В,</a:t>
            </a: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А=«Земля - плоская», В=1</a:t>
            </a:r>
          </a:p>
          <a:p>
            <a:pPr algn="ctr">
              <a:lnSpc>
                <a:spcPct val="9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1844824"/>
            <a:ext cx="6264696" cy="1224136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для логических высказывание С и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=«Солнце - звезда»,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=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3356992"/>
            <a:ext cx="7560840" cy="1224136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для логических высказывание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=«Пингвин - птица»,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4869160"/>
            <a:ext cx="8496944" cy="1368152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для логических высказывание Х и У,</a:t>
            </a: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Х=0 ,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=«Принтер – устройство ввода информации»</a:t>
            </a:r>
          </a:p>
          <a:p>
            <a:pPr algn="ctr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7" name="Управляющая кнопка: назад 6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назад 7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4975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76672"/>
            <a:ext cx="9006632" cy="2017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ts val="7800"/>
              </a:lnSpc>
            </a:pP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Логическое умножение</a:t>
            </a:r>
          </a:p>
          <a:p>
            <a:pPr algn="ctr">
              <a:lnSpc>
                <a:spcPts val="7800"/>
              </a:lnSpc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6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коньюнкция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55576" y="2708920"/>
            <a:ext cx="75608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Образование сложного высказывания из простых с помощью союза </a:t>
            </a:r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149080"/>
            <a:ext cx="7992888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Обозначение</a:t>
            </a:r>
            <a:r>
              <a:rPr lang="ru-RU" sz="3600" dirty="0" smtClean="0"/>
              <a:t>: </a:t>
            </a:r>
            <a:r>
              <a:rPr lang="en-US" sz="4400" dirty="0" smtClean="0"/>
              <a:t>A </a:t>
            </a:r>
            <a:r>
              <a:rPr lang="ru-RU" sz="4400" b="1" dirty="0" smtClean="0"/>
              <a:t>и</a:t>
            </a:r>
            <a:r>
              <a:rPr lang="en-US" sz="4400" b="1" dirty="0" smtClean="0"/>
              <a:t> </a:t>
            </a:r>
            <a:r>
              <a:rPr lang="en-US" sz="4400" dirty="0" smtClean="0"/>
              <a:t>B</a:t>
            </a:r>
            <a:r>
              <a:rPr lang="ru-RU" sz="4400" dirty="0" smtClean="0"/>
              <a:t>, </a:t>
            </a:r>
            <a:r>
              <a:rPr lang="en-US" sz="4400" dirty="0" smtClean="0"/>
              <a:t>A </a:t>
            </a:r>
            <a:r>
              <a:rPr lang="en-US" sz="4400" b="1" dirty="0" smtClean="0"/>
              <a:t>and</a:t>
            </a:r>
            <a:r>
              <a:rPr lang="en-US" sz="4400" dirty="0" smtClean="0"/>
              <a:t> B, AB,</a:t>
            </a:r>
          </a:p>
          <a:p>
            <a:pPr algn="ctr"/>
            <a:r>
              <a:rPr lang="en-US" sz="4400" dirty="0" smtClean="0"/>
              <a:t>A</a:t>
            </a:r>
            <a:r>
              <a:rPr lang="en-US" sz="3200" dirty="0" smtClean="0">
                <a:sym typeface="Symbol"/>
              </a:rPr>
              <a:t></a:t>
            </a:r>
            <a:r>
              <a:rPr lang="en-US" sz="4400" dirty="0" smtClean="0"/>
              <a:t>B, A</a:t>
            </a:r>
            <a:r>
              <a:rPr lang="en-US" sz="4400" b="1" dirty="0">
                <a:sym typeface="Symbol"/>
              </a:rPr>
              <a:t></a:t>
            </a:r>
            <a:r>
              <a:rPr lang="en-US" sz="4400" dirty="0" smtClean="0"/>
              <a:t>B, A </a:t>
            </a:r>
            <a:r>
              <a:rPr lang="en-US" sz="4400" b="1" dirty="0">
                <a:sym typeface="Symbol"/>
              </a:rPr>
              <a:t></a:t>
            </a:r>
            <a:r>
              <a:rPr lang="en-US" sz="2800" dirty="0" smtClean="0"/>
              <a:t> </a:t>
            </a:r>
            <a:r>
              <a:rPr lang="en-US" sz="4400" dirty="0" smtClean="0"/>
              <a:t>B, A</a:t>
            </a:r>
            <a:r>
              <a:rPr lang="en-US" sz="4400" b="1" dirty="0"/>
              <a:t>&amp;</a:t>
            </a:r>
            <a:r>
              <a:rPr lang="en-US" sz="4400" dirty="0" smtClean="0"/>
              <a:t>B</a:t>
            </a:r>
            <a:endParaRPr lang="ru-RU" sz="28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6" name="Управляющая кнопка: назад 5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назад 6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404664"/>
            <a:ext cx="770485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Логическое произведение истинно, только тогда, когда  истинны оба простых высказывания.</a:t>
            </a:r>
          </a:p>
          <a:p>
            <a:pPr algn="ctr"/>
            <a:endParaRPr lang="ru-RU" sz="54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31640" y="2996952"/>
          <a:ext cx="6096000" cy="3200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АВ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5" name="Управляющая кнопка: назад 4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Управляющая кнопка: назад 5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48258" y="2596484"/>
            <a:ext cx="7148078" cy="1264564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</a:t>
            </a: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&gt;0 =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1=0</a:t>
            </a:r>
          </a:p>
          <a:p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4848" y="3933056"/>
            <a:ext cx="8496944" cy="1296144"/>
          </a:xfrm>
          <a:prstGeom prst="roundRect">
            <a:avLst>
              <a:gd name="adj" fmla="val 2143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</a:t>
            </a: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&gt;0 =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1=1</a:t>
            </a:r>
          </a:p>
          <a:p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7443" y="5310056"/>
            <a:ext cx="8496944" cy="1359304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&lt;0 =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0=0</a:t>
            </a:r>
          </a:p>
          <a:p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1600" y="116633"/>
            <a:ext cx="2520280" cy="731446"/>
          </a:xfrm>
          <a:prstGeom prst="roundRect">
            <a:avLst>
              <a:gd name="adj" fmla="val 2143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8258" y="1012308"/>
            <a:ext cx="8496944" cy="688500"/>
          </a:xfrm>
          <a:prstGeom prst="roundRect">
            <a:avLst>
              <a:gd name="adj" fmla="val 2143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 значение выражения истинно (1) или ложно(0)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1824611"/>
            <a:ext cx="4896544" cy="59627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 х=3,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у=5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4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9480" y="332656"/>
            <a:ext cx="8496944" cy="1224136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для логических высказывание А и В,</a:t>
            </a: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А=«Земля - плоская», В=1</a:t>
            </a:r>
          </a:p>
          <a:p>
            <a:pPr algn="ctr">
              <a:lnSpc>
                <a:spcPct val="9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 1=0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658" y="1916832"/>
            <a:ext cx="8496944" cy="1224136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для логических высказывание С и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=«Солнце - звезда»,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∙0 =0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3429000"/>
            <a:ext cx="8496944" cy="1224136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для логических высказывание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=«Пингвин - птица»,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 1=1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5085184"/>
            <a:ext cx="8496944" cy="1368152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для логических высказывание Х и У, </a:t>
            </a:r>
          </a:p>
          <a:p>
            <a:pPr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Х=0 ,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=«Принтер – устройство ввода информации»</a:t>
            </a:r>
          </a:p>
          <a:p>
            <a:pPr algn="ctr">
              <a:lnSpc>
                <a:spcPct val="9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∙ 0 =0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7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801" y="116632"/>
            <a:ext cx="8812412" cy="2017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ts val="7800"/>
              </a:lnSpc>
            </a:pP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Логическое отрицание</a:t>
            </a:r>
          </a:p>
          <a:p>
            <a:pPr algn="ctr">
              <a:lnSpc>
                <a:spcPts val="7800"/>
              </a:lnSpc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(инверсия)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15616" y="2132856"/>
            <a:ext cx="6984776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Образование сложного высказывания из простого путем присоединения частицы не к глаголу (сказуемому) или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добавление слов не верно, что ….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4221088"/>
            <a:ext cx="8136904" cy="22768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1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Пример: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А=«Москва – столица России»</a:t>
            </a:r>
          </a:p>
          <a:p>
            <a:pPr algn="ctr">
              <a:lnSpc>
                <a:spcPts val="3100"/>
              </a:lnSpc>
            </a:pPr>
            <a:r>
              <a:rPr lang="ru-RU" sz="2800" dirty="0" err="1" smtClean="0">
                <a:solidFill>
                  <a:schemeClr val="tx1"/>
                </a:solidFill>
              </a:rPr>
              <a:t>неА=</a:t>
            </a:r>
            <a:r>
              <a:rPr lang="ru-RU" sz="2800" dirty="0" smtClean="0">
                <a:solidFill>
                  <a:schemeClr val="tx1"/>
                </a:solidFill>
              </a:rPr>
              <a:t>«Москва </a:t>
            </a:r>
            <a:r>
              <a:rPr lang="ru-RU" sz="2800" b="1" dirty="0" smtClean="0">
                <a:solidFill>
                  <a:schemeClr val="tx1"/>
                </a:solidFill>
              </a:rPr>
              <a:t>не</a:t>
            </a:r>
            <a:r>
              <a:rPr lang="ru-RU" sz="2800" dirty="0" smtClean="0">
                <a:solidFill>
                  <a:schemeClr val="tx1"/>
                </a:solidFill>
              </a:rPr>
              <a:t> является столицей России»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или</a:t>
            </a:r>
          </a:p>
          <a:p>
            <a:pPr algn="ctr">
              <a:lnSpc>
                <a:spcPts val="3100"/>
              </a:lnSpc>
            </a:pPr>
            <a:r>
              <a:rPr lang="ru-RU" sz="2800" dirty="0" err="1" smtClean="0">
                <a:solidFill>
                  <a:schemeClr val="tx1"/>
                </a:solidFill>
              </a:rPr>
              <a:t>неА=</a:t>
            </a:r>
            <a:r>
              <a:rPr lang="ru-RU" sz="2800" b="1" dirty="0" err="1" smtClean="0">
                <a:solidFill>
                  <a:schemeClr val="tx1"/>
                </a:solidFill>
              </a:rPr>
              <a:t>Не</a:t>
            </a:r>
            <a:r>
              <a:rPr lang="ru-RU" sz="2800" b="1" dirty="0" smtClean="0">
                <a:solidFill>
                  <a:schemeClr val="tx1"/>
                </a:solidFill>
              </a:rPr>
              <a:t> верно</a:t>
            </a:r>
            <a:r>
              <a:rPr lang="ru-RU" sz="2800" dirty="0" smtClean="0">
                <a:solidFill>
                  <a:schemeClr val="tx1"/>
                </a:solidFill>
              </a:rPr>
              <a:t>, что Москва – столица России.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403648" y="1899672"/>
            <a:ext cx="6480720" cy="769441"/>
            <a:chOff x="1331640" y="1268760"/>
            <a:chExt cx="6480720" cy="769441"/>
          </a:xfrm>
        </p:grpSpPr>
        <p:sp>
          <p:nvSpPr>
            <p:cNvPr id="2" name="TextBox 1"/>
            <p:cNvSpPr txBox="1"/>
            <p:nvPr/>
          </p:nvSpPr>
          <p:spPr>
            <a:xfrm>
              <a:off x="1331640" y="1268760"/>
              <a:ext cx="6480720" cy="7694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/>
                <a:t>Обозначение</a:t>
              </a:r>
              <a:r>
                <a:rPr lang="ru-RU" sz="3600" dirty="0" smtClean="0"/>
                <a:t>: не</a:t>
              </a:r>
              <a:r>
                <a:rPr lang="en-US" sz="4400" dirty="0" smtClean="0"/>
                <a:t>A</a:t>
              </a:r>
              <a:r>
                <a:rPr lang="ru-RU" sz="4400" dirty="0" smtClean="0"/>
                <a:t>, </a:t>
              </a:r>
              <a:r>
                <a:rPr lang="en-US" sz="3200" dirty="0" err="1" smtClean="0"/>
                <a:t>not</a:t>
              </a:r>
              <a:r>
                <a:rPr lang="en-US" sz="4400" dirty="0" err="1" smtClean="0"/>
                <a:t>A</a:t>
              </a:r>
              <a:r>
                <a:rPr lang="en-US" sz="4400" dirty="0" smtClean="0"/>
                <a:t>, </a:t>
              </a:r>
              <a:r>
                <a:rPr lang="en-US" sz="4400" dirty="0" smtClean="0">
                  <a:sym typeface="Symbol"/>
                </a:rPr>
                <a:t></a:t>
              </a:r>
              <a:r>
                <a:rPr lang="en-US" sz="4400" dirty="0" smtClean="0"/>
                <a:t>A ,A </a:t>
              </a:r>
              <a:endParaRPr lang="ru-RU" sz="2800" dirty="0"/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>
              <a:off x="7263592" y="1426424"/>
              <a:ext cx="2880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381354"/>
              </p:ext>
            </p:extLst>
          </p:nvPr>
        </p:nvGraphicFramePr>
        <p:xfrm>
          <a:off x="2771800" y="3051800"/>
          <a:ext cx="3456384" cy="1097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48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неА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8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8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71845" y="3244556"/>
            <a:ext cx="8496944" cy="1264564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чисел х=3, у=5</a:t>
            </a:r>
          </a:p>
          <a:p>
            <a:pPr algn="ctr">
              <a:lnSpc>
                <a:spcPct val="90000"/>
              </a:lnSpc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(х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у)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4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48258" y="4797152"/>
            <a:ext cx="8496944" cy="1296144"/>
          </a:xfrm>
          <a:prstGeom prst="roundRect">
            <a:avLst>
              <a:gd name="adj" fmla="val 2143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чисел х=3, у=5</a:t>
            </a:r>
          </a:p>
          <a:p>
            <a:pPr algn="ctr">
              <a:lnSpc>
                <a:spcPct val="90000"/>
              </a:lnSpc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у)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ru-RU" sz="4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3677" y="836712"/>
            <a:ext cx="2520280" cy="731446"/>
          </a:xfrm>
          <a:prstGeom prst="roundRect">
            <a:avLst>
              <a:gd name="adj" fmla="val 2143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3677" y="1887659"/>
            <a:ext cx="8496944" cy="688500"/>
          </a:xfrm>
          <a:prstGeom prst="roundRect">
            <a:avLst>
              <a:gd name="adj" fmla="val 2143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 значение выражения истинно (1) или ложно(0)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103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88640"/>
            <a:ext cx="6984776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dirty="0" smtClean="0"/>
              <a:t>Объектом алгебры логики являются - </a:t>
            </a:r>
            <a:r>
              <a:rPr lang="ru-RU" sz="6000" b="1" dirty="0" smtClean="0">
                <a:solidFill>
                  <a:srgbClr val="FF0000"/>
                </a:solidFill>
              </a:rPr>
              <a:t>высказывания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2996952"/>
            <a:ext cx="8784976" cy="32778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 smtClean="0">
                <a:solidFill>
                  <a:srgbClr val="FF0000"/>
                </a:solidFill>
              </a:rPr>
              <a:t>Высказывания</a:t>
            </a:r>
            <a:r>
              <a:rPr lang="ru-RU" sz="4800" dirty="0" smtClean="0"/>
              <a:t> – </a:t>
            </a:r>
            <a:r>
              <a:rPr lang="ru-RU" sz="4400" b="1" dirty="0" smtClean="0"/>
              <a:t>это повествовательные предложения, </a:t>
            </a:r>
          </a:p>
          <a:p>
            <a:pPr algn="ctr">
              <a:lnSpc>
                <a:spcPct val="90000"/>
              </a:lnSpc>
            </a:pPr>
            <a:r>
              <a:rPr lang="ru-RU" sz="4400" b="1" dirty="0" smtClean="0"/>
              <a:t>в которых что-то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утверждается</a:t>
            </a:r>
            <a:r>
              <a:rPr lang="ru-RU" sz="4400" b="1" dirty="0" smtClean="0"/>
              <a:t> или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отрицается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5" name="Управляющая кнопка: назад 4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Управляющая кнопка: назад 5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43608" y="188640"/>
            <a:ext cx="6768752" cy="864096"/>
          </a:xfrm>
          <a:prstGeom prst="roundRect">
            <a:avLst>
              <a:gd name="adj" fmla="val 2143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 значение логической переменной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Х: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(истинно (1) или ложно(0))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7504" y="1196752"/>
            <a:ext cx="7056784" cy="688500"/>
            <a:chOff x="251520" y="1196752"/>
            <a:chExt cx="7056784" cy="68850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99592" y="1196752"/>
              <a:ext cx="6408712" cy="688500"/>
            </a:xfrm>
            <a:prstGeom prst="roundRect">
              <a:avLst>
                <a:gd name="adj" fmla="val 2143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(« </a:t>
              </a:r>
              <a:r>
                <a:rPr lang="en-US" sz="3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⅔</a:t>
              </a:r>
              <a:r>
                <a:rPr lang="ru-RU" sz="3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2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десятичная дробь» </a:t>
              </a:r>
              <a:r>
                <a:rPr lang="en-US" sz="2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OR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4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  <a:r>
                <a:rPr lang="ru-RU" sz="2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 = 1</a:t>
              </a:r>
              <a:endPara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251520" y="1196752"/>
              <a:ext cx="504056" cy="616492"/>
            </a:xfrm>
            <a:prstGeom prst="roundRect">
              <a:avLst>
                <a:gd name="adj" fmla="val 2143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07504" y="2276872"/>
            <a:ext cx="8928992" cy="648072"/>
            <a:chOff x="251520" y="2132856"/>
            <a:chExt cx="8928992" cy="64807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827584" y="2132856"/>
              <a:ext cx="8352928" cy="648072"/>
            </a:xfrm>
            <a:prstGeom prst="roundRect">
              <a:avLst>
                <a:gd name="adj" fmla="val 2143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(«</a:t>
              </a:r>
              <a:r>
                <a:rPr lang="ru-RU" sz="24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бит – единица измерения информации</a:t>
              </a:r>
              <a:r>
                <a:rPr lang="ru-RU" sz="2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AND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4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ru-RU" sz="2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0</a:t>
              </a:r>
              <a:endPara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251520" y="2132856"/>
              <a:ext cx="504056" cy="616492"/>
            </a:xfrm>
            <a:prstGeom prst="roundRect">
              <a:avLst>
                <a:gd name="adj" fmla="val 2143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07504" y="3356992"/>
            <a:ext cx="8820472" cy="720080"/>
            <a:chOff x="107504" y="2924944"/>
            <a:chExt cx="8820472" cy="72008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683568" y="2924944"/>
              <a:ext cx="8244408" cy="720080"/>
            </a:xfrm>
            <a:prstGeom prst="roundRect">
              <a:avLst>
                <a:gd name="adj" fmla="val 2143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3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not</a:t>
              </a:r>
              <a:r>
                <a:rPr lang="ru-RU" sz="4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  <a:r>
                <a:rPr lang="ru-RU" sz="3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OR</a:t>
              </a:r>
              <a:r>
                <a:rPr lang="ru-RU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2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«Финский залив – часть Черного моря»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ru-RU" sz="2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1</a:t>
              </a:r>
              <a:endPara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107504" y="2924944"/>
              <a:ext cx="504056" cy="616492"/>
            </a:xfrm>
            <a:prstGeom prst="roundRect">
              <a:avLst>
                <a:gd name="adj" fmla="val 2143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07504" y="4509120"/>
            <a:ext cx="7560840" cy="648072"/>
            <a:chOff x="107504" y="3645024"/>
            <a:chExt cx="7560840" cy="648072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683568" y="3645024"/>
              <a:ext cx="6984776" cy="648072"/>
            </a:xfrm>
            <a:prstGeom prst="roundRect">
              <a:avLst>
                <a:gd name="adj" fmla="val 2143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(«</a:t>
              </a:r>
              <a:r>
                <a:rPr lang="ru-RU" sz="24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бабочки - насекомые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</a:t>
              </a:r>
              <a:r>
                <a:rPr lang="en-US" sz="2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AND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not</a:t>
              </a:r>
              <a:r>
                <a:rPr lang="ru-RU" sz="4000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  <a:r>
                <a:rPr lang="ru-RU" sz="2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 = 1</a:t>
              </a:r>
              <a:endPara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107504" y="3645024"/>
              <a:ext cx="504056" cy="616492"/>
            </a:xfrm>
            <a:prstGeom prst="roundRect">
              <a:avLst>
                <a:gd name="adj" fmla="val 2143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79512" y="5620820"/>
            <a:ext cx="7056784" cy="688500"/>
            <a:chOff x="251520" y="1196752"/>
            <a:chExt cx="7056784" cy="688500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899592" y="1196752"/>
              <a:ext cx="6408712" cy="688500"/>
            </a:xfrm>
            <a:prstGeom prst="roundRect">
              <a:avLst>
                <a:gd name="adj" fmla="val 2143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(« </a:t>
              </a:r>
              <a:r>
                <a:rPr lang="ru-RU" sz="24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Пингвин - рыба</a:t>
              </a:r>
              <a:r>
                <a:rPr lang="ru-RU" sz="2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</a:t>
              </a:r>
              <a:r>
                <a:rPr lang="en-US" sz="2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OR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4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  <a:r>
                <a:rPr lang="ru-RU" sz="2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 = 0</a:t>
              </a:r>
              <a:endPara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251520" y="1196752"/>
              <a:ext cx="504056" cy="616492"/>
            </a:xfrm>
            <a:prstGeom prst="roundRect">
              <a:avLst>
                <a:gd name="adj" fmla="val 21431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87624" y="388874"/>
            <a:ext cx="6768752" cy="864096"/>
          </a:xfrm>
          <a:prstGeom prst="roundRect">
            <a:avLst>
              <a:gd name="adj" fmla="val 2143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какого из приведенных чисел ложно высказывание: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9024" y="1462915"/>
            <a:ext cx="8784976" cy="688500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исло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&gt;30)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 НЕ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(число четное)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(число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&gt;= 10))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49368"/>
              </p:ext>
            </p:extLst>
          </p:nvPr>
        </p:nvGraphicFramePr>
        <p:xfrm>
          <a:off x="1907704" y="2333042"/>
          <a:ext cx="48768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74685100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27294384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94783884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2050292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17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640100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1219277" y="3417705"/>
            <a:ext cx="6768752" cy="864096"/>
          </a:xfrm>
          <a:prstGeom prst="roundRect">
            <a:avLst>
              <a:gd name="adj" fmla="val 2143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какого из приведенных слов верно высказывание: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-22607" y="4327394"/>
            <a:ext cx="9252520" cy="864096"/>
          </a:xfrm>
          <a:prstGeom prst="roundRect">
            <a:avLst>
              <a:gd name="adj" fmla="val 2143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последняя буква согласная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(вторая буква гласная)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(первая буква согласная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352370"/>
              </p:ext>
            </p:extLst>
          </p:nvPr>
        </p:nvGraphicFramePr>
        <p:xfrm>
          <a:off x="114456" y="5548091"/>
          <a:ext cx="8915087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772">
                  <a:extLst>
                    <a:ext uri="{9D8B030D-6E8A-4147-A177-3AD203B41FA5}">
                      <a16:colId xmlns:a16="http://schemas.microsoft.com/office/drawing/2014/main" val="746851006"/>
                    </a:ext>
                  </a:extLst>
                </a:gridCol>
                <a:gridCol w="2228772">
                  <a:extLst>
                    <a:ext uri="{9D8B030D-6E8A-4147-A177-3AD203B41FA5}">
                      <a16:colId xmlns:a16="http://schemas.microsoft.com/office/drawing/2014/main" val="3272943847"/>
                    </a:ext>
                  </a:extLst>
                </a:gridCol>
                <a:gridCol w="2615583">
                  <a:extLst>
                    <a:ext uri="{9D8B030D-6E8A-4147-A177-3AD203B41FA5}">
                      <a16:colId xmlns:a16="http://schemas.microsoft.com/office/drawing/2014/main" val="2947838847"/>
                    </a:ext>
                  </a:extLst>
                </a:gridCol>
                <a:gridCol w="1841960">
                  <a:extLst>
                    <a:ext uri="{9D8B030D-6E8A-4147-A177-3AD203B41FA5}">
                      <a16:colId xmlns:a16="http://schemas.microsoft.com/office/drawing/2014/main" val="32050292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МИХАИЛ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ЕЛЕНА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КЛАВДИЯ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ИЛЬЯ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640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725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332656"/>
            <a:ext cx="5616624" cy="100811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ru-RU" sz="3200" dirty="0" smtClean="0">
                <a:solidFill>
                  <a:schemeClr val="tx1"/>
                </a:solidFill>
              </a:rPr>
              <a:t>Александр Сергеевич Пушкин родился в Москве.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15616" y="1412776"/>
            <a:ext cx="7056784" cy="1008112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ru-RU" sz="3200" dirty="0" smtClean="0">
                <a:solidFill>
                  <a:schemeClr val="tx1"/>
                </a:solidFill>
              </a:rPr>
              <a:t>Волга – самая длинная река Европы.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43200" y="2492896"/>
            <a:ext cx="7200800" cy="1008112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ru-RU" sz="3200" dirty="0" smtClean="0">
                <a:solidFill>
                  <a:schemeClr val="tx1"/>
                </a:solidFill>
              </a:rPr>
              <a:t>Молекула – мельчайшая часть вещества, сохраняющая его свойства.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4437112"/>
            <a:ext cx="4176464" cy="1008112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ru-RU" sz="3200" dirty="0" smtClean="0">
                <a:solidFill>
                  <a:schemeClr val="tx1"/>
                </a:solidFill>
              </a:rPr>
              <a:t>Который час?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15816" y="5517232"/>
            <a:ext cx="4176464" cy="1008112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ru-RU" sz="3200" dirty="0" smtClean="0">
                <a:solidFill>
                  <a:schemeClr val="tx1"/>
                </a:solidFill>
              </a:rPr>
              <a:t>Закройте окно.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755576" y="4293096"/>
            <a:ext cx="2448272" cy="13681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707904" y="5489848"/>
            <a:ext cx="2448272" cy="13681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4788024" y="3573016"/>
            <a:ext cx="4355976" cy="1008112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ru-RU" sz="3200" dirty="0" smtClean="0">
                <a:solidFill>
                  <a:schemeClr val="tx1"/>
                </a:solidFill>
              </a:rPr>
              <a:t>Земля не является плоской.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endParaRPr lang="ru-RU" sz="4400" dirty="0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12" name="Управляющая кнопка: назад 11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Управляющая кнопка: назад 12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6081" y="188640"/>
            <a:ext cx="568950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Высказывания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016" y="1844824"/>
            <a:ext cx="356388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Общие</a:t>
            </a:r>
          </a:p>
          <a:p>
            <a:pPr algn="ctr"/>
            <a:r>
              <a:rPr lang="ru-RU" sz="2800" dirty="0" smtClean="0"/>
              <a:t>(все, всякий, любой)</a:t>
            </a:r>
            <a:endParaRPr lang="ru-RU" sz="2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547664" y="1052736"/>
            <a:ext cx="1296144" cy="77768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508104" y="1052736"/>
            <a:ext cx="1320147" cy="7920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283968" y="1124744"/>
            <a:ext cx="0" cy="31683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27784" y="4293096"/>
            <a:ext cx="331236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Ч</a:t>
            </a:r>
            <a:r>
              <a:rPr lang="ru-RU" sz="4400" dirty="0" smtClean="0"/>
              <a:t>астные</a:t>
            </a:r>
          </a:p>
          <a:p>
            <a:pPr algn="ctr"/>
            <a:r>
              <a:rPr lang="ru-RU" sz="2800" dirty="0" smtClean="0"/>
              <a:t>(некоторые, часть)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724128" y="1893025"/>
            <a:ext cx="327585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Единичные</a:t>
            </a:r>
          </a:p>
          <a:p>
            <a:pPr algn="ctr"/>
            <a:r>
              <a:rPr lang="ru-RU" sz="2800" dirty="0" smtClean="0"/>
              <a:t>(только один, этот)</a:t>
            </a:r>
            <a:endParaRPr lang="ru-RU" sz="2800" dirty="0"/>
          </a:p>
        </p:txBody>
      </p:sp>
      <p:sp>
        <p:nvSpPr>
          <p:cNvPr id="15" name="Овал 14"/>
          <p:cNvSpPr/>
          <p:nvPr/>
        </p:nvSpPr>
        <p:spPr>
          <a:xfrm>
            <a:off x="2411760" y="5589240"/>
            <a:ext cx="3744416" cy="698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Некоторые грибы ядовитые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364088" y="3212976"/>
            <a:ext cx="3744416" cy="698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Я – последняя буква алфавита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2008" y="3140968"/>
            <a:ext cx="35638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Киты - млекопитающие</a:t>
            </a:r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13" name="Управляющая кнопка: назад 12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Управляющая кнопка: назад 17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404664"/>
            <a:ext cx="7704856" cy="29523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Будем обозначать высказывания большими латинскими буквами:</a:t>
            </a:r>
          </a:p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A, B, C, D, F, G, K …</a:t>
            </a:r>
            <a:endParaRPr lang="ru-RU" sz="4000" dirty="0" smtClean="0">
              <a:solidFill>
                <a:schemeClr val="tx1"/>
              </a:solidFill>
            </a:endParaRPr>
          </a:p>
          <a:p>
            <a:pPr algn="ctr"/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3573016"/>
            <a:ext cx="712879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 =«Москва – столица России»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5229200"/>
            <a:ext cx="712879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В</a:t>
            </a:r>
            <a:r>
              <a:rPr lang="ru-RU" sz="4000" dirty="0" smtClean="0">
                <a:solidFill>
                  <a:schemeClr val="tx1"/>
                </a:solidFill>
              </a:rPr>
              <a:t> =«Черепаха – насекомое»</a:t>
            </a:r>
            <a:endParaRPr lang="ru-RU" sz="4000" dirty="0">
              <a:solidFill>
                <a:schemeClr val="tx1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6" name="Управляющая кнопка: назад 5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назад 6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404664"/>
            <a:ext cx="7704856" cy="158417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Высказывания могут быть истинными или ложными.</a:t>
            </a:r>
          </a:p>
          <a:p>
            <a:pPr algn="ctr"/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2636912"/>
            <a:ext cx="6984776" cy="172819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Истинное</a:t>
            </a:r>
            <a:r>
              <a:rPr lang="ru-RU" sz="3600" dirty="0" smtClean="0">
                <a:solidFill>
                  <a:schemeClr val="tx1"/>
                </a:solidFill>
              </a:rPr>
              <a:t> высказывание имеет значение 1.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А=1</a:t>
            </a:r>
          </a:p>
          <a:p>
            <a:pPr algn="ctr"/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4725144"/>
            <a:ext cx="6984776" cy="172819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Ложное</a:t>
            </a:r>
            <a:r>
              <a:rPr lang="ru-RU" sz="3600" dirty="0" smtClean="0">
                <a:solidFill>
                  <a:schemeClr val="tx1"/>
                </a:solidFill>
              </a:rPr>
              <a:t> высказывание имеет значение 0.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В=0</a:t>
            </a:r>
          </a:p>
          <a:p>
            <a:pPr algn="ctr"/>
            <a:endParaRPr lang="ru-RU" sz="5400" dirty="0">
              <a:solidFill>
                <a:schemeClr val="tx1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6" name="Управляющая кнопка: назад 5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назад 6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404664"/>
            <a:ext cx="8784976" cy="15121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r>
              <a:rPr lang="ru-RU" sz="4000" dirty="0" smtClean="0">
                <a:solidFill>
                  <a:schemeClr val="tx1"/>
                </a:solidFill>
              </a:rPr>
              <a:t>Истинность простых высказываний определяется исходя:</a:t>
            </a:r>
          </a:p>
          <a:p>
            <a:pPr algn="ctr"/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348880"/>
            <a:ext cx="561662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1) здравого смысла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501008"/>
            <a:ext cx="70567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2</a:t>
            </a:r>
            <a:r>
              <a:rPr lang="ru-RU" sz="4400" dirty="0" smtClean="0"/>
              <a:t>) общепринятых знаний</a:t>
            </a:r>
            <a:endParaRPr lang="ru-RU" sz="28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6" name="Управляющая кнопка: назад 5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назад 6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340" name="Picture 4" descr="https://kreatifbiri.com/wp-content/uploads/2019/04/86845A40-0380-4DF7-8825-F6D73EE7EF57-781x88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7544" y="4725144"/>
            <a:ext cx="1661584" cy="1872208"/>
          </a:xfrm>
          <a:prstGeom prst="rect">
            <a:avLst/>
          </a:prstGeom>
          <a:noFill/>
        </p:spPr>
      </p:pic>
      <p:pic>
        <p:nvPicPr>
          <p:cNvPr id="14342" name="Picture 6" descr="https://i.pinimg.com/736x/ef/dd/15/efdd15d6c27d538fe7286dc5ffab96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28" y="4724166"/>
            <a:ext cx="1898988" cy="1873186"/>
          </a:xfrm>
          <a:prstGeom prst="rect">
            <a:avLst/>
          </a:prstGeom>
          <a:noFill/>
        </p:spPr>
      </p:pic>
      <p:pic>
        <p:nvPicPr>
          <p:cNvPr id="14344" name="Picture 8" descr="Learn Learning Education Knowledge Wisdom Studying Concept Фото со стока - 5355429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4725144"/>
            <a:ext cx="2736790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404664"/>
            <a:ext cx="770485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Для создания сложных высказываний используются логические операции:</a:t>
            </a:r>
          </a:p>
          <a:p>
            <a:pPr algn="ctr"/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2924944"/>
            <a:ext cx="45365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1. </a:t>
            </a:r>
            <a:r>
              <a:rPr lang="ru-RU" sz="2800" dirty="0" smtClean="0">
                <a:solidFill>
                  <a:schemeClr val="tx1"/>
                </a:solidFill>
              </a:rPr>
              <a:t>Логическое сложение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63888" y="3645024"/>
            <a:ext cx="504056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2. </a:t>
            </a:r>
            <a:r>
              <a:rPr lang="ru-RU" sz="2800" dirty="0" smtClean="0">
                <a:solidFill>
                  <a:schemeClr val="tx1"/>
                </a:solidFill>
              </a:rPr>
              <a:t>Логическое умножение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365104"/>
            <a:ext cx="45365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3. </a:t>
            </a:r>
            <a:r>
              <a:rPr lang="ru-RU" sz="2800" dirty="0" smtClean="0">
                <a:solidFill>
                  <a:schemeClr val="tx1"/>
                </a:solidFill>
              </a:rPr>
              <a:t>Логическое отрицание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35896" y="5085184"/>
            <a:ext cx="504056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4. </a:t>
            </a:r>
            <a:r>
              <a:rPr lang="ru-RU" sz="2800" dirty="0" smtClean="0">
                <a:solidFill>
                  <a:schemeClr val="tx1"/>
                </a:solidFill>
              </a:rPr>
              <a:t>Логическое следование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5805264"/>
            <a:ext cx="446449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5. </a:t>
            </a:r>
            <a:r>
              <a:rPr lang="ru-RU" sz="2800" dirty="0" smtClean="0">
                <a:solidFill>
                  <a:schemeClr val="tx1"/>
                </a:solidFill>
              </a:rPr>
              <a:t>Логическое равенство</a:t>
            </a:r>
            <a:endParaRPr lang="ru-RU" sz="2800" dirty="0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9" name="Управляющая кнопка: назад 8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Управляющая кнопка: назад 9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2708920"/>
            <a:ext cx="75608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Образование сложного высказывания из простых с помощью союза </a:t>
            </a:r>
            <a:r>
              <a:rPr lang="ru-RU" sz="4000" b="1" dirty="0" smtClean="0">
                <a:solidFill>
                  <a:schemeClr val="tx1"/>
                </a:solidFill>
              </a:rPr>
              <a:t>или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190" y="476672"/>
            <a:ext cx="8461611" cy="2017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ts val="7800"/>
              </a:lnSpc>
            </a:pP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Логическое сложение</a:t>
            </a:r>
          </a:p>
          <a:p>
            <a:pPr algn="ctr">
              <a:lnSpc>
                <a:spcPts val="7800"/>
              </a:lnSpc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(дизъюнкция)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149080"/>
            <a:ext cx="8424936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Обозначение</a:t>
            </a:r>
            <a:r>
              <a:rPr lang="ru-RU" sz="3600" dirty="0" smtClean="0"/>
              <a:t>: </a:t>
            </a:r>
            <a:r>
              <a:rPr lang="en-US" sz="4400" dirty="0" smtClean="0"/>
              <a:t>A </a:t>
            </a:r>
            <a:r>
              <a:rPr lang="ru-RU" sz="4400" b="1" dirty="0" smtClean="0"/>
              <a:t>или</a:t>
            </a:r>
            <a:r>
              <a:rPr lang="en-US" sz="4400" b="1" dirty="0" smtClean="0"/>
              <a:t> </a:t>
            </a:r>
            <a:r>
              <a:rPr lang="en-US" sz="4400" dirty="0" smtClean="0"/>
              <a:t>B</a:t>
            </a:r>
            <a:r>
              <a:rPr lang="ru-RU" sz="4400" dirty="0" smtClean="0"/>
              <a:t>, </a:t>
            </a:r>
            <a:r>
              <a:rPr lang="en-US" sz="4400" dirty="0" smtClean="0"/>
              <a:t>A </a:t>
            </a:r>
            <a:r>
              <a:rPr lang="en-US" sz="4400" b="1" dirty="0" smtClean="0"/>
              <a:t>or</a:t>
            </a:r>
            <a:r>
              <a:rPr lang="en-US" sz="4400" dirty="0" smtClean="0"/>
              <a:t> B, A</a:t>
            </a:r>
            <a:r>
              <a:rPr lang="en-US" sz="4400" b="1" dirty="0" smtClean="0"/>
              <a:t>+</a:t>
            </a:r>
            <a:r>
              <a:rPr lang="en-US" sz="4400" dirty="0" smtClean="0"/>
              <a:t>B,</a:t>
            </a:r>
          </a:p>
          <a:p>
            <a:pPr algn="ctr"/>
            <a:r>
              <a:rPr lang="en-US" sz="4400" dirty="0" smtClean="0"/>
              <a:t>          A</a:t>
            </a:r>
            <a:r>
              <a:rPr lang="en-US" sz="4400" b="1" dirty="0" smtClean="0">
                <a:sym typeface="Symbol"/>
              </a:rPr>
              <a:t></a:t>
            </a:r>
            <a:r>
              <a:rPr lang="en-US" sz="4400" dirty="0" smtClean="0"/>
              <a:t>B, A </a:t>
            </a:r>
            <a:r>
              <a:rPr lang="en-US" sz="4400" b="1" dirty="0" smtClean="0"/>
              <a:t>v</a:t>
            </a:r>
            <a:r>
              <a:rPr lang="en-US" sz="2800" dirty="0" smtClean="0"/>
              <a:t> </a:t>
            </a:r>
            <a:r>
              <a:rPr lang="en-US" sz="4400" dirty="0" smtClean="0"/>
              <a:t>B, A</a:t>
            </a:r>
            <a:r>
              <a:rPr lang="en-US" sz="4400" b="1" dirty="0" smtClean="0"/>
              <a:t>|</a:t>
            </a:r>
            <a:r>
              <a:rPr lang="en-US" sz="4400" dirty="0" smtClean="0"/>
              <a:t>B</a:t>
            </a:r>
            <a:endParaRPr lang="ru-RU" sz="28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8100392" y="6381328"/>
            <a:ext cx="792088" cy="360040"/>
            <a:chOff x="7092280" y="6381328"/>
            <a:chExt cx="792088" cy="360040"/>
          </a:xfrm>
        </p:grpSpPr>
        <p:sp>
          <p:nvSpPr>
            <p:cNvPr id="6" name="Управляющая кнопка: назад 5">
              <a:hlinkClick r:id="" action="ppaction://hlinkshowjump?jump=previousslide" highlightClick="1"/>
            </p:cNvPr>
            <p:cNvSpPr/>
            <p:nvPr/>
          </p:nvSpPr>
          <p:spPr>
            <a:xfrm>
              <a:off x="7092280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назад 6">
              <a:hlinkClick r:id="" action="ppaction://hlinkshowjump?jump=nextslide" highlightClick="1"/>
            </p:cNvPr>
            <p:cNvSpPr/>
            <p:nvPr/>
          </p:nvSpPr>
          <p:spPr>
            <a:xfrm flipH="1">
              <a:off x="7524328" y="6381328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461</TotalTime>
  <Words>871</Words>
  <Application>Microsoft Office PowerPoint</Application>
  <PresentationFormat>Экран (4:3)</PresentationFormat>
  <Paragraphs>187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Franklin Gothic Book</vt:lpstr>
      <vt:lpstr>Franklin Gothic Medium</vt:lpstr>
      <vt:lpstr>Symbol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User</cp:lastModifiedBy>
  <cp:revision>41</cp:revision>
  <dcterms:created xsi:type="dcterms:W3CDTF">2019-11-09T05:53:04Z</dcterms:created>
  <dcterms:modified xsi:type="dcterms:W3CDTF">2021-04-10T08:43:14Z</dcterms:modified>
</cp:coreProperties>
</file>